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1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73" r:id="rId13"/>
    <p:sldId id="265" r:id="rId14"/>
    <p:sldId id="262" r:id="rId15"/>
    <p:sldId id="269" r:id="rId16"/>
    <p:sldId id="268" r:id="rId17"/>
    <p:sldId id="266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69FB2F-9147-4A77-8FEF-DAD1535AA993}" v="7" dt="2023-03-09T10:26:02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FAC3F-6B67-8640-A75C-C461BB68E560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B9E7C-5606-CA47-B8F7-CA40A17F75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53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9EAF0-E6E5-4083-B2D3-3D4F31910B9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1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75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8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34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0802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69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565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743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857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294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5154-8CB0-B24A-8C93-FA423D843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2A8A4-EDAB-2F40-99AF-2152B3DB1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6056A-6879-BB4B-853E-6D38B573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B74D3-AC72-9D4B-9AE8-CCADD0A5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35964-56C3-194C-BC37-ABE175D3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51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42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41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31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2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36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25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74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38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B7D0977-AF06-2940-BAE2-780048108F2A}" type="datetimeFigureOut">
              <a:rPr lang="nl-NL" smtClean="0"/>
              <a:t>1-6-2023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91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D9AD-B930-F44B-91D0-AEEC8E83C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2545"/>
            <a:ext cx="9144000" cy="908639"/>
          </a:xfrm>
        </p:spPr>
        <p:txBody>
          <a:bodyPr/>
          <a:lstStyle/>
          <a:p>
            <a:r>
              <a:rPr lang="nl-NL"/>
              <a:t>Co-</a:t>
            </a:r>
            <a:r>
              <a:rPr lang="nl-NL" err="1"/>
              <a:t>Governance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AED72-B7C4-9B41-AC78-C707E5729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47440"/>
            <a:ext cx="9144000" cy="1655762"/>
          </a:xfrm>
        </p:spPr>
        <p:txBody>
          <a:bodyPr/>
          <a:lstStyle/>
          <a:p>
            <a:r>
              <a:rPr lang="nl-NL"/>
              <a:t>Een absolute voorwaarde voor een nieuwe ziekenhuisfinanciering wil men doelmatigheid, efficiëntie en patiëntgerichte zorg kunnen verschaffen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56070-4E41-E642-BF54-CF033BF0EA63}"/>
              </a:ext>
            </a:extLst>
          </p:cNvPr>
          <p:cNvSpPr txBox="1"/>
          <p:nvPr/>
        </p:nvSpPr>
        <p:spPr>
          <a:xfrm>
            <a:off x="7670800" y="5588000"/>
            <a:ext cx="2095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Pieter De Schouwer</a:t>
            </a:r>
          </a:p>
          <a:p>
            <a:r>
              <a:rPr lang="nl-NL"/>
              <a:t>Bestuurslid ASGB</a:t>
            </a:r>
          </a:p>
          <a:p>
            <a:r>
              <a:rPr lang="nl-NL"/>
              <a:t>Klinisch Bioloog ZNA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595D385-A7D0-E230-7489-9E2BC332C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" y="0"/>
            <a:ext cx="3343275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B31A869D-EE97-0A02-B535-51DE36E1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915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3F9CA37-C5A4-81B3-FF02-415363477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F551F2-5E28-B441-8A0A-A83C3393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l-NL" sz="3200" dirty="0"/>
              <a:t>Co-</a:t>
            </a:r>
            <a:r>
              <a:rPr lang="nl-NL" sz="3200" dirty="0" err="1"/>
              <a:t>governance</a:t>
            </a:r>
            <a:r>
              <a:rPr lang="nl-NL" sz="3200" dirty="0"/>
              <a:t> concreet uitgewerkt: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13EB4-628E-7547-9E7A-A75EF4200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439" y="2214694"/>
            <a:ext cx="6439786" cy="342410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kumimoji="0" lang="nl-NL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0" lang="nl-N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Innovatie, verfraaiing, investeringen</a:t>
            </a:r>
          </a:p>
          <a:p>
            <a:pPr marL="0" indent="0">
              <a:lnSpc>
                <a:spcPct val="110000"/>
              </a:lnSpc>
              <a:buNone/>
            </a:pPr>
            <a:endParaRPr lang="nl-NL" sz="2200" dirty="0"/>
          </a:p>
          <a:p>
            <a:pPr>
              <a:lnSpc>
                <a:spcPct val="110000"/>
              </a:lnSpc>
            </a:pPr>
            <a:r>
              <a:rPr lang="nl-NL" sz="2200" dirty="0"/>
              <a:t>Beslissingen genomen op niveau Raad van Bestuur</a:t>
            </a:r>
          </a:p>
          <a:p>
            <a:pPr>
              <a:lnSpc>
                <a:spcPct val="110000"/>
              </a:lnSpc>
            </a:pPr>
            <a:r>
              <a:rPr lang="nl-NL" sz="2200" dirty="0"/>
              <a:t>Strategische beslissingen</a:t>
            </a:r>
          </a:p>
          <a:p>
            <a:pPr>
              <a:lnSpc>
                <a:spcPct val="110000"/>
              </a:lnSpc>
            </a:pPr>
            <a:r>
              <a:rPr lang="nl-NL" sz="2200" dirty="0"/>
              <a:t>Co-</a:t>
            </a:r>
            <a:r>
              <a:rPr lang="nl-NL" sz="2200" dirty="0" err="1"/>
              <a:t>governance</a:t>
            </a:r>
            <a:r>
              <a:rPr lang="nl-NL" sz="2200" dirty="0"/>
              <a:t> tussen vertegenwoordigers van de artsen en vertegenwoordigers van de inrichtende machten</a:t>
            </a:r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FACA6D49-D145-D6F9-B8EE-D8BEE8E0E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281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6A21CC-2D9D-8F9B-67DC-95709E3E8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8145F-269C-5542-AA72-80972767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l-NL" sz="3200" dirty="0"/>
              <a:t>Co-</a:t>
            </a:r>
            <a:r>
              <a:rPr lang="nl-NL" sz="3200" dirty="0" err="1"/>
              <a:t>governance</a:t>
            </a:r>
            <a:r>
              <a:rPr lang="nl-NL" sz="3200" dirty="0"/>
              <a:t> concreet uitgewerkt: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1E4F-62E6-6A41-91D7-8B54586C6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814" y="1837944"/>
            <a:ext cx="6439786" cy="419709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nl-NL" dirty="0"/>
              <a:t>Vertegenwoordigers van de artsen in Raad van Bestuur</a:t>
            </a:r>
          </a:p>
          <a:p>
            <a:pPr lvl="1">
              <a:lnSpc>
                <a:spcPct val="110000"/>
              </a:lnSpc>
            </a:pPr>
            <a:r>
              <a:rPr lang="nl-NL" sz="2000" dirty="0"/>
              <a:t>Onafhankelijke bestuurders (geen band met het ziekenhuis)</a:t>
            </a:r>
          </a:p>
          <a:p>
            <a:pPr lvl="1">
              <a:lnSpc>
                <a:spcPct val="110000"/>
              </a:lnSpc>
            </a:pPr>
            <a:r>
              <a:rPr lang="nl-NL" sz="2000" dirty="0"/>
              <a:t>Aangeduid door de medische raad</a:t>
            </a:r>
          </a:p>
          <a:p>
            <a:pPr lvl="1">
              <a:lnSpc>
                <a:spcPct val="110000"/>
              </a:lnSpc>
            </a:pPr>
            <a:r>
              <a:rPr lang="nl-NL" sz="2000" dirty="0"/>
              <a:t>Met bewezen competentie</a:t>
            </a:r>
          </a:p>
          <a:p>
            <a:pPr lvl="1">
              <a:lnSpc>
                <a:spcPct val="110000"/>
              </a:lnSpc>
            </a:pPr>
            <a:r>
              <a:rPr lang="nl-NL" sz="2000" dirty="0"/>
              <a:t>Handelen in het belang van de organisatie</a:t>
            </a:r>
          </a:p>
          <a:p>
            <a:pPr lvl="1">
              <a:lnSpc>
                <a:spcPct val="110000"/>
              </a:lnSpc>
            </a:pPr>
            <a:endParaRPr lang="nl-NL" sz="2000" dirty="0"/>
          </a:p>
          <a:p>
            <a:pPr>
              <a:lnSpc>
                <a:spcPct val="110000"/>
              </a:lnSpc>
            </a:pPr>
            <a:r>
              <a:rPr lang="nl-NL" dirty="0"/>
              <a:t>Herwaarderen taak van Hoofdarts</a:t>
            </a:r>
          </a:p>
          <a:p>
            <a:pPr lvl="1">
              <a:lnSpc>
                <a:spcPct val="110000"/>
              </a:lnSpc>
            </a:pPr>
            <a:r>
              <a:rPr lang="nl-NL" sz="2000" dirty="0"/>
              <a:t>Hoofdarts (CMO) op gelijke voet met CEO = co-</a:t>
            </a:r>
            <a:r>
              <a:rPr lang="nl-NL" sz="2000" dirty="0" err="1"/>
              <a:t>governance</a:t>
            </a:r>
            <a:r>
              <a:rPr lang="nl-NL" sz="2000" dirty="0"/>
              <a:t> op directieniveau</a:t>
            </a:r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07D5FA89-2F50-B708-38E5-5DA451B2C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8212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CF72A21-97B8-4DAB-A844-10E3530FD2F5}"/>
              </a:ext>
            </a:extLst>
          </p:cNvPr>
          <p:cNvSpPr txBox="1"/>
          <p:nvPr/>
        </p:nvSpPr>
        <p:spPr>
          <a:xfrm>
            <a:off x="405060" y="1769840"/>
            <a:ext cx="3668551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BE" sz="2800">
                <a:latin typeface="+mj-lt"/>
              </a:rPr>
              <a:t>Algemene Vergadering</a:t>
            </a:r>
            <a:endParaRPr lang="en-GB" sz="2800">
              <a:latin typeface="+mj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80E5E53-96B9-4E1F-AAE5-2BBD42496BE8}"/>
              </a:ext>
            </a:extLst>
          </p:cNvPr>
          <p:cNvSpPr txBox="1"/>
          <p:nvPr/>
        </p:nvSpPr>
        <p:spPr>
          <a:xfrm>
            <a:off x="4317280" y="2787556"/>
            <a:ext cx="3668551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>
                <a:latin typeface="+mj-lt"/>
              </a:rPr>
              <a:t>Raad Van Bestuur</a:t>
            </a:r>
            <a:endParaRPr lang="en-GB" sz="2800">
              <a:latin typeface="+mj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C5D3872-62A8-4701-AF01-2710629B26B1}"/>
              </a:ext>
            </a:extLst>
          </p:cNvPr>
          <p:cNvSpPr txBox="1"/>
          <p:nvPr/>
        </p:nvSpPr>
        <p:spPr>
          <a:xfrm>
            <a:off x="8237300" y="1729048"/>
            <a:ext cx="3668551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>
                <a:latin typeface="+mj-lt"/>
              </a:rPr>
              <a:t>Medische Raad</a:t>
            </a:r>
            <a:endParaRPr lang="en-GB" sz="2800">
              <a:latin typeface="+mj-lt"/>
            </a:endParaRPr>
          </a:p>
        </p:txBody>
      </p:sp>
      <p:sp>
        <p:nvSpPr>
          <p:cNvPr id="2" name="Tekstvak 3">
            <a:extLst>
              <a:ext uri="{FF2B5EF4-FFF2-40B4-BE49-F238E27FC236}">
                <a16:creationId xmlns:a16="http://schemas.microsoft.com/office/drawing/2014/main" id="{DBC4C5A3-A1DB-BAEE-5A6B-A9DBA66043EC}"/>
              </a:ext>
            </a:extLst>
          </p:cNvPr>
          <p:cNvSpPr txBox="1"/>
          <p:nvPr/>
        </p:nvSpPr>
        <p:spPr>
          <a:xfrm>
            <a:off x="2000649" y="380884"/>
            <a:ext cx="814712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BE" sz="4400" b="1" dirty="0">
                <a:latin typeface="+mj-lt"/>
              </a:rPr>
              <a:t>Nieuwe ZKH </a:t>
            </a:r>
            <a:r>
              <a:rPr lang="nl-BE" sz="4400" b="1" dirty="0" err="1">
                <a:latin typeface="+mj-lt"/>
              </a:rPr>
              <a:t>Governancestructuur</a:t>
            </a:r>
            <a:endParaRPr lang="en-GB" sz="4400" b="1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692044-73A9-9E46-9E67-EA52D74DF732}"/>
              </a:ext>
            </a:extLst>
          </p:cNvPr>
          <p:cNvSpPr txBox="1"/>
          <p:nvPr/>
        </p:nvSpPr>
        <p:spPr>
          <a:xfrm>
            <a:off x="3116767" y="3552284"/>
            <a:ext cx="6181492" cy="1477328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err="1">
                <a:latin typeface="+mj-lt"/>
              </a:rPr>
              <a:t>Paritair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samengesteld</a:t>
            </a:r>
            <a:r>
              <a:rPr lang="en-US" b="1">
                <a:latin typeface="+mj-lt"/>
              </a:rPr>
              <a:t>: 50% via AV </a:t>
            </a:r>
            <a:r>
              <a:rPr lang="en-US" b="1" err="1">
                <a:latin typeface="+mj-lt"/>
              </a:rPr>
              <a:t>en</a:t>
            </a:r>
            <a:r>
              <a:rPr lang="en-US" b="1">
                <a:latin typeface="+mj-lt"/>
              </a:rPr>
              <a:t> 50% via MR</a:t>
            </a:r>
            <a:endParaRPr lang="en-US" b="1">
              <a:latin typeface="+mj-l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latin typeface="+mj-lt"/>
                <a:cs typeface="Calibri" panose="020F0502020204030204"/>
              </a:rPr>
              <a:t>Geen </a:t>
            </a:r>
            <a:r>
              <a:rPr lang="en-US" b="1" err="1">
                <a:latin typeface="+mj-lt"/>
                <a:cs typeface="Calibri" panose="020F0502020204030204"/>
              </a:rPr>
              <a:t>cumuls</a:t>
            </a:r>
            <a:endParaRPr lang="en-US" b="1">
              <a:latin typeface="+mj-l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b="1" err="1">
                <a:latin typeface="+mj-lt"/>
                <a:cs typeface="Calibri" panose="020F0502020204030204"/>
              </a:rPr>
              <a:t>Achtergrond</a:t>
            </a:r>
            <a:r>
              <a:rPr lang="en-US" b="1">
                <a:latin typeface="+mj-lt"/>
                <a:cs typeface="Calibri" panose="020F0502020204030204"/>
              </a:rPr>
              <a:t>/</a:t>
            </a:r>
            <a:r>
              <a:rPr lang="en-US" b="1" err="1">
                <a:latin typeface="+mj-lt"/>
                <a:cs typeface="Calibri" panose="020F0502020204030204"/>
              </a:rPr>
              <a:t>Opleiding</a:t>
            </a:r>
            <a:r>
              <a:rPr lang="en-US" b="1">
                <a:latin typeface="+mj-lt"/>
                <a:cs typeface="Calibri" panose="020F0502020204030204"/>
              </a:rPr>
              <a:t> in ZH-management (50%)</a:t>
            </a:r>
          </a:p>
          <a:p>
            <a:pPr marL="285750" indent="-285750">
              <a:buFont typeface="Arial"/>
              <a:buChar char="•"/>
            </a:pPr>
            <a:r>
              <a:rPr lang="en-US" b="1" err="1">
                <a:latin typeface="+mj-lt"/>
                <a:cs typeface="Calibri" panose="020F0502020204030204"/>
              </a:rPr>
              <a:t>Genderpariteit</a:t>
            </a:r>
            <a:endParaRPr lang="en-US" b="1">
              <a:latin typeface="+mj-l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b="1" err="1">
                <a:latin typeface="+mj-lt"/>
                <a:cs typeface="Calibri" panose="020F0502020204030204"/>
              </a:rPr>
              <a:t>Hernieuwing</a:t>
            </a:r>
            <a:r>
              <a:rPr lang="en-US" b="1">
                <a:latin typeface="+mj-lt"/>
                <a:cs typeface="Calibri" panose="020F0502020204030204"/>
              </a:rPr>
              <a:t> </a:t>
            </a:r>
            <a:r>
              <a:rPr lang="en-US" b="1" err="1">
                <a:latin typeface="+mj-lt"/>
                <a:cs typeface="Calibri" panose="020F0502020204030204"/>
              </a:rPr>
              <a:t>elke</a:t>
            </a:r>
            <a:r>
              <a:rPr lang="en-US" b="1">
                <a:latin typeface="+mj-lt"/>
                <a:cs typeface="Calibri" panose="020F0502020204030204"/>
              </a:rPr>
              <a:t> 4j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09F6CED-59C7-5E64-FDE9-48D54169D7F0}"/>
              </a:ext>
            </a:extLst>
          </p:cNvPr>
          <p:cNvSpPr txBox="1"/>
          <p:nvPr/>
        </p:nvSpPr>
        <p:spPr>
          <a:xfrm>
            <a:off x="342052" y="5773732"/>
            <a:ext cx="4296106" cy="92333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>
                <a:latin typeface="+mj-lt"/>
              </a:rPr>
              <a:t>Onafhankelijk van medische honoraria</a:t>
            </a:r>
            <a:endParaRPr lang="nl-BE" b="1">
              <a:latin typeface="+mj-lt"/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>
                <a:latin typeface="+mj-lt"/>
                <a:cs typeface="Calibri"/>
              </a:rPr>
              <a:t>Transparant / Billijk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>
                <a:latin typeface="+mj-lt"/>
                <a:cs typeface="Calibri"/>
              </a:rPr>
              <a:t>Vergoedingscommissie</a:t>
            </a:r>
          </a:p>
        </p:txBody>
      </p:sp>
      <p:sp>
        <p:nvSpPr>
          <p:cNvPr id="9" name="Tekstvak 4">
            <a:extLst>
              <a:ext uri="{FF2B5EF4-FFF2-40B4-BE49-F238E27FC236}">
                <a16:creationId xmlns:a16="http://schemas.microsoft.com/office/drawing/2014/main" id="{D91F908A-F7A8-CA8F-2A0E-599C481B1B67}"/>
              </a:ext>
            </a:extLst>
          </p:cNvPr>
          <p:cNvSpPr txBox="1"/>
          <p:nvPr/>
        </p:nvSpPr>
        <p:spPr>
          <a:xfrm>
            <a:off x="1445841" y="5185997"/>
            <a:ext cx="2163137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BE" sz="2000">
                <a:latin typeface="+mj-lt"/>
              </a:rPr>
              <a:t>Vergoeding</a:t>
            </a:r>
            <a:endParaRPr lang="en-US" sz="2000">
              <a:latin typeface="+mj-lt"/>
            </a:endParaRPr>
          </a:p>
        </p:txBody>
      </p:sp>
      <p:sp>
        <p:nvSpPr>
          <p:cNvPr id="13" name="Tekstvak 4">
            <a:extLst>
              <a:ext uri="{FF2B5EF4-FFF2-40B4-BE49-F238E27FC236}">
                <a16:creationId xmlns:a16="http://schemas.microsoft.com/office/drawing/2014/main" id="{784C3B95-3310-355F-0787-C72AC480C479}"/>
              </a:ext>
            </a:extLst>
          </p:cNvPr>
          <p:cNvSpPr txBox="1"/>
          <p:nvPr/>
        </p:nvSpPr>
        <p:spPr>
          <a:xfrm>
            <a:off x="8647670" y="5148826"/>
            <a:ext cx="242333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BE" sz="2000">
                <a:latin typeface="+mj-lt"/>
              </a:rPr>
              <a:t>Arbitragecommissie</a:t>
            </a:r>
            <a:endParaRPr lang="en-US" sz="2000">
              <a:latin typeface="+mj-lt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F18384C-7116-4292-A654-8696032C8CD2}"/>
              </a:ext>
            </a:extLst>
          </p:cNvPr>
          <p:cNvSpPr txBox="1"/>
          <p:nvPr/>
        </p:nvSpPr>
        <p:spPr>
          <a:xfrm>
            <a:off x="7553842" y="5693901"/>
            <a:ext cx="4296106" cy="92333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>
                <a:latin typeface="+mj-lt"/>
              </a:rPr>
              <a:t>50% artsen en 50% inrichtende macht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>
                <a:latin typeface="+mj-lt"/>
                <a:cs typeface="Calibri"/>
              </a:rPr>
              <a:t>Compromis gedreven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>
                <a:latin typeface="+mj-lt"/>
                <a:cs typeface="Calibri"/>
              </a:rPr>
              <a:t>Inhoudelijke, technische focus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B309BBC-F5A7-34C2-70CF-ADE452F29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4" y="0"/>
            <a:ext cx="1901928" cy="76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0F8E83B0-C9E8-A672-F43D-E62E5FEB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389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9" grpId="0" animBg="1"/>
      <p:bldP spid="1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BF93AAB-154C-CFFA-D1F1-36C4213F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8145F-269C-5542-AA72-80972767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6020"/>
            <a:ext cx="10364451" cy="1596177"/>
          </a:xfrm>
        </p:spPr>
        <p:txBody>
          <a:bodyPr>
            <a:normAutofit/>
          </a:bodyPr>
          <a:lstStyle/>
          <a:p>
            <a:r>
              <a:rPr lang="nl-NL" sz="3200" dirty="0"/>
              <a:t>Co-</a:t>
            </a:r>
            <a:r>
              <a:rPr lang="nl-NL" sz="3200" dirty="0" err="1"/>
              <a:t>governance</a:t>
            </a:r>
            <a:r>
              <a:rPr lang="nl-NL" sz="3200" dirty="0"/>
              <a:t> concreet uitgewerkt: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1E4F-62E6-6A41-91D7-8B54586C6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8086" y="1353312"/>
            <a:ext cx="6439786" cy="493776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nl-NL" dirty="0"/>
              <a:t>Solidariteit tussen artsen </a:t>
            </a:r>
          </a:p>
          <a:p>
            <a:pPr lvl="1">
              <a:lnSpc>
                <a:spcPct val="110000"/>
              </a:lnSpc>
            </a:pPr>
            <a:r>
              <a:rPr lang="nl-NL" sz="2000" dirty="0"/>
              <a:t>Hoegrootheid is bevoegdheid van de medische raad</a:t>
            </a:r>
          </a:p>
          <a:p>
            <a:pPr lvl="1">
              <a:lnSpc>
                <a:spcPct val="110000"/>
              </a:lnSpc>
            </a:pPr>
            <a:r>
              <a:rPr lang="nl-NL" sz="2000" dirty="0"/>
              <a:t>Toewijding is bevoegdheid van de medische raad</a:t>
            </a:r>
          </a:p>
          <a:p>
            <a:pPr>
              <a:lnSpc>
                <a:spcPct val="110000"/>
              </a:lnSpc>
            </a:pPr>
            <a:r>
              <a:rPr lang="nl-NL" dirty="0"/>
              <a:t>Bijkomende middelen nodig voor het ziekenhuis</a:t>
            </a:r>
          </a:p>
          <a:p>
            <a:pPr lvl="1">
              <a:lnSpc>
                <a:spcPct val="110000"/>
              </a:lnSpc>
            </a:pPr>
            <a:r>
              <a:rPr lang="nl-NL" sz="2000" dirty="0"/>
              <a:t>Hoegrootheid is bevoegdheid van de medische raad</a:t>
            </a:r>
          </a:p>
          <a:p>
            <a:pPr lvl="1">
              <a:lnSpc>
                <a:spcPct val="110000"/>
              </a:lnSpc>
            </a:pPr>
            <a:r>
              <a:rPr lang="nl-NL" sz="2000" dirty="0"/>
              <a:t>Toewijzing in co-</a:t>
            </a:r>
            <a:r>
              <a:rPr lang="nl-NL" sz="2000" dirty="0" err="1"/>
              <a:t>governance</a:t>
            </a:r>
            <a:r>
              <a:rPr lang="nl-NL" sz="2000" dirty="0"/>
              <a:t> tussen medische raad en directie</a:t>
            </a:r>
          </a:p>
          <a:p>
            <a:pPr>
              <a:lnSpc>
                <a:spcPct val="110000"/>
              </a:lnSpc>
            </a:pPr>
            <a:r>
              <a:rPr lang="nl-NL" dirty="0"/>
              <a:t>Hoegrootheid van de bijdrage van de individuele arts moet in functie zijn van het netto resultaat van de arts in kwestie</a:t>
            </a:r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B514FEF6-D87B-DC85-F251-FC6AB6EC6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1334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166534-10EF-C75F-6703-F52EAC71A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058CB-8D84-6442-8530-61E26FFA8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440" y="1536316"/>
            <a:ext cx="6439786" cy="4636008"/>
          </a:xfrm>
        </p:spPr>
        <p:txBody>
          <a:bodyPr>
            <a:noAutofit/>
          </a:bodyPr>
          <a:lstStyle/>
          <a:p>
            <a:r>
              <a:rPr lang="nl-NL" dirty="0"/>
              <a:t>Inkomsten ziekenhuis</a:t>
            </a:r>
          </a:p>
          <a:p>
            <a:pPr lvl="1"/>
            <a:r>
              <a:rPr lang="nl-NL" sz="2000" dirty="0"/>
              <a:t>BFM en andere door de overheid aangeleverde middelen</a:t>
            </a:r>
          </a:p>
          <a:p>
            <a:pPr lvl="1"/>
            <a:r>
              <a:rPr lang="nl-NL" sz="2000" dirty="0"/>
              <a:t>Artsenhonoraria</a:t>
            </a:r>
          </a:p>
          <a:p>
            <a:pPr lvl="1"/>
            <a:endParaRPr lang="nl-NL" sz="2000" dirty="0"/>
          </a:p>
          <a:p>
            <a:r>
              <a:rPr lang="nl-NL" dirty="0"/>
              <a:t>Samen deze middelen zo doelmatig mogelijk aanwenden in het belang van</a:t>
            </a:r>
          </a:p>
          <a:p>
            <a:pPr lvl="1"/>
            <a:r>
              <a:rPr lang="nl-NL" sz="2000" dirty="0"/>
              <a:t>Patiënt</a:t>
            </a:r>
          </a:p>
          <a:p>
            <a:pPr lvl="1"/>
            <a:r>
              <a:rPr lang="nl-NL" sz="2000" dirty="0"/>
              <a:t>Overheid</a:t>
            </a:r>
          </a:p>
          <a:p>
            <a:pPr lvl="1"/>
            <a:r>
              <a:rPr lang="nl-NL" sz="2000" dirty="0"/>
              <a:t>Artsen</a:t>
            </a:r>
          </a:p>
          <a:p>
            <a:pPr lvl="1"/>
            <a:r>
              <a:rPr lang="nl-NL" sz="2000" dirty="0"/>
              <a:t>Medewerkers</a:t>
            </a:r>
          </a:p>
          <a:p>
            <a:endParaRPr lang="nl-NL" dirty="0"/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284A0358-4A92-0824-95D4-20B3D8C69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D25A12-C0BE-10E8-AA0B-6B46C3C6C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344" y="438912"/>
            <a:ext cx="10222992" cy="1163349"/>
          </a:xfrm>
        </p:spPr>
        <p:txBody>
          <a:bodyPr>
            <a:normAutofit/>
          </a:bodyPr>
          <a:lstStyle/>
          <a:p>
            <a:pPr algn="ctr"/>
            <a:r>
              <a:rPr lang="nl-NL" sz="3200" dirty="0"/>
              <a:t>Co-</a:t>
            </a:r>
            <a:r>
              <a:rPr lang="nl-NL" sz="3200" dirty="0" err="1"/>
              <a:t>governance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654506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DD7F6F-B2DA-44CA-FC9C-8D2F598D7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768D7C3-EAA4-20A4-2EA9-066D3A2F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l-NL" sz="3200" dirty="0"/>
              <a:t>Co-</a:t>
            </a:r>
            <a:r>
              <a:rPr lang="nl-NL" sz="3200" dirty="0" err="1"/>
              <a:t>governance</a:t>
            </a:r>
            <a:r>
              <a:rPr lang="nl-NL" sz="3200" dirty="0"/>
              <a:t>: standpunten</a:t>
            </a:r>
            <a:endParaRPr lang="nl-BE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1B7103-D9DC-BAC6-F737-5431BA2E1A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7814" y="2367092"/>
            <a:ext cx="6439786" cy="342410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nl-NL" dirty="0"/>
              <a:t>Co-</a:t>
            </a:r>
            <a:r>
              <a:rPr lang="nl-NL" dirty="0" err="1"/>
              <a:t>governance</a:t>
            </a:r>
            <a:r>
              <a:rPr lang="nl-NL" dirty="0"/>
              <a:t> op niveau Raad van Bestuur van het ziekenhuis zal conflict vermijdend werken en zo de doelmatigheid en kwaliteit verbeteren</a:t>
            </a:r>
          </a:p>
          <a:p>
            <a:pPr>
              <a:lnSpc>
                <a:spcPct val="110000"/>
              </a:lnSpc>
            </a:pPr>
            <a:endParaRPr lang="nl-NL" dirty="0"/>
          </a:p>
          <a:p>
            <a:pPr>
              <a:lnSpc>
                <a:spcPct val="110000"/>
              </a:lnSpc>
            </a:pPr>
            <a:r>
              <a:rPr lang="nl-NL" dirty="0"/>
              <a:t>Co-</a:t>
            </a:r>
            <a:r>
              <a:rPr lang="nl-NL" dirty="0" err="1"/>
              <a:t>governance</a:t>
            </a:r>
            <a:r>
              <a:rPr lang="nl-NL" dirty="0"/>
              <a:t> op dienstniveau over de kostendekkende  honoraria zal vermijden dat middelen oneigenlijk worden gebruikt</a:t>
            </a:r>
          </a:p>
          <a:p>
            <a:pPr>
              <a:lnSpc>
                <a:spcPct val="110000"/>
              </a:lnSpc>
            </a:pPr>
            <a:endParaRPr lang="nl-NL" dirty="0"/>
          </a:p>
          <a:p>
            <a:pPr>
              <a:lnSpc>
                <a:spcPct val="110000"/>
              </a:lnSpc>
            </a:pPr>
            <a:r>
              <a:rPr lang="nl-NL" dirty="0"/>
              <a:t>Honoraria zijn en blijven altijd het eigendom van de arts</a:t>
            </a:r>
          </a:p>
          <a:p>
            <a:pPr>
              <a:lnSpc>
                <a:spcPct val="110000"/>
              </a:lnSpc>
            </a:pPr>
            <a:endParaRPr lang="nl-BE" sz="1700" dirty="0"/>
          </a:p>
        </p:txBody>
      </p:sp>
      <p:pic>
        <p:nvPicPr>
          <p:cNvPr id="7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3CD59DAB-B532-295C-6ACC-595339A4C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309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8DB8B41-5E7C-5D2F-770E-C717F62BE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4713BF-1055-5A45-8789-6F48E3B1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l-NL"/>
              <a:t>Art 133 §3 &amp; §4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73941-80A3-8645-B5EF-A487995ED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814" y="2367092"/>
            <a:ext cx="6439786" cy="3424107"/>
          </a:xfrm>
        </p:spPr>
        <p:txBody>
          <a:bodyPr>
            <a:normAutofit/>
          </a:bodyPr>
          <a:lstStyle/>
          <a:p>
            <a:r>
              <a:rPr lang="nl-NL"/>
              <a:t>Afroming van artsenhonoraria</a:t>
            </a:r>
          </a:p>
          <a:p>
            <a:endParaRPr lang="nl-NL"/>
          </a:p>
          <a:p>
            <a:r>
              <a:rPr lang="nl-NL"/>
              <a:t>Kosten gemaakt om deze honoraria te genereren</a:t>
            </a:r>
          </a:p>
          <a:p>
            <a:r>
              <a:rPr lang="nl-NL"/>
              <a:t>Instandhouding en verfraaiing</a:t>
            </a:r>
          </a:p>
          <a:p>
            <a:endParaRPr lang="nl-NL"/>
          </a:p>
          <a:p>
            <a:r>
              <a:rPr lang="nl-NL"/>
              <a:t>Ontspoorde medefinanciering van de werking van het ziekenhuis door de artsen</a:t>
            </a:r>
          </a:p>
          <a:p>
            <a:endParaRPr lang="nl-NL"/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859BA090-94B0-0920-34B1-07A2DDDE9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90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5C5D8D1-CDF0-5F45-D0A1-5ED3AFC47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25FE28-505A-FC42-87DA-A8072680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l-NL"/>
              <a:t>Afdrachten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41FB6-2283-F84C-B7B3-98FE8B977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814" y="2367092"/>
            <a:ext cx="6439786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700"/>
              <a:t>Hoeveel procent van de artsen honoraria dat wordt ‘afgeroomd’ door het ziekenhuis</a:t>
            </a:r>
          </a:p>
          <a:p>
            <a:pPr>
              <a:lnSpc>
                <a:spcPct val="110000"/>
              </a:lnSpc>
            </a:pPr>
            <a:r>
              <a:rPr lang="nl-NL" sz="1700"/>
              <a:t>Fetisj van de </a:t>
            </a:r>
            <a:r>
              <a:rPr lang="nl-NL" sz="1700" err="1"/>
              <a:t>Belfius</a:t>
            </a:r>
            <a:r>
              <a:rPr lang="nl-NL" sz="1700"/>
              <a:t> doorlichting: hoe meer hoe beter ????</a:t>
            </a:r>
          </a:p>
          <a:p>
            <a:pPr>
              <a:lnSpc>
                <a:spcPct val="110000"/>
              </a:lnSpc>
            </a:pPr>
            <a:r>
              <a:rPr lang="nl-NL" sz="1700"/>
              <a:t>Integendeel, onze visie: Minimaliseren van de afhouding =&gt;</a:t>
            </a:r>
          </a:p>
          <a:p>
            <a:pPr lvl="1">
              <a:lnSpc>
                <a:spcPct val="110000"/>
              </a:lnSpc>
            </a:pPr>
            <a:r>
              <a:rPr lang="nl-NL" sz="1700"/>
              <a:t>Maximaal efficiënte organisatie van het ziekenhuis</a:t>
            </a:r>
          </a:p>
          <a:p>
            <a:pPr lvl="1">
              <a:lnSpc>
                <a:spcPct val="110000"/>
              </a:lnSpc>
            </a:pPr>
            <a:r>
              <a:rPr lang="nl-NL" sz="1700"/>
              <a:t>Aantrekken van nieuwe artsen</a:t>
            </a:r>
          </a:p>
          <a:p>
            <a:pPr lvl="1">
              <a:lnSpc>
                <a:spcPct val="110000"/>
              </a:lnSpc>
            </a:pPr>
            <a:r>
              <a:rPr lang="nl-NL" sz="1700"/>
              <a:t>Retentie van gemotiveerde artsen</a:t>
            </a:r>
          </a:p>
          <a:p>
            <a:pPr lvl="1">
              <a:lnSpc>
                <a:spcPct val="110000"/>
              </a:lnSpc>
            </a:pPr>
            <a:endParaRPr lang="nl-NL" sz="1700"/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5266FC78-D440-A3F3-1DEC-8324C8EA0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969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759AEE-C6A4-FA58-8FAB-90145C4C6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67D1B0-B326-1547-AB5C-F127EDB36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l-NL"/>
              <a:t>Efficiënte organisatie? </a:t>
            </a:r>
            <a:r>
              <a:rPr lang="nl-NL" err="1"/>
              <a:t>Doelmatigeheid</a:t>
            </a:r>
            <a:r>
              <a:rPr lang="nl-NL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1D267-0BD8-3843-B589-021755D13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814" y="1399032"/>
            <a:ext cx="6439786" cy="529437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nl-NL" dirty="0"/>
          </a:p>
          <a:p>
            <a:pPr marL="0" indent="0">
              <a:lnSpc>
                <a:spcPct val="110000"/>
              </a:lnSpc>
              <a:buNone/>
            </a:pPr>
            <a:r>
              <a:rPr lang="nl-NL" dirty="0"/>
              <a:t>Afdrachten van artsen zonder duidelijke </a:t>
            </a:r>
            <a:r>
              <a:rPr lang="nl-NL" dirty="0" err="1"/>
              <a:t>aflijning</a:t>
            </a:r>
            <a:r>
              <a:rPr lang="nl-NL" dirty="0"/>
              <a:t>, uitgedrukt in procenten en door het beheer aan de medische raad opgelegd!</a:t>
            </a:r>
          </a:p>
          <a:p>
            <a:pPr marL="0" indent="0">
              <a:lnSpc>
                <a:spcPct val="110000"/>
              </a:lnSpc>
              <a:buNone/>
            </a:pPr>
            <a:endParaRPr lang="nl-NL" sz="1100" dirty="0"/>
          </a:p>
          <a:p>
            <a:pPr>
              <a:lnSpc>
                <a:spcPct val="110000"/>
              </a:lnSpc>
            </a:pPr>
            <a:r>
              <a:rPr lang="nl-NL" dirty="0"/>
              <a:t>Verloning CEO &amp; directieleden</a:t>
            </a:r>
          </a:p>
          <a:p>
            <a:pPr>
              <a:lnSpc>
                <a:spcPct val="110000"/>
              </a:lnSpc>
            </a:pPr>
            <a:r>
              <a:rPr lang="nl-NL" dirty="0"/>
              <a:t>Inflatie aan staffuncties en middenkader</a:t>
            </a:r>
          </a:p>
          <a:p>
            <a:pPr>
              <a:lnSpc>
                <a:spcPct val="110000"/>
              </a:lnSpc>
            </a:pPr>
            <a:r>
              <a:rPr lang="nl-NL" dirty="0"/>
              <a:t>Consultants</a:t>
            </a:r>
          </a:p>
          <a:p>
            <a:pPr>
              <a:lnSpc>
                <a:spcPct val="110000"/>
              </a:lnSpc>
            </a:pPr>
            <a:r>
              <a:rPr lang="nl-NL" dirty="0"/>
              <a:t>Prestigeprojecten</a:t>
            </a:r>
          </a:p>
          <a:p>
            <a:pPr>
              <a:lnSpc>
                <a:spcPct val="110000"/>
              </a:lnSpc>
            </a:pPr>
            <a:endParaRPr lang="nl-NL" sz="1100" dirty="0"/>
          </a:p>
          <a:p>
            <a:pPr>
              <a:lnSpc>
                <a:spcPct val="110000"/>
              </a:lnSpc>
            </a:pPr>
            <a:r>
              <a:rPr lang="nl-NL" dirty="0"/>
              <a:t>Wat wel: Winst maken om te kunnen investeren!</a:t>
            </a:r>
          </a:p>
          <a:p>
            <a:pPr>
              <a:lnSpc>
                <a:spcPct val="110000"/>
              </a:lnSpc>
            </a:pPr>
            <a:endParaRPr lang="nl-NL" dirty="0"/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10174DDC-33FB-2309-104F-51C2657BE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65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6A0CA8-9500-6F11-E839-7C4E57120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71257-6A13-F140-8C79-4794E836D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l-NL"/>
              <a:t>S T O P  ! !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FAC97-F50A-4F4F-A43B-78A6E465B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814" y="1929384"/>
            <a:ext cx="6439786" cy="403250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nl-NL" dirty="0"/>
              <a:t>Hervorming van de ziekenhuisfinanciering</a:t>
            </a:r>
          </a:p>
          <a:p>
            <a:pPr>
              <a:lnSpc>
                <a:spcPct val="110000"/>
              </a:lnSpc>
            </a:pPr>
            <a:endParaRPr lang="nl-NL" sz="1100" dirty="0"/>
          </a:p>
          <a:p>
            <a:pPr>
              <a:lnSpc>
                <a:spcPct val="110000"/>
              </a:lnSpc>
            </a:pPr>
            <a:r>
              <a:rPr lang="nl-NL" dirty="0"/>
              <a:t>Kostenafrekening</a:t>
            </a:r>
          </a:p>
          <a:p>
            <a:pPr>
              <a:lnSpc>
                <a:spcPct val="110000"/>
              </a:lnSpc>
            </a:pPr>
            <a:r>
              <a:rPr lang="nl-NL" dirty="0"/>
              <a:t>Geen procenten maar euro’s</a:t>
            </a:r>
          </a:p>
          <a:p>
            <a:pPr>
              <a:lnSpc>
                <a:spcPct val="110000"/>
              </a:lnSpc>
            </a:pPr>
            <a:r>
              <a:rPr lang="nl-NL" dirty="0"/>
              <a:t>Schrappen Art 155 §3 en §4</a:t>
            </a:r>
          </a:p>
          <a:p>
            <a:pPr>
              <a:lnSpc>
                <a:spcPct val="110000"/>
              </a:lnSpc>
            </a:pPr>
            <a:r>
              <a:rPr lang="nl-NL" dirty="0"/>
              <a:t>Co-</a:t>
            </a:r>
            <a:r>
              <a:rPr lang="nl-NL" dirty="0" err="1"/>
              <a:t>governance</a:t>
            </a:r>
            <a:r>
              <a:rPr lang="nl-NL" dirty="0"/>
              <a:t> tussen artsen en beheer</a:t>
            </a:r>
          </a:p>
          <a:p>
            <a:pPr>
              <a:lnSpc>
                <a:spcPct val="110000"/>
              </a:lnSpc>
            </a:pPr>
            <a:endParaRPr lang="nl-NL" sz="1100" dirty="0"/>
          </a:p>
          <a:p>
            <a:pPr>
              <a:lnSpc>
                <a:spcPct val="110000"/>
              </a:lnSpc>
            </a:pPr>
            <a:r>
              <a:rPr lang="nl-NL" dirty="0"/>
              <a:t>Transparantie, efficiëntie, doelmatigheid, accountability !!!</a:t>
            </a:r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725F6D23-27C1-87A0-98B7-C1BC2CA03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143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AD5F4E-0B3B-DD27-1445-96B152501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F551F2-5E28-B441-8A0A-A83C3393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l-NL" sz="3200" dirty="0"/>
              <a:t>Co-</a:t>
            </a:r>
            <a:r>
              <a:rPr lang="nl-NL" sz="3200" dirty="0" err="1"/>
              <a:t>governance</a:t>
            </a:r>
            <a:r>
              <a:rPr lang="nl-NL" dirty="0"/>
              <a:t> concreet uitgewerkt: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13EB4-628E-7547-9E7A-A75EF4200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814" y="2367092"/>
            <a:ext cx="6439786" cy="342410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kumimoji="0" lang="nl-NL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Dienstgenbonden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/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Prestatiegebonden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kosten</a:t>
            </a:r>
          </a:p>
          <a:p>
            <a:pPr marL="0" indent="0">
              <a:lnSpc>
                <a:spcPct val="110000"/>
              </a:lnSpc>
              <a:buNone/>
            </a:pPr>
            <a:endParaRPr lang="nl-NL" sz="2200" dirty="0"/>
          </a:p>
          <a:p>
            <a:pPr>
              <a:lnSpc>
                <a:spcPct val="110000"/>
              </a:lnSpc>
            </a:pPr>
            <a:r>
              <a:rPr lang="nl-NL" sz="2200" dirty="0"/>
              <a:t>Directe kosten (toestel, personeel, materiaal)</a:t>
            </a:r>
          </a:p>
          <a:p>
            <a:pPr>
              <a:lnSpc>
                <a:spcPct val="110000"/>
              </a:lnSpc>
            </a:pPr>
            <a:r>
              <a:rPr lang="nl-NL" sz="2200" dirty="0"/>
              <a:t>Indirecte kosten (lokaal, onthaal, secretariaat, …)</a:t>
            </a:r>
          </a:p>
          <a:p>
            <a:pPr>
              <a:lnSpc>
                <a:spcPct val="110000"/>
              </a:lnSpc>
            </a:pPr>
            <a:endParaRPr lang="nl-NL" sz="2200" dirty="0"/>
          </a:p>
          <a:p>
            <a:pPr>
              <a:lnSpc>
                <a:spcPct val="110000"/>
              </a:lnSpc>
            </a:pPr>
            <a:r>
              <a:rPr lang="nl-NL" sz="2200" dirty="0"/>
              <a:t>Co-</a:t>
            </a:r>
            <a:r>
              <a:rPr lang="nl-NL" sz="2200" dirty="0" err="1"/>
              <a:t>governance</a:t>
            </a:r>
            <a:r>
              <a:rPr lang="nl-NL" sz="2200" dirty="0"/>
              <a:t> tussen diensthoofd en management</a:t>
            </a:r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8DBD22F0-5FE0-A66B-11AD-DA7897477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08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714561-DF28-BBDF-8AD9-EF735A8EA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F551F2-5E28-B441-8A0A-A83C3393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l-NL" sz="3200" dirty="0"/>
              <a:t>Co-</a:t>
            </a:r>
            <a:r>
              <a:rPr lang="nl-NL" sz="3200" dirty="0" err="1"/>
              <a:t>governance</a:t>
            </a:r>
            <a:r>
              <a:rPr lang="nl-NL" sz="3200" dirty="0"/>
              <a:t> concreet uitgewerkt: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13EB4-628E-7547-9E7A-A75EF4200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814" y="2367092"/>
            <a:ext cx="6439786" cy="342410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endParaRPr kumimoji="0" lang="nl-NL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Niet dienst-gebonden prestatie gebonden kosten</a:t>
            </a:r>
            <a:endParaRPr lang="nl-NL" b="1" dirty="0"/>
          </a:p>
          <a:p>
            <a:pPr marL="0" indent="0">
              <a:lnSpc>
                <a:spcPct val="110000"/>
              </a:lnSpc>
              <a:buNone/>
            </a:pPr>
            <a:endParaRPr lang="nl-NL" dirty="0"/>
          </a:p>
          <a:p>
            <a:pPr>
              <a:lnSpc>
                <a:spcPct val="110000"/>
              </a:lnSpc>
            </a:pPr>
            <a:r>
              <a:rPr lang="nl-NL" dirty="0"/>
              <a:t>Directe kosten (EPD, ICT-materiaal, facturatie, …)</a:t>
            </a:r>
          </a:p>
          <a:p>
            <a:pPr>
              <a:lnSpc>
                <a:spcPct val="110000"/>
              </a:lnSpc>
            </a:pPr>
            <a:r>
              <a:rPr lang="nl-NL" dirty="0"/>
              <a:t>Indirecte kosten (Verwarming, elektriciteit, …)</a:t>
            </a:r>
          </a:p>
          <a:p>
            <a:pPr>
              <a:lnSpc>
                <a:spcPct val="110000"/>
              </a:lnSpc>
            </a:pPr>
            <a:endParaRPr lang="nl-NL" dirty="0"/>
          </a:p>
          <a:p>
            <a:pPr>
              <a:lnSpc>
                <a:spcPct val="110000"/>
              </a:lnSpc>
            </a:pPr>
            <a:r>
              <a:rPr lang="nl-NL" dirty="0"/>
              <a:t>Co-</a:t>
            </a:r>
            <a:r>
              <a:rPr lang="nl-NL" dirty="0" err="1"/>
              <a:t>governance</a:t>
            </a:r>
            <a:r>
              <a:rPr lang="nl-NL" dirty="0"/>
              <a:t> tussen medische raad en management</a:t>
            </a:r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33D5DEF6-DF18-0079-EBE6-903E9B8A0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49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FA126E2-9F03-4980-4E11-FE44000B4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F551F2-5E28-B441-8A0A-A83C3393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l-NL" sz="3200" dirty="0"/>
              <a:t>Co-</a:t>
            </a:r>
            <a:r>
              <a:rPr lang="nl-NL" sz="3200" dirty="0" err="1"/>
              <a:t>governance</a:t>
            </a:r>
            <a:r>
              <a:rPr lang="nl-NL" sz="3200" dirty="0"/>
              <a:t> concreet uitgewerkt: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13EB4-628E-7547-9E7A-A75EF4200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814" y="2367092"/>
            <a:ext cx="6439786" cy="342410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Niet prestatie gebonden kosten</a:t>
            </a:r>
            <a:endParaRPr lang="nl-NL" b="1" dirty="0"/>
          </a:p>
          <a:p>
            <a:pPr marL="0" indent="0">
              <a:lnSpc>
                <a:spcPct val="110000"/>
              </a:lnSpc>
              <a:buNone/>
            </a:pPr>
            <a:endParaRPr lang="nl-NL" dirty="0"/>
          </a:p>
          <a:p>
            <a:pPr>
              <a:lnSpc>
                <a:spcPct val="110000"/>
              </a:lnSpc>
            </a:pPr>
            <a:r>
              <a:rPr lang="nl-NL" dirty="0"/>
              <a:t>Directe kosten (meubilair, inkomhal, gangen, liften, …)</a:t>
            </a:r>
          </a:p>
          <a:p>
            <a:pPr>
              <a:lnSpc>
                <a:spcPct val="110000"/>
              </a:lnSpc>
            </a:pPr>
            <a:r>
              <a:rPr lang="nl-NL" dirty="0"/>
              <a:t>Indirecte kosten (management, kwaliteit cel, HR, management, …)</a:t>
            </a:r>
          </a:p>
          <a:p>
            <a:pPr>
              <a:lnSpc>
                <a:spcPct val="110000"/>
              </a:lnSpc>
            </a:pPr>
            <a:endParaRPr lang="nl-NL" dirty="0"/>
          </a:p>
          <a:p>
            <a:pPr>
              <a:lnSpc>
                <a:spcPct val="110000"/>
              </a:lnSpc>
            </a:pPr>
            <a:r>
              <a:rPr lang="nl-NL" dirty="0"/>
              <a:t>Co-</a:t>
            </a:r>
            <a:r>
              <a:rPr lang="nl-NL" dirty="0" err="1"/>
              <a:t>governance</a:t>
            </a:r>
            <a:r>
              <a:rPr lang="nl-NL" dirty="0"/>
              <a:t> tussen medische raad en management</a:t>
            </a:r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5BEF24A1-9215-9CBB-B2B3-7B33F6CA2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692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8F426AEB-5704-47F7-BF02-7422B1DBF7B0}"/>
              </a:ext>
            </a:extLst>
          </p:cNvPr>
          <p:cNvSpPr/>
          <p:nvPr/>
        </p:nvSpPr>
        <p:spPr>
          <a:xfrm>
            <a:off x="258696" y="1411696"/>
            <a:ext cx="2926080" cy="1451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>
                <a:latin typeface="+mj-lt"/>
              </a:rPr>
              <a:t>Intellectueel</a:t>
            </a:r>
          </a:p>
          <a:p>
            <a:pPr algn="ctr"/>
            <a:r>
              <a:rPr lang="nl-BE" sz="2400">
                <a:latin typeface="+mj-lt"/>
              </a:rPr>
              <a:t>Honorarium</a:t>
            </a:r>
            <a:endParaRPr lang="en-GB" sz="2400">
              <a:latin typeface="+mj-lt"/>
            </a:endParaRP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0522EEF1-F1BC-494A-B675-DDC0D9D4BE1A}"/>
              </a:ext>
            </a:extLst>
          </p:cNvPr>
          <p:cNvSpPr/>
          <p:nvPr/>
        </p:nvSpPr>
        <p:spPr>
          <a:xfrm>
            <a:off x="7552229" y="1407573"/>
            <a:ext cx="3107977" cy="1451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+mj-lt"/>
              </a:rPr>
              <a:t>Kostendekkend</a:t>
            </a:r>
          </a:p>
          <a:p>
            <a:pPr algn="ctr"/>
            <a:r>
              <a:rPr lang="nl-BE" sz="2400" dirty="0">
                <a:latin typeface="+mj-lt"/>
              </a:rPr>
              <a:t>Honorarium</a:t>
            </a:r>
            <a:endParaRPr lang="en-GB" sz="2400" dirty="0">
              <a:latin typeface="+mj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5807F0D-7F21-4C71-AABC-3BD522D71751}"/>
              </a:ext>
            </a:extLst>
          </p:cNvPr>
          <p:cNvSpPr txBox="1"/>
          <p:nvPr/>
        </p:nvSpPr>
        <p:spPr>
          <a:xfrm>
            <a:off x="504886" y="3098071"/>
            <a:ext cx="2340773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softEdge rad="1270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BE" sz="2800">
                <a:latin typeface="+mj-lt"/>
              </a:rPr>
              <a:t>Artsen</a:t>
            </a:r>
            <a:endParaRPr lang="en-GB" sz="2800">
              <a:latin typeface="+mj-lt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4EA53FB-B7B6-4353-BB08-7DEC6A047619}"/>
              </a:ext>
            </a:extLst>
          </p:cNvPr>
          <p:cNvSpPr txBox="1"/>
          <p:nvPr/>
        </p:nvSpPr>
        <p:spPr>
          <a:xfrm>
            <a:off x="7846972" y="3454001"/>
            <a:ext cx="2648588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BE" sz="2800">
                <a:latin typeface="+mj-lt"/>
              </a:rPr>
              <a:t>Co-</a:t>
            </a:r>
            <a:r>
              <a:rPr lang="nl-BE" sz="2800" err="1">
                <a:latin typeface="+mj-lt"/>
              </a:rPr>
              <a:t>governance</a:t>
            </a:r>
            <a:endParaRPr lang="en-GB" sz="2800">
              <a:latin typeface="+mj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4921A23-726F-44D1-9DC8-B45D1A9F9634}"/>
              </a:ext>
            </a:extLst>
          </p:cNvPr>
          <p:cNvSpPr txBox="1"/>
          <p:nvPr/>
        </p:nvSpPr>
        <p:spPr>
          <a:xfrm>
            <a:off x="838200" y="184883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err="1">
                <a:latin typeface="+mj-lt"/>
                <a:ea typeface="+mj-ea"/>
                <a:cs typeface="Calibri Light"/>
              </a:rPr>
              <a:t>Opsplitsing</a:t>
            </a:r>
            <a:r>
              <a:rPr lang="en-US" sz="4400" b="1" kern="1200">
                <a:latin typeface="+mj-lt"/>
                <a:ea typeface="+mj-ea"/>
                <a:cs typeface="Calibri Light"/>
              </a:rPr>
              <a:t> </a:t>
            </a:r>
            <a:r>
              <a:rPr lang="en-US" sz="4400" b="1" kern="1200" err="1">
                <a:latin typeface="+mj-lt"/>
                <a:ea typeface="+mj-ea"/>
                <a:cs typeface="Calibri Light"/>
              </a:rPr>
              <a:t>artsen</a:t>
            </a:r>
            <a:r>
              <a:rPr lang="en-US" sz="4400" b="1" kern="1200">
                <a:latin typeface="+mj-lt"/>
                <a:ea typeface="+mj-ea"/>
                <a:cs typeface="Calibri Light"/>
              </a:rPr>
              <a:t> honoraria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7E2AC5-A543-7034-B91B-D96BFA3D3C66}"/>
              </a:ext>
            </a:extLst>
          </p:cNvPr>
          <p:cNvSpPr/>
          <p:nvPr/>
        </p:nvSpPr>
        <p:spPr>
          <a:xfrm>
            <a:off x="6019800" y="3456830"/>
            <a:ext cx="1375316" cy="520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latin typeface="+mj-lt"/>
                <a:cs typeface="Calibri"/>
              </a:rPr>
              <a:t>Artsen</a:t>
            </a:r>
            <a:endParaRPr lang="en-US" err="1">
              <a:latin typeface="+mj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76904F-0A9E-4995-F8B2-6155362F4015}"/>
              </a:ext>
            </a:extLst>
          </p:cNvPr>
          <p:cNvSpPr/>
          <p:nvPr/>
        </p:nvSpPr>
        <p:spPr>
          <a:xfrm>
            <a:off x="10777654" y="3427141"/>
            <a:ext cx="1375316" cy="520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latin typeface="+mj-lt"/>
                <a:cs typeface="Calibri"/>
              </a:rPr>
              <a:t>Beheerder</a:t>
            </a:r>
          </a:p>
        </p:txBody>
      </p:sp>
      <p:sp>
        <p:nvSpPr>
          <p:cNvPr id="8" name="Tekstvak 2">
            <a:extLst>
              <a:ext uri="{FF2B5EF4-FFF2-40B4-BE49-F238E27FC236}">
                <a16:creationId xmlns:a16="http://schemas.microsoft.com/office/drawing/2014/main" id="{5481CF7E-D249-59ED-ED89-9BE93B7F524A}"/>
              </a:ext>
            </a:extLst>
          </p:cNvPr>
          <p:cNvSpPr txBox="1"/>
          <p:nvPr/>
        </p:nvSpPr>
        <p:spPr>
          <a:xfrm>
            <a:off x="6707458" y="4237534"/>
            <a:ext cx="4965178" cy="2308324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nl-BE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 dirty="0">
                <a:latin typeface="+mj-lt"/>
              </a:rPr>
              <a:t>Co-</a:t>
            </a:r>
            <a:r>
              <a:rPr lang="nl-BE" b="1" dirty="0" err="1">
                <a:latin typeface="+mj-lt"/>
              </a:rPr>
              <a:t>governance</a:t>
            </a:r>
            <a:r>
              <a:rPr lang="nl-BE" b="1" dirty="0">
                <a:latin typeface="+mj-lt"/>
              </a:rPr>
              <a:t> op dienstniveau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BE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 dirty="0">
                <a:latin typeface="+mj-lt"/>
              </a:rPr>
              <a:t>Transparante </a:t>
            </a:r>
            <a:r>
              <a:rPr lang="nl-BE" b="1" dirty="0">
                <a:latin typeface="+mj-lt"/>
                <a:cs typeface="Calibri"/>
              </a:rPr>
              <a:t>directe en indirecte kosten</a:t>
            </a:r>
            <a:endParaRPr lang="en-US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BE" b="1" dirty="0">
              <a:latin typeface="+mj-lt"/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 dirty="0">
                <a:latin typeface="+mj-lt"/>
                <a:cs typeface="Calibri"/>
              </a:rPr>
              <a:t>Einde aan flou </a:t>
            </a:r>
            <a:r>
              <a:rPr lang="nl-BE" b="1" dirty="0" err="1">
                <a:latin typeface="+mj-lt"/>
                <a:cs typeface="Calibri"/>
              </a:rPr>
              <a:t>artistique</a:t>
            </a:r>
            <a:r>
              <a:rPr lang="nl-BE" b="1" dirty="0">
                <a:latin typeface="+mj-lt"/>
                <a:cs typeface="Calibri"/>
              </a:rPr>
              <a:t> rond Art 155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BE" b="1" dirty="0">
              <a:latin typeface="+mj-lt"/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 dirty="0" err="1">
                <a:latin typeface="+mj-lt"/>
                <a:cs typeface="Calibri"/>
              </a:rPr>
              <a:t>Responsabiliseren</a:t>
            </a:r>
            <a:r>
              <a:rPr lang="nl-BE" b="1" dirty="0">
                <a:latin typeface="+mj-lt"/>
                <a:cs typeface="Calibri"/>
              </a:rPr>
              <a:t> artsen én beheerder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2F431-EC14-E547-8B3B-78E6BBD948C7}"/>
              </a:ext>
            </a:extLst>
          </p:cNvPr>
          <p:cNvSpPr txBox="1"/>
          <p:nvPr/>
        </p:nvSpPr>
        <p:spPr>
          <a:xfrm>
            <a:off x="1300096" y="4723332"/>
            <a:ext cx="4965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Honoraria zijn en blijven eigendom van de arts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37D366-A46F-CD52-C9B3-3D89964E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4" y="0"/>
            <a:ext cx="2198716" cy="88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66044C00-3418-CC31-B0F3-1A492A564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057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6" grpId="0" animBg="1"/>
      <p:bldP spid="17" grpId="0" animBg="1"/>
      <p:bldP spid="8" grpId="0" animBg="1"/>
    </p:bld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EA085DD83D4D4391BF9C7E43836FAB" ma:contentTypeVersion="13" ma:contentTypeDescription="Een nieuw document maken." ma:contentTypeScope="" ma:versionID="b4369286f6ddb74b22f658aa97c460d7">
  <xsd:schema xmlns:xsd="http://www.w3.org/2001/XMLSchema" xmlns:xs="http://www.w3.org/2001/XMLSchema" xmlns:p="http://schemas.microsoft.com/office/2006/metadata/properties" xmlns:ns2="fe5ad2d9-8855-425a-af10-9f5d32ff0c3c" xmlns:ns3="dbbaf765-6ff1-4089-b826-c398927c268e" targetNamespace="http://schemas.microsoft.com/office/2006/metadata/properties" ma:root="true" ma:fieldsID="5759a5a9cac84e13d97990561b9a98ca" ns2:_="" ns3:_="">
    <xsd:import namespace="fe5ad2d9-8855-425a-af10-9f5d32ff0c3c"/>
    <xsd:import namespace="dbbaf765-6ff1-4089-b826-c398927c26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ad2d9-8855-425a-af10-9f5d32ff0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dd9dc06c-cb05-4f1a-9c5c-22fc68a489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af765-6ff1-4089-b826-c398927c268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73595b7-0f38-41cd-9307-164de2bcc2df}" ma:internalName="TaxCatchAll" ma:showField="CatchAllData" ma:web="dbbaf765-6ff1-4089-b826-c398927c26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baf765-6ff1-4089-b826-c398927c268e" xsi:nil="true"/>
    <lcf76f155ced4ddcb4097134ff3c332f xmlns="fe5ad2d9-8855-425a-af10-9f5d32ff0c3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DF35FAA-E691-44D8-8CD7-20846F0047FC}">
  <ds:schemaRefs>
    <ds:schemaRef ds:uri="dbbaf765-6ff1-4089-b826-c398927c268e"/>
    <ds:schemaRef ds:uri="fe5ad2d9-8855-425a-af10-9f5d32ff0c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39BE07F-DC00-41A5-BAF5-E372352406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8E6477-80F7-48CA-929D-E539F9221A8D}">
  <ds:schemaRefs>
    <ds:schemaRef ds:uri="dbbaf765-6ff1-4089-b826-c398927c268e"/>
    <ds:schemaRef ds:uri="fe5ad2d9-8855-425a-af10-9f5d32ff0c3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Druppel</Template>
  <TotalTime>0</TotalTime>
  <Words>614</Words>
  <Application>Microsoft Office PowerPoint</Application>
  <PresentationFormat>Breedbeeld</PresentationFormat>
  <Paragraphs>138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Tw Cen MT</vt:lpstr>
      <vt:lpstr>Druppel</vt:lpstr>
      <vt:lpstr>Co-Governance</vt:lpstr>
      <vt:lpstr>Art 133 §3 &amp; §4</vt:lpstr>
      <vt:lpstr>Afdrachten …</vt:lpstr>
      <vt:lpstr>Efficiënte organisatie? Doelmatigeheid?</vt:lpstr>
      <vt:lpstr>S T O P  ! ! !</vt:lpstr>
      <vt:lpstr>Co-governance concreet uitgewerkt:</vt:lpstr>
      <vt:lpstr>Co-governance concreet uitgewerkt:</vt:lpstr>
      <vt:lpstr>Co-governance concreet uitgewerkt:</vt:lpstr>
      <vt:lpstr>PowerPoint-presentatie</vt:lpstr>
      <vt:lpstr>Co-governance concreet uitgewerkt:</vt:lpstr>
      <vt:lpstr>Co-governance concreet uitgewerkt:</vt:lpstr>
      <vt:lpstr>PowerPoint-presentatie</vt:lpstr>
      <vt:lpstr>Co-governance concreet uitgewerkt:</vt:lpstr>
      <vt:lpstr>Co-governance</vt:lpstr>
      <vt:lpstr>Co-governance: standpunten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Co-Governance</dc:title>
  <dc:creator>DR BRAET VERONIQUE BV</dc:creator>
  <cp:lastModifiedBy>Michel Wijns</cp:lastModifiedBy>
  <cp:revision>2</cp:revision>
  <dcterms:created xsi:type="dcterms:W3CDTF">2023-03-05T08:17:39Z</dcterms:created>
  <dcterms:modified xsi:type="dcterms:W3CDTF">2023-06-01T08:43:20Z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0x0101005DEA085DD83D4D4391BF9C7E43836FAB</vt:lpwstr>
  </property>
  <property fmtid="{D5CDD505-2E9C-101B-9397-08002B2CF9AE}" pid="3" name="MediaServiceImageTags">
    <vt:lpwstr/>
  </property>
</Properties>
</file>