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36"/>
  </p:notesMasterIdLst>
  <p:sldIdLst>
    <p:sldId id="329" r:id="rId2"/>
    <p:sldId id="355" r:id="rId3"/>
    <p:sldId id="365" r:id="rId4"/>
    <p:sldId id="366" r:id="rId5"/>
    <p:sldId id="360" r:id="rId6"/>
    <p:sldId id="376" r:id="rId7"/>
    <p:sldId id="348" r:id="rId8"/>
    <p:sldId id="334" r:id="rId9"/>
    <p:sldId id="331" r:id="rId10"/>
    <p:sldId id="354" r:id="rId11"/>
    <p:sldId id="346" r:id="rId12"/>
    <p:sldId id="361" r:id="rId13"/>
    <p:sldId id="351" r:id="rId14"/>
    <p:sldId id="349" r:id="rId15"/>
    <p:sldId id="335" r:id="rId16"/>
    <p:sldId id="368" r:id="rId17"/>
    <p:sldId id="369" r:id="rId18"/>
    <p:sldId id="370" r:id="rId19"/>
    <p:sldId id="371" r:id="rId20"/>
    <p:sldId id="372" r:id="rId21"/>
    <p:sldId id="373" r:id="rId22"/>
    <p:sldId id="375" r:id="rId23"/>
    <p:sldId id="364" r:id="rId24"/>
    <p:sldId id="336" r:id="rId25"/>
    <p:sldId id="337" r:id="rId26"/>
    <p:sldId id="341" r:id="rId27"/>
    <p:sldId id="344" r:id="rId28"/>
    <p:sldId id="338" r:id="rId29"/>
    <p:sldId id="340" r:id="rId30"/>
    <p:sldId id="377" r:id="rId31"/>
    <p:sldId id="345" r:id="rId32"/>
    <p:sldId id="378" r:id="rId33"/>
    <p:sldId id="379" r:id="rId34"/>
    <p:sldId id="380"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n Sloten Fabienne" initials="VSF" lastIdx="2" clrIdx="0">
    <p:extLst>
      <p:ext uri="{19B8F6BF-5375-455C-9EA6-DF929625EA0E}">
        <p15:presenceInfo xmlns:p15="http://schemas.microsoft.com/office/powerpoint/2012/main" userId="S::fabienne.vansloten@health.fgov.be::1662f423-93a6-48b1-a8a3-4be394a2bb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F4E8"/>
    <a:srgbClr val="DBE9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Stijl, licht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Stijl, licht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Stijl, lich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713" autoAdjust="0"/>
    <p:restoredTop sz="94660"/>
  </p:normalViewPr>
  <p:slideViewPr>
    <p:cSldViewPr snapToGrid="0">
      <p:cViewPr varScale="1">
        <p:scale>
          <a:sx n="109" d="100"/>
          <a:sy n="109" d="100"/>
        </p:scale>
        <p:origin x="1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9E44CD-F272-4680-B9B6-C87CE57821C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DB1A41D-B84D-4464-AA04-2A317FA31E9D}">
      <dgm:prSet/>
      <dgm:spPr/>
      <dgm:t>
        <a:bodyPr/>
        <a:lstStyle/>
        <a:p>
          <a:r>
            <a:rPr lang="nl-BE" dirty="0"/>
            <a:t>Procedure en opzet presentatie</a:t>
          </a:r>
          <a:endParaRPr lang="en-US" dirty="0"/>
        </a:p>
      </dgm:t>
    </dgm:pt>
    <dgm:pt modelId="{22237902-8B94-4B6A-A5B3-8E59ADFE84C0}" type="parTrans" cxnId="{0BEF2F0B-0886-48FA-9470-D8DCAB5B2DD2}">
      <dgm:prSet/>
      <dgm:spPr/>
      <dgm:t>
        <a:bodyPr/>
        <a:lstStyle/>
        <a:p>
          <a:endParaRPr lang="en-US"/>
        </a:p>
      </dgm:t>
    </dgm:pt>
    <dgm:pt modelId="{7EDCA898-997C-4668-9CA2-26371397DA2E}" type="sibTrans" cxnId="{0BEF2F0B-0886-48FA-9470-D8DCAB5B2DD2}">
      <dgm:prSet/>
      <dgm:spPr/>
      <dgm:t>
        <a:bodyPr/>
        <a:lstStyle/>
        <a:p>
          <a:endParaRPr lang="en-US"/>
        </a:p>
      </dgm:t>
    </dgm:pt>
    <dgm:pt modelId="{AAAE2E32-FA41-47B3-92C9-FCF051874A0E}">
      <dgm:prSet/>
      <dgm:spPr/>
      <dgm:t>
        <a:bodyPr/>
        <a:lstStyle/>
        <a:p>
          <a:r>
            <a:rPr lang="nl-BE" dirty="0"/>
            <a:t>Tegemoetkomingen – deel ziekenhuis </a:t>
          </a:r>
          <a:endParaRPr lang="en-US" dirty="0"/>
        </a:p>
      </dgm:t>
    </dgm:pt>
    <dgm:pt modelId="{2C5AAD53-07DC-4389-9F0A-506E8C9929F8}" type="parTrans" cxnId="{CCDB2426-FE1A-45FC-BDB6-DD3DCBD07177}">
      <dgm:prSet/>
      <dgm:spPr/>
      <dgm:t>
        <a:bodyPr/>
        <a:lstStyle/>
        <a:p>
          <a:endParaRPr lang="en-US"/>
        </a:p>
      </dgm:t>
    </dgm:pt>
    <dgm:pt modelId="{99FF6DDF-209A-4D3C-8479-2E47EB6F7DB2}" type="sibTrans" cxnId="{CCDB2426-FE1A-45FC-BDB6-DD3DCBD07177}">
      <dgm:prSet/>
      <dgm:spPr/>
      <dgm:t>
        <a:bodyPr/>
        <a:lstStyle/>
        <a:p>
          <a:endParaRPr lang="en-US"/>
        </a:p>
      </dgm:t>
    </dgm:pt>
    <dgm:pt modelId="{1581EDC9-6748-45F2-8718-4A10D8150F0D}">
      <dgm:prSet/>
      <dgm:spPr/>
      <dgm:t>
        <a:bodyPr/>
        <a:lstStyle/>
        <a:p>
          <a:r>
            <a:rPr lang="nl-BE" dirty="0"/>
            <a:t>Tegemoetkomingen – deel zorgverleners gefinancierd door honoraria </a:t>
          </a:r>
          <a:endParaRPr lang="en-US" dirty="0"/>
        </a:p>
      </dgm:t>
    </dgm:pt>
    <dgm:pt modelId="{A2889EFF-A70D-42FC-923B-4D0122670814}" type="parTrans" cxnId="{DD395173-C611-46A1-9355-E20D4D8A0832}">
      <dgm:prSet/>
      <dgm:spPr/>
      <dgm:t>
        <a:bodyPr/>
        <a:lstStyle/>
        <a:p>
          <a:endParaRPr lang="en-US"/>
        </a:p>
      </dgm:t>
    </dgm:pt>
    <dgm:pt modelId="{BE3DF425-7E5A-4764-924E-2BC94D507BE7}" type="sibTrans" cxnId="{DD395173-C611-46A1-9355-E20D4D8A0832}">
      <dgm:prSet/>
      <dgm:spPr/>
      <dgm:t>
        <a:bodyPr/>
        <a:lstStyle/>
        <a:p>
          <a:endParaRPr lang="en-US"/>
        </a:p>
      </dgm:t>
    </dgm:pt>
    <dgm:pt modelId="{3B8F87FD-23F9-493B-B59E-3196F82B6F36}">
      <dgm:prSet/>
      <dgm:spPr/>
      <dgm:t>
        <a:bodyPr/>
        <a:lstStyle/>
        <a:p>
          <a:r>
            <a:rPr lang="nl-BE" dirty="0"/>
            <a:t>Afrekeningen</a:t>
          </a:r>
          <a:endParaRPr lang="en-US" dirty="0"/>
        </a:p>
      </dgm:t>
    </dgm:pt>
    <dgm:pt modelId="{9F36D141-0FB5-4098-A32F-32118DCED5EF}" type="parTrans" cxnId="{66ED528D-7A35-4E4E-A822-950FB3883118}">
      <dgm:prSet/>
      <dgm:spPr/>
      <dgm:t>
        <a:bodyPr/>
        <a:lstStyle/>
        <a:p>
          <a:endParaRPr lang="nl-BE"/>
        </a:p>
      </dgm:t>
    </dgm:pt>
    <dgm:pt modelId="{D3035AE4-3AAA-4E7F-823A-0AAD7213D796}" type="sibTrans" cxnId="{66ED528D-7A35-4E4E-A822-950FB3883118}">
      <dgm:prSet/>
      <dgm:spPr/>
      <dgm:t>
        <a:bodyPr/>
        <a:lstStyle/>
        <a:p>
          <a:endParaRPr lang="nl-BE"/>
        </a:p>
      </dgm:t>
    </dgm:pt>
    <dgm:pt modelId="{EE3E314F-9067-440E-94F4-6DC9C85748C3}">
      <dgm:prSet/>
      <dgm:spPr/>
      <dgm:t>
        <a:bodyPr/>
        <a:lstStyle/>
        <a:p>
          <a:r>
            <a:rPr lang="nl-BE" dirty="0"/>
            <a:t>Inwerkingtreding</a:t>
          </a:r>
          <a:endParaRPr lang="en-US" dirty="0"/>
        </a:p>
      </dgm:t>
    </dgm:pt>
    <dgm:pt modelId="{19952CF7-AF8E-4811-9C3B-7BEA9936FCFC}" type="parTrans" cxnId="{3D46DB0B-3BD0-42CE-A2E7-7F3C3211F966}">
      <dgm:prSet/>
      <dgm:spPr/>
      <dgm:t>
        <a:bodyPr/>
        <a:lstStyle/>
        <a:p>
          <a:endParaRPr lang="nl-BE"/>
        </a:p>
      </dgm:t>
    </dgm:pt>
    <dgm:pt modelId="{3F7DD34C-8FA3-44E1-AEE4-DEAAE6925D5D}" type="sibTrans" cxnId="{3D46DB0B-3BD0-42CE-A2E7-7F3C3211F966}">
      <dgm:prSet/>
      <dgm:spPr/>
      <dgm:t>
        <a:bodyPr/>
        <a:lstStyle/>
        <a:p>
          <a:endParaRPr lang="nl-BE"/>
        </a:p>
      </dgm:t>
    </dgm:pt>
    <dgm:pt modelId="{CED3EEC8-6FC8-4556-99F9-5A872D5D64A9}">
      <dgm:prSet/>
      <dgm:spPr/>
      <dgm:t>
        <a:bodyPr/>
        <a:lstStyle/>
        <a:p>
          <a:r>
            <a:rPr lang="en-US" dirty="0"/>
            <a:t>Grote </a:t>
          </a:r>
          <a:r>
            <a:rPr lang="en-US" dirty="0" err="1"/>
            <a:t>lijnen</a:t>
          </a:r>
          <a:r>
            <a:rPr lang="en-US" dirty="0"/>
            <a:t> </a:t>
          </a:r>
          <a:r>
            <a:rPr lang="en-US" dirty="0" err="1"/>
            <a:t>wijzigingsKB</a:t>
          </a:r>
          <a:endParaRPr lang="en-US" dirty="0"/>
        </a:p>
      </dgm:t>
    </dgm:pt>
    <dgm:pt modelId="{82946F26-41AD-491E-BE4E-0E7C5F015FCC}" type="parTrans" cxnId="{45832290-1B5D-4C0C-A481-DAB87BA63301}">
      <dgm:prSet/>
      <dgm:spPr/>
      <dgm:t>
        <a:bodyPr/>
        <a:lstStyle/>
        <a:p>
          <a:endParaRPr lang="nl-BE"/>
        </a:p>
      </dgm:t>
    </dgm:pt>
    <dgm:pt modelId="{1748EB50-FADF-482E-ADD6-A730360CA56F}" type="sibTrans" cxnId="{45832290-1B5D-4C0C-A481-DAB87BA63301}">
      <dgm:prSet/>
      <dgm:spPr/>
      <dgm:t>
        <a:bodyPr/>
        <a:lstStyle/>
        <a:p>
          <a:endParaRPr lang="nl-BE"/>
        </a:p>
      </dgm:t>
    </dgm:pt>
    <dgm:pt modelId="{79E5E126-F77C-4E41-BED7-EC32AD126D7D}">
      <dgm:prSet/>
      <dgm:spPr/>
      <dgm:t>
        <a:bodyPr/>
        <a:lstStyle/>
        <a:p>
          <a:r>
            <a:rPr lang="en-US"/>
            <a:t>Tijdlijn </a:t>
          </a:r>
          <a:r>
            <a:rPr lang="en-US" dirty="0" err="1"/>
            <a:t>tegemoetkomingen</a:t>
          </a:r>
          <a:endParaRPr lang="en-US" dirty="0"/>
        </a:p>
      </dgm:t>
    </dgm:pt>
    <dgm:pt modelId="{729C4976-443E-4ADB-8795-5EC9D5A1648D}" type="parTrans" cxnId="{41F2DC85-4F0C-4767-B799-9B4ED55CD4D8}">
      <dgm:prSet/>
      <dgm:spPr/>
      <dgm:t>
        <a:bodyPr/>
        <a:lstStyle/>
        <a:p>
          <a:endParaRPr lang="nl-BE"/>
        </a:p>
      </dgm:t>
    </dgm:pt>
    <dgm:pt modelId="{0CD569AF-522A-4D7E-B840-8ABE4564CFDB}" type="sibTrans" cxnId="{41F2DC85-4F0C-4767-B799-9B4ED55CD4D8}">
      <dgm:prSet/>
      <dgm:spPr/>
      <dgm:t>
        <a:bodyPr/>
        <a:lstStyle/>
        <a:p>
          <a:endParaRPr lang="nl-BE"/>
        </a:p>
      </dgm:t>
    </dgm:pt>
    <dgm:pt modelId="{2D64E03A-EBF7-483E-AC25-E0852E06BBE7}">
      <dgm:prSet/>
      <dgm:spPr/>
      <dgm:t>
        <a:bodyPr/>
        <a:lstStyle/>
        <a:p>
          <a:r>
            <a:rPr lang="en-US" dirty="0" err="1"/>
            <a:t>Controle</a:t>
          </a:r>
          <a:r>
            <a:rPr lang="en-US" dirty="0"/>
            <a:t> </a:t>
          </a:r>
          <a:r>
            <a:rPr lang="en-US" dirty="0" err="1"/>
            <a:t>en</a:t>
          </a:r>
          <a:r>
            <a:rPr lang="en-US" dirty="0"/>
            <a:t> </a:t>
          </a:r>
          <a:r>
            <a:rPr lang="en-US" dirty="0" err="1"/>
            <a:t>inspectie</a:t>
          </a:r>
          <a:r>
            <a:rPr lang="en-US" dirty="0"/>
            <a:t> m.b.t. </a:t>
          </a:r>
          <a:r>
            <a:rPr lang="en-US" dirty="0" err="1"/>
            <a:t>toegekende</a:t>
          </a:r>
          <a:r>
            <a:rPr lang="en-US" dirty="0"/>
            <a:t> </a:t>
          </a:r>
          <a:r>
            <a:rPr lang="en-US" dirty="0" err="1"/>
            <a:t>bedragen</a:t>
          </a:r>
          <a:endParaRPr lang="en-US" dirty="0"/>
        </a:p>
      </dgm:t>
    </dgm:pt>
    <dgm:pt modelId="{F33AFAC3-2AF4-4B9C-9D0D-4C31739EA2D5}" type="parTrans" cxnId="{AE993AC0-6664-4E68-87AB-07D586E00BB2}">
      <dgm:prSet/>
      <dgm:spPr/>
      <dgm:t>
        <a:bodyPr/>
        <a:lstStyle/>
        <a:p>
          <a:endParaRPr lang="nl-BE"/>
        </a:p>
      </dgm:t>
    </dgm:pt>
    <dgm:pt modelId="{65193FF5-D2F7-4287-B82A-7DAF9C499D60}" type="sibTrans" cxnId="{AE993AC0-6664-4E68-87AB-07D586E00BB2}">
      <dgm:prSet/>
      <dgm:spPr/>
      <dgm:t>
        <a:bodyPr/>
        <a:lstStyle/>
        <a:p>
          <a:endParaRPr lang="nl-BE"/>
        </a:p>
      </dgm:t>
    </dgm:pt>
    <dgm:pt modelId="{968AD8FB-AE6F-4045-B6DB-C3F5816CC61F}">
      <dgm:prSet/>
      <dgm:spPr/>
      <dgm:t>
        <a:bodyPr/>
        <a:lstStyle/>
        <a:p>
          <a:r>
            <a:rPr lang="en-US" dirty="0" err="1"/>
            <a:t>Budgettair</a:t>
          </a:r>
          <a:r>
            <a:rPr lang="en-US" dirty="0"/>
            <a:t> </a:t>
          </a:r>
          <a:r>
            <a:rPr lang="en-US" dirty="0" err="1"/>
            <a:t>kader</a:t>
          </a:r>
          <a:endParaRPr lang="en-US" dirty="0"/>
        </a:p>
      </dgm:t>
    </dgm:pt>
    <dgm:pt modelId="{77F20C72-5ECC-4D1C-9100-3A7826DC00E3}" type="parTrans" cxnId="{9748B681-C1FA-468C-8D90-CDD18F07F258}">
      <dgm:prSet/>
      <dgm:spPr/>
      <dgm:t>
        <a:bodyPr/>
        <a:lstStyle/>
        <a:p>
          <a:endParaRPr lang="nl-BE"/>
        </a:p>
      </dgm:t>
    </dgm:pt>
    <dgm:pt modelId="{83D9A944-4823-496F-A4AC-3C2009409809}" type="sibTrans" cxnId="{9748B681-C1FA-468C-8D90-CDD18F07F258}">
      <dgm:prSet/>
      <dgm:spPr/>
      <dgm:t>
        <a:bodyPr/>
        <a:lstStyle/>
        <a:p>
          <a:endParaRPr lang="nl-BE"/>
        </a:p>
      </dgm:t>
    </dgm:pt>
    <dgm:pt modelId="{5CDAF713-3870-4F42-82C6-26FD662FA1D9}" type="pres">
      <dgm:prSet presAssocID="{829E44CD-F272-4680-B9B6-C87CE57821C8}" presName="linear" presStyleCnt="0">
        <dgm:presLayoutVars>
          <dgm:animLvl val="lvl"/>
          <dgm:resizeHandles val="exact"/>
        </dgm:presLayoutVars>
      </dgm:prSet>
      <dgm:spPr/>
    </dgm:pt>
    <dgm:pt modelId="{9B03E9D6-B5DE-4FC2-8842-C679CA2E7FBF}" type="pres">
      <dgm:prSet presAssocID="{7DB1A41D-B84D-4464-AA04-2A317FA31E9D}" presName="parentText" presStyleLbl="node1" presStyleIdx="0" presStyleCnt="9">
        <dgm:presLayoutVars>
          <dgm:chMax val="0"/>
          <dgm:bulletEnabled val="1"/>
        </dgm:presLayoutVars>
      </dgm:prSet>
      <dgm:spPr/>
    </dgm:pt>
    <dgm:pt modelId="{569935A8-77F8-4EBD-93E8-93F96AF33143}" type="pres">
      <dgm:prSet presAssocID="{7EDCA898-997C-4668-9CA2-26371397DA2E}" presName="spacer" presStyleCnt="0"/>
      <dgm:spPr/>
    </dgm:pt>
    <dgm:pt modelId="{5595CDE8-C441-4EB2-AD66-C2CD1131E482}" type="pres">
      <dgm:prSet presAssocID="{CED3EEC8-6FC8-4556-99F9-5A872D5D64A9}" presName="parentText" presStyleLbl="node1" presStyleIdx="1" presStyleCnt="9">
        <dgm:presLayoutVars>
          <dgm:chMax val="0"/>
          <dgm:bulletEnabled val="1"/>
        </dgm:presLayoutVars>
      </dgm:prSet>
      <dgm:spPr/>
    </dgm:pt>
    <dgm:pt modelId="{61C9D8AC-1264-4D98-823B-5B26EE6164D4}" type="pres">
      <dgm:prSet presAssocID="{1748EB50-FADF-482E-ADD6-A730360CA56F}" presName="spacer" presStyleCnt="0"/>
      <dgm:spPr/>
    </dgm:pt>
    <dgm:pt modelId="{1F18246B-8951-4A73-8D96-9E46107E90A7}" type="pres">
      <dgm:prSet presAssocID="{79E5E126-F77C-4E41-BED7-EC32AD126D7D}" presName="parentText" presStyleLbl="node1" presStyleIdx="2" presStyleCnt="9">
        <dgm:presLayoutVars>
          <dgm:chMax val="0"/>
          <dgm:bulletEnabled val="1"/>
        </dgm:presLayoutVars>
      </dgm:prSet>
      <dgm:spPr/>
    </dgm:pt>
    <dgm:pt modelId="{60550BF6-EC91-4FFF-A0F5-88408314283D}" type="pres">
      <dgm:prSet presAssocID="{0CD569AF-522A-4D7E-B840-8ABE4564CFDB}" presName="spacer" presStyleCnt="0"/>
      <dgm:spPr/>
    </dgm:pt>
    <dgm:pt modelId="{3F297130-9AC9-42EA-8FF7-A91CE2E37A04}" type="pres">
      <dgm:prSet presAssocID="{AAAE2E32-FA41-47B3-92C9-FCF051874A0E}" presName="parentText" presStyleLbl="node1" presStyleIdx="3" presStyleCnt="9">
        <dgm:presLayoutVars>
          <dgm:chMax val="0"/>
          <dgm:bulletEnabled val="1"/>
        </dgm:presLayoutVars>
      </dgm:prSet>
      <dgm:spPr/>
    </dgm:pt>
    <dgm:pt modelId="{ACC8BCA9-ED0F-4590-9EDF-892C37871C0E}" type="pres">
      <dgm:prSet presAssocID="{99FF6DDF-209A-4D3C-8479-2E47EB6F7DB2}" presName="spacer" presStyleCnt="0"/>
      <dgm:spPr/>
    </dgm:pt>
    <dgm:pt modelId="{80820017-878C-4620-8A58-D56CE81BEBCE}" type="pres">
      <dgm:prSet presAssocID="{1581EDC9-6748-45F2-8718-4A10D8150F0D}" presName="parentText" presStyleLbl="node1" presStyleIdx="4" presStyleCnt="9">
        <dgm:presLayoutVars>
          <dgm:chMax val="0"/>
          <dgm:bulletEnabled val="1"/>
        </dgm:presLayoutVars>
      </dgm:prSet>
      <dgm:spPr/>
    </dgm:pt>
    <dgm:pt modelId="{B83A4B29-07ED-409D-9D89-03A7CAD6F51D}" type="pres">
      <dgm:prSet presAssocID="{BE3DF425-7E5A-4764-924E-2BC94D507BE7}" presName="spacer" presStyleCnt="0"/>
      <dgm:spPr/>
    </dgm:pt>
    <dgm:pt modelId="{BB8732FB-BF65-49F7-9FB2-DAFA310216AF}" type="pres">
      <dgm:prSet presAssocID="{3B8F87FD-23F9-493B-B59E-3196F82B6F36}" presName="parentText" presStyleLbl="node1" presStyleIdx="5" presStyleCnt="9">
        <dgm:presLayoutVars>
          <dgm:chMax val="0"/>
          <dgm:bulletEnabled val="1"/>
        </dgm:presLayoutVars>
      </dgm:prSet>
      <dgm:spPr/>
    </dgm:pt>
    <dgm:pt modelId="{91D90B4E-8C2B-4425-A1F8-C78FEF439330}" type="pres">
      <dgm:prSet presAssocID="{D3035AE4-3AAA-4E7F-823A-0AAD7213D796}" presName="spacer" presStyleCnt="0"/>
      <dgm:spPr/>
    </dgm:pt>
    <dgm:pt modelId="{C5375D35-B36B-488F-BAAD-5602362EDA51}" type="pres">
      <dgm:prSet presAssocID="{2D64E03A-EBF7-483E-AC25-E0852E06BBE7}" presName="parentText" presStyleLbl="node1" presStyleIdx="6" presStyleCnt="9">
        <dgm:presLayoutVars>
          <dgm:chMax val="0"/>
          <dgm:bulletEnabled val="1"/>
        </dgm:presLayoutVars>
      </dgm:prSet>
      <dgm:spPr/>
    </dgm:pt>
    <dgm:pt modelId="{3CD8DB4A-23E2-411E-9660-B6B327D8F7AC}" type="pres">
      <dgm:prSet presAssocID="{65193FF5-D2F7-4287-B82A-7DAF9C499D60}" presName="spacer" presStyleCnt="0"/>
      <dgm:spPr/>
    </dgm:pt>
    <dgm:pt modelId="{AE63811D-3C53-41B7-AD4D-72B5DCA0A401}" type="pres">
      <dgm:prSet presAssocID="{EE3E314F-9067-440E-94F4-6DC9C85748C3}" presName="parentText" presStyleLbl="node1" presStyleIdx="7" presStyleCnt="9">
        <dgm:presLayoutVars>
          <dgm:chMax val="0"/>
          <dgm:bulletEnabled val="1"/>
        </dgm:presLayoutVars>
      </dgm:prSet>
      <dgm:spPr/>
    </dgm:pt>
    <dgm:pt modelId="{9E209A42-2947-42C7-B430-51922BED453C}" type="pres">
      <dgm:prSet presAssocID="{3F7DD34C-8FA3-44E1-AEE4-DEAAE6925D5D}" presName="spacer" presStyleCnt="0"/>
      <dgm:spPr/>
    </dgm:pt>
    <dgm:pt modelId="{63DAEAEC-D876-499C-8257-F9310C1B634B}" type="pres">
      <dgm:prSet presAssocID="{968AD8FB-AE6F-4045-B6DB-C3F5816CC61F}" presName="parentText" presStyleLbl="node1" presStyleIdx="8" presStyleCnt="9">
        <dgm:presLayoutVars>
          <dgm:chMax val="0"/>
          <dgm:bulletEnabled val="1"/>
        </dgm:presLayoutVars>
      </dgm:prSet>
      <dgm:spPr/>
    </dgm:pt>
  </dgm:ptLst>
  <dgm:cxnLst>
    <dgm:cxn modelId="{0BEF2F0B-0886-48FA-9470-D8DCAB5B2DD2}" srcId="{829E44CD-F272-4680-B9B6-C87CE57821C8}" destId="{7DB1A41D-B84D-4464-AA04-2A317FA31E9D}" srcOrd="0" destOrd="0" parTransId="{22237902-8B94-4B6A-A5B3-8E59ADFE84C0}" sibTransId="{7EDCA898-997C-4668-9CA2-26371397DA2E}"/>
    <dgm:cxn modelId="{3D46DB0B-3BD0-42CE-A2E7-7F3C3211F966}" srcId="{829E44CD-F272-4680-B9B6-C87CE57821C8}" destId="{EE3E314F-9067-440E-94F4-6DC9C85748C3}" srcOrd="7" destOrd="0" parTransId="{19952CF7-AF8E-4811-9C3B-7BEA9936FCFC}" sibTransId="{3F7DD34C-8FA3-44E1-AEE4-DEAAE6925D5D}"/>
    <dgm:cxn modelId="{A4FA9910-01C0-40B5-9E0A-8335A5D896A9}" type="presOf" srcId="{CED3EEC8-6FC8-4556-99F9-5A872D5D64A9}" destId="{5595CDE8-C441-4EB2-AD66-C2CD1131E482}" srcOrd="0" destOrd="0" presId="urn:microsoft.com/office/officeart/2005/8/layout/vList2"/>
    <dgm:cxn modelId="{CCDB2426-FE1A-45FC-BDB6-DD3DCBD07177}" srcId="{829E44CD-F272-4680-B9B6-C87CE57821C8}" destId="{AAAE2E32-FA41-47B3-92C9-FCF051874A0E}" srcOrd="3" destOrd="0" parTransId="{2C5AAD53-07DC-4389-9F0A-506E8C9929F8}" sibTransId="{99FF6DDF-209A-4D3C-8479-2E47EB6F7DB2}"/>
    <dgm:cxn modelId="{17419427-4F6F-4482-BC53-98DB5B0DAD74}" type="presOf" srcId="{7DB1A41D-B84D-4464-AA04-2A317FA31E9D}" destId="{9B03E9D6-B5DE-4FC2-8842-C679CA2E7FBF}" srcOrd="0" destOrd="0" presId="urn:microsoft.com/office/officeart/2005/8/layout/vList2"/>
    <dgm:cxn modelId="{DDDB3B3F-16AE-4D22-A8DA-044D8ADFA8FD}" type="presOf" srcId="{1581EDC9-6748-45F2-8718-4A10D8150F0D}" destId="{80820017-878C-4620-8A58-D56CE81BEBCE}" srcOrd="0" destOrd="0" presId="urn:microsoft.com/office/officeart/2005/8/layout/vList2"/>
    <dgm:cxn modelId="{BF8E8F67-53A4-4BBF-A280-E637A908DD9E}" type="presOf" srcId="{EE3E314F-9067-440E-94F4-6DC9C85748C3}" destId="{AE63811D-3C53-41B7-AD4D-72B5DCA0A401}" srcOrd="0" destOrd="0" presId="urn:microsoft.com/office/officeart/2005/8/layout/vList2"/>
    <dgm:cxn modelId="{DD395173-C611-46A1-9355-E20D4D8A0832}" srcId="{829E44CD-F272-4680-B9B6-C87CE57821C8}" destId="{1581EDC9-6748-45F2-8718-4A10D8150F0D}" srcOrd="4" destOrd="0" parTransId="{A2889EFF-A70D-42FC-923B-4D0122670814}" sibTransId="{BE3DF425-7E5A-4764-924E-2BC94D507BE7}"/>
    <dgm:cxn modelId="{9750F376-416C-4B4C-B17A-A0D1A56B8CDD}" type="presOf" srcId="{79E5E126-F77C-4E41-BED7-EC32AD126D7D}" destId="{1F18246B-8951-4A73-8D96-9E46107E90A7}" srcOrd="0" destOrd="0" presId="urn:microsoft.com/office/officeart/2005/8/layout/vList2"/>
    <dgm:cxn modelId="{9748B681-C1FA-468C-8D90-CDD18F07F258}" srcId="{829E44CD-F272-4680-B9B6-C87CE57821C8}" destId="{968AD8FB-AE6F-4045-B6DB-C3F5816CC61F}" srcOrd="8" destOrd="0" parTransId="{77F20C72-5ECC-4D1C-9100-3A7826DC00E3}" sibTransId="{83D9A944-4823-496F-A4AC-3C2009409809}"/>
    <dgm:cxn modelId="{41F2DC85-4F0C-4767-B799-9B4ED55CD4D8}" srcId="{829E44CD-F272-4680-B9B6-C87CE57821C8}" destId="{79E5E126-F77C-4E41-BED7-EC32AD126D7D}" srcOrd="2" destOrd="0" parTransId="{729C4976-443E-4ADB-8795-5EC9D5A1648D}" sibTransId="{0CD569AF-522A-4D7E-B840-8ABE4564CFDB}"/>
    <dgm:cxn modelId="{D9B1038C-9983-479B-9A86-0B6DE91AC1F5}" type="presOf" srcId="{829E44CD-F272-4680-B9B6-C87CE57821C8}" destId="{5CDAF713-3870-4F42-82C6-26FD662FA1D9}" srcOrd="0" destOrd="0" presId="urn:microsoft.com/office/officeart/2005/8/layout/vList2"/>
    <dgm:cxn modelId="{66ED528D-7A35-4E4E-A822-950FB3883118}" srcId="{829E44CD-F272-4680-B9B6-C87CE57821C8}" destId="{3B8F87FD-23F9-493B-B59E-3196F82B6F36}" srcOrd="5" destOrd="0" parTransId="{9F36D141-0FB5-4098-A32F-32118DCED5EF}" sibTransId="{D3035AE4-3AAA-4E7F-823A-0AAD7213D796}"/>
    <dgm:cxn modelId="{45832290-1B5D-4C0C-A481-DAB87BA63301}" srcId="{829E44CD-F272-4680-B9B6-C87CE57821C8}" destId="{CED3EEC8-6FC8-4556-99F9-5A872D5D64A9}" srcOrd="1" destOrd="0" parTransId="{82946F26-41AD-491E-BE4E-0E7C5F015FCC}" sibTransId="{1748EB50-FADF-482E-ADD6-A730360CA56F}"/>
    <dgm:cxn modelId="{A9435DAC-B4FB-417F-B4C8-B4BA94BFD7B4}" type="presOf" srcId="{968AD8FB-AE6F-4045-B6DB-C3F5816CC61F}" destId="{63DAEAEC-D876-499C-8257-F9310C1B634B}" srcOrd="0" destOrd="0" presId="urn:microsoft.com/office/officeart/2005/8/layout/vList2"/>
    <dgm:cxn modelId="{B591B9B0-BAC9-4898-93F2-0DB0F171EE4E}" type="presOf" srcId="{2D64E03A-EBF7-483E-AC25-E0852E06BBE7}" destId="{C5375D35-B36B-488F-BAAD-5602362EDA51}" srcOrd="0" destOrd="0" presId="urn:microsoft.com/office/officeart/2005/8/layout/vList2"/>
    <dgm:cxn modelId="{B1C42EB2-BDCA-40ED-A2B5-2A5954384E5E}" type="presOf" srcId="{3B8F87FD-23F9-493B-B59E-3196F82B6F36}" destId="{BB8732FB-BF65-49F7-9FB2-DAFA310216AF}" srcOrd="0" destOrd="0" presId="urn:microsoft.com/office/officeart/2005/8/layout/vList2"/>
    <dgm:cxn modelId="{AE993AC0-6664-4E68-87AB-07D586E00BB2}" srcId="{829E44CD-F272-4680-B9B6-C87CE57821C8}" destId="{2D64E03A-EBF7-483E-AC25-E0852E06BBE7}" srcOrd="6" destOrd="0" parTransId="{F33AFAC3-2AF4-4B9C-9D0D-4C31739EA2D5}" sibTransId="{65193FF5-D2F7-4287-B82A-7DAF9C499D60}"/>
    <dgm:cxn modelId="{1A2E9EE9-87EE-4253-80CB-97D2144B9B6C}" type="presOf" srcId="{AAAE2E32-FA41-47B3-92C9-FCF051874A0E}" destId="{3F297130-9AC9-42EA-8FF7-A91CE2E37A04}" srcOrd="0" destOrd="0" presId="urn:microsoft.com/office/officeart/2005/8/layout/vList2"/>
    <dgm:cxn modelId="{821A70A7-F4DA-41ED-ABD3-8AC1B1D50415}" type="presParOf" srcId="{5CDAF713-3870-4F42-82C6-26FD662FA1D9}" destId="{9B03E9D6-B5DE-4FC2-8842-C679CA2E7FBF}" srcOrd="0" destOrd="0" presId="urn:microsoft.com/office/officeart/2005/8/layout/vList2"/>
    <dgm:cxn modelId="{57978332-539B-42D7-A24E-977453C182DF}" type="presParOf" srcId="{5CDAF713-3870-4F42-82C6-26FD662FA1D9}" destId="{569935A8-77F8-4EBD-93E8-93F96AF33143}" srcOrd="1" destOrd="0" presId="urn:microsoft.com/office/officeart/2005/8/layout/vList2"/>
    <dgm:cxn modelId="{4B965B8D-6323-4E75-A040-8E6764D12650}" type="presParOf" srcId="{5CDAF713-3870-4F42-82C6-26FD662FA1D9}" destId="{5595CDE8-C441-4EB2-AD66-C2CD1131E482}" srcOrd="2" destOrd="0" presId="urn:microsoft.com/office/officeart/2005/8/layout/vList2"/>
    <dgm:cxn modelId="{1DCDAE01-57E1-4E1E-AD56-52B70BECB307}" type="presParOf" srcId="{5CDAF713-3870-4F42-82C6-26FD662FA1D9}" destId="{61C9D8AC-1264-4D98-823B-5B26EE6164D4}" srcOrd="3" destOrd="0" presId="urn:microsoft.com/office/officeart/2005/8/layout/vList2"/>
    <dgm:cxn modelId="{21074DD2-BD2F-4BEF-949B-3FF1BCF53F65}" type="presParOf" srcId="{5CDAF713-3870-4F42-82C6-26FD662FA1D9}" destId="{1F18246B-8951-4A73-8D96-9E46107E90A7}" srcOrd="4" destOrd="0" presId="urn:microsoft.com/office/officeart/2005/8/layout/vList2"/>
    <dgm:cxn modelId="{2B0598D2-F623-440D-97CD-8ABE23827E7A}" type="presParOf" srcId="{5CDAF713-3870-4F42-82C6-26FD662FA1D9}" destId="{60550BF6-EC91-4FFF-A0F5-88408314283D}" srcOrd="5" destOrd="0" presId="urn:microsoft.com/office/officeart/2005/8/layout/vList2"/>
    <dgm:cxn modelId="{331B71DF-0481-4D4E-9A16-9B05376A340F}" type="presParOf" srcId="{5CDAF713-3870-4F42-82C6-26FD662FA1D9}" destId="{3F297130-9AC9-42EA-8FF7-A91CE2E37A04}" srcOrd="6" destOrd="0" presId="urn:microsoft.com/office/officeart/2005/8/layout/vList2"/>
    <dgm:cxn modelId="{2ECB3881-BFAD-4014-9B8B-9FF3CA441ED9}" type="presParOf" srcId="{5CDAF713-3870-4F42-82C6-26FD662FA1D9}" destId="{ACC8BCA9-ED0F-4590-9EDF-892C37871C0E}" srcOrd="7" destOrd="0" presId="urn:microsoft.com/office/officeart/2005/8/layout/vList2"/>
    <dgm:cxn modelId="{C07D0FEF-8DFB-4897-84B7-A2DB1A7C29DD}" type="presParOf" srcId="{5CDAF713-3870-4F42-82C6-26FD662FA1D9}" destId="{80820017-878C-4620-8A58-D56CE81BEBCE}" srcOrd="8" destOrd="0" presId="urn:microsoft.com/office/officeart/2005/8/layout/vList2"/>
    <dgm:cxn modelId="{DED77A4D-B64D-4F00-A116-0118D4C769B2}" type="presParOf" srcId="{5CDAF713-3870-4F42-82C6-26FD662FA1D9}" destId="{B83A4B29-07ED-409D-9D89-03A7CAD6F51D}" srcOrd="9" destOrd="0" presId="urn:microsoft.com/office/officeart/2005/8/layout/vList2"/>
    <dgm:cxn modelId="{B67DC183-CAEC-4F0B-B530-DF5BA985EE60}" type="presParOf" srcId="{5CDAF713-3870-4F42-82C6-26FD662FA1D9}" destId="{BB8732FB-BF65-49F7-9FB2-DAFA310216AF}" srcOrd="10" destOrd="0" presId="urn:microsoft.com/office/officeart/2005/8/layout/vList2"/>
    <dgm:cxn modelId="{24DA4A7A-A188-417B-BB82-2BE8D435F0FB}" type="presParOf" srcId="{5CDAF713-3870-4F42-82C6-26FD662FA1D9}" destId="{91D90B4E-8C2B-4425-A1F8-C78FEF439330}" srcOrd="11" destOrd="0" presId="urn:microsoft.com/office/officeart/2005/8/layout/vList2"/>
    <dgm:cxn modelId="{EE17FBC3-0101-40D3-91BB-ED7F5F05B20E}" type="presParOf" srcId="{5CDAF713-3870-4F42-82C6-26FD662FA1D9}" destId="{C5375D35-B36B-488F-BAAD-5602362EDA51}" srcOrd="12" destOrd="0" presId="urn:microsoft.com/office/officeart/2005/8/layout/vList2"/>
    <dgm:cxn modelId="{53C1D30E-B370-4C75-8003-485ED1B53033}" type="presParOf" srcId="{5CDAF713-3870-4F42-82C6-26FD662FA1D9}" destId="{3CD8DB4A-23E2-411E-9660-B6B327D8F7AC}" srcOrd="13" destOrd="0" presId="urn:microsoft.com/office/officeart/2005/8/layout/vList2"/>
    <dgm:cxn modelId="{B82CDACD-08DC-4684-BFE8-7C1B53982991}" type="presParOf" srcId="{5CDAF713-3870-4F42-82C6-26FD662FA1D9}" destId="{AE63811D-3C53-41B7-AD4D-72B5DCA0A401}" srcOrd="14" destOrd="0" presId="urn:microsoft.com/office/officeart/2005/8/layout/vList2"/>
    <dgm:cxn modelId="{10B663E3-9FC4-4DC8-9CA8-739F3C108FAD}" type="presParOf" srcId="{5CDAF713-3870-4F42-82C6-26FD662FA1D9}" destId="{9E209A42-2947-42C7-B430-51922BED453C}" srcOrd="15" destOrd="0" presId="urn:microsoft.com/office/officeart/2005/8/layout/vList2"/>
    <dgm:cxn modelId="{8DD354A1-F64E-4B52-88CA-449203C60754}" type="presParOf" srcId="{5CDAF713-3870-4F42-82C6-26FD662FA1D9}" destId="{63DAEAEC-D876-499C-8257-F9310C1B634B}"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A2475E-C597-475F-856F-F7B331C19CE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09CA113-BDCC-4A20-9216-12A944A8BA60}">
      <dgm:prSet/>
      <dgm:spPr/>
      <dgm:t>
        <a:bodyPr/>
        <a:lstStyle/>
        <a:p>
          <a:r>
            <a:rPr lang="nl-BE" dirty="0"/>
            <a:t>Presentatie ontwerp na goedkeuring MIRA en voor advies raad van State</a:t>
          </a:r>
          <a:endParaRPr lang="en-US" dirty="0"/>
        </a:p>
      </dgm:t>
    </dgm:pt>
    <dgm:pt modelId="{0736CF17-CC36-401B-85FA-2A4D0C33E887}" type="parTrans" cxnId="{6BD93DAE-4EEE-42E2-97FA-3C35545028BB}">
      <dgm:prSet/>
      <dgm:spPr/>
      <dgm:t>
        <a:bodyPr/>
        <a:lstStyle/>
        <a:p>
          <a:endParaRPr lang="en-US"/>
        </a:p>
      </dgm:t>
    </dgm:pt>
    <dgm:pt modelId="{891D3BBD-C9FD-42B0-81EC-F63218FD2C7C}" type="sibTrans" cxnId="{6BD93DAE-4EEE-42E2-97FA-3C35545028BB}">
      <dgm:prSet/>
      <dgm:spPr/>
      <dgm:t>
        <a:bodyPr/>
        <a:lstStyle/>
        <a:p>
          <a:endParaRPr lang="en-US"/>
        </a:p>
      </dgm:t>
    </dgm:pt>
    <dgm:pt modelId="{632B8C04-3694-4DC1-80C3-6E3D369F7B2B}">
      <dgm:prSet/>
      <dgm:spPr/>
      <dgm:t>
        <a:bodyPr/>
        <a:lstStyle/>
        <a:p>
          <a:r>
            <a:rPr lang="nl-BE"/>
            <a:t>Klankbord terrein</a:t>
          </a:r>
          <a:endParaRPr lang="en-US"/>
        </a:p>
      </dgm:t>
    </dgm:pt>
    <dgm:pt modelId="{011164BA-C579-4E25-8AD7-057C64860023}" type="parTrans" cxnId="{CEF6509D-59FE-4D7C-B63C-487618119CD3}">
      <dgm:prSet/>
      <dgm:spPr/>
      <dgm:t>
        <a:bodyPr/>
        <a:lstStyle/>
        <a:p>
          <a:endParaRPr lang="en-US"/>
        </a:p>
      </dgm:t>
    </dgm:pt>
    <dgm:pt modelId="{083078EC-70CE-42F4-96DF-4560E88A1931}" type="sibTrans" cxnId="{CEF6509D-59FE-4D7C-B63C-487618119CD3}">
      <dgm:prSet/>
      <dgm:spPr/>
      <dgm:t>
        <a:bodyPr/>
        <a:lstStyle/>
        <a:p>
          <a:endParaRPr lang="en-US"/>
        </a:p>
      </dgm:t>
    </dgm:pt>
    <dgm:pt modelId="{720393E7-B192-4E2E-A2BE-CEFEC9963BD9}" type="pres">
      <dgm:prSet presAssocID="{2DA2475E-C597-475F-856F-F7B331C19CE0}" presName="root" presStyleCnt="0">
        <dgm:presLayoutVars>
          <dgm:dir/>
          <dgm:resizeHandles val="exact"/>
        </dgm:presLayoutVars>
      </dgm:prSet>
      <dgm:spPr/>
    </dgm:pt>
    <dgm:pt modelId="{252E6D48-7123-4EC7-AEEE-8A800CEF7384}" type="pres">
      <dgm:prSet presAssocID="{E09CA113-BDCC-4A20-9216-12A944A8BA60}" presName="compNode" presStyleCnt="0"/>
      <dgm:spPr/>
    </dgm:pt>
    <dgm:pt modelId="{E7F038F9-C069-42B1-9062-06C7D4DE9040}" type="pres">
      <dgm:prSet presAssocID="{E09CA113-BDCC-4A20-9216-12A944A8BA60}" presName="bgRect" presStyleLbl="bgShp" presStyleIdx="0" presStyleCnt="2"/>
      <dgm:spPr/>
    </dgm:pt>
    <dgm:pt modelId="{89876B5D-3F22-4361-937D-C29A76695E1D}" type="pres">
      <dgm:prSet presAssocID="{E09CA113-BDCC-4A20-9216-12A944A8BA60}"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eacher"/>
        </a:ext>
      </dgm:extLst>
    </dgm:pt>
    <dgm:pt modelId="{11293F05-D8D8-43C3-A6B6-E6165BA36FBE}" type="pres">
      <dgm:prSet presAssocID="{E09CA113-BDCC-4A20-9216-12A944A8BA60}" presName="spaceRect" presStyleCnt="0"/>
      <dgm:spPr/>
    </dgm:pt>
    <dgm:pt modelId="{6F603C75-7CF8-4C07-B15B-6EF1A95D4C72}" type="pres">
      <dgm:prSet presAssocID="{E09CA113-BDCC-4A20-9216-12A944A8BA60}" presName="parTx" presStyleLbl="revTx" presStyleIdx="0" presStyleCnt="2">
        <dgm:presLayoutVars>
          <dgm:chMax val="0"/>
          <dgm:chPref val="0"/>
        </dgm:presLayoutVars>
      </dgm:prSet>
      <dgm:spPr/>
    </dgm:pt>
    <dgm:pt modelId="{3B3ED234-EDAB-4170-85B1-EF299A67341D}" type="pres">
      <dgm:prSet presAssocID="{891D3BBD-C9FD-42B0-81EC-F63218FD2C7C}" presName="sibTrans" presStyleCnt="0"/>
      <dgm:spPr/>
    </dgm:pt>
    <dgm:pt modelId="{367CF26F-B92E-40EB-9D07-E4DE25C72E14}" type="pres">
      <dgm:prSet presAssocID="{632B8C04-3694-4DC1-80C3-6E3D369F7B2B}" presName="compNode" presStyleCnt="0"/>
      <dgm:spPr/>
    </dgm:pt>
    <dgm:pt modelId="{AE0B5223-7F6D-4EF4-8160-3D3A9FCD5C9F}" type="pres">
      <dgm:prSet presAssocID="{632B8C04-3694-4DC1-80C3-6E3D369F7B2B}" presName="bgRect" presStyleLbl="bgShp" presStyleIdx="1" presStyleCnt="2"/>
      <dgm:spPr/>
    </dgm:pt>
    <dgm:pt modelId="{8C850802-A000-4469-817C-B25348FD479A}" type="pres">
      <dgm:prSet presAssocID="{632B8C04-3694-4DC1-80C3-6E3D369F7B2B}" presName="iconRect" presStyleLbl="nod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Directiekamer"/>
        </a:ext>
      </dgm:extLst>
    </dgm:pt>
    <dgm:pt modelId="{8E966521-A739-46EC-ADE7-809DB13B377B}" type="pres">
      <dgm:prSet presAssocID="{632B8C04-3694-4DC1-80C3-6E3D369F7B2B}" presName="spaceRect" presStyleCnt="0"/>
      <dgm:spPr/>
    </dgm:pt>
    <dgm:pt modelId="{CB6CD508-9829-40A4-80D9-7AC13982E565}" type="pres">
      <dgm:prSet presAssocID="{632B8C04-3694-4DC1-80C3-6E3D369F7B2B}" presName="parTx" presStyleLbl="revTx" presStyleIdx="1" presStyleCnt="2">
        <dgm:presLayoutVars>
          <dgm:chMax val="0"/>
          <dgm:chPref val="0"/>
        </dgm:presLayoutVars>
      </dgm:prSet>
      <dgm:spPr/>
    </dgm:pt>
  </dgm:ptLst>
  <dgm:cxnLst>
    <dgm:cxn modelId="{70756154-DF6F-41A4-B518-D16ECDDD14F9}" type="presOf" srcId="{632B8C04-3694-4DC1-80C3-6E3D369F7B2B}" destId="{CB6CD508-9829-40A4-80D9-7AC13982E565}" srcOrd="0" destOrd="0" presId="urn:microsoft.com/office/officeart/2018/2/layout/IconVerticalSolidList"/>
    <dgm:cxn modelId="{0F28608D-1616-4630-A1BC-6EECF288E74F}" type="presOf" srcId="{2DA2475E-C597-475F-856F-F7B331C19CE0}" destId="{720393E7-B192-4E2E-A2BE-CEFEC9963BD9}" srcOrd="0" destOrd="0" presId="urn:microsoft.com/office/officeart/2018/2/layout/IconVerticalSolidList"/>
    <dgm:cxn modelId="{CEF6509D-59FE-4D7C-B63C-487618119CD3}" srcId="{2DA2475E-C597-475F-856F-F7B331C19CE0}" destId="{632B8C04-3694-4DC1-80C3-6E3D369F7B2B}" srcOrd="1" destOrd="0" parTransId="{011164BA-C579-4E25-8AD7-057C64860023}" sibTransId="{083078EC-70CE-42F4-96DF-4560E88A1931}"/>
    <dgm:cxn modelId="{FD3496A7-D043-4226-ABE8-8C07FED9A6B1}" type="presOf" srcId="{E09CA113-BDCC-4A20-9216-12A944A8BA60}" destId="{6F603C75-7CF8-4C07-B15B-6EF1A95D4C72}" srcOrd="0" destOrd="0" presId="urn:microsoft.com/office/officeart/2018/2/layout/IconVerticalSolidList"/>
    <dgm:cxn modelId="{6BD93DAE-4EEE-42E2-97FA-3C35545028BB}" srcId="{2DA2475E-C597-475F-856F-F7B331C19CE0}" destId="{E09CA113-BDCC-4A20-9216-12A944A8BA60}" srcOrd="0" destOrd="0" parTransId="{0736CF17-CC36-401B-85FA-2A4D0C33E887}" sibTransId="{891D3BBD-C9FD-42B0-81EC-F63218FD2C7C}"/>
    <dgm:cxn modelId="{FF8C7452-35AF-4AB7-937F-07CD6D77A585}" type="presParOf" srcId="{720393E7-B192-4E2E-A2BE-CEFEC9963BD9}" destId="{252E6D48-7123-4EC7-AEEE-8A800CEF7384}" srcOrd="0" destOrd="0" presId="urn:microsoft.com/office/officeart/2018/2/layout/IconVerticalSolidList"/>
    <dgm:cxn modelId="{B5FE08AD-99DD-4AA2-8BBB-1323616C109E}" type="presParOf" srcId="{252E6D48-7123-4EC7-AEEE-8A800CEF7384}" destId="{E7F038F9-C069-42B1-9062-06C7D4DE9040}" srcOrd="0" destOrd="0" presId="urn:microsoft.com/office/officeart/2018/2/layout/IconVerticalSolidList"/>
    <dgm:cxn modelId="{71791E4E-8AAB-4D82-8F60-4A613EFD4F5C}" type="presParOf" srcId="{252E6D48-7123-4EC7-AEEE-8A800CEF7384}" destId="{89876B5D-3F22-4361-937D-C29A76695E1D}" srcOrd="1" destOrd="0" presId="urn:microsoft.com/office/officeart/2018/2/layout/IconVerticalSolidList"/>
    <dgm:cxn modelId="{CF474E36-FF9E-4E92-B819-5EDA7A7E1553}" type="presParOf" srcId="{252E6D48-7123-4EC7-AEEE-8A800CEF7384}" destId="{11293F05-D8D8-43C3-A6B6-E6165BA36FBE}" srcOrd="2" destOrd="0" presId="urn:microsoft.com/office/officeart/2018/2/layout/IconVerticalSolidList"/>
    <dgm:cxn modelId="{A428DBF3-E415-458D-AF2D-B44E72D2C85B}" type="presParOf" srcId="{252E6D48-7123-4EC7-AEEE-8A800CEF7384}" destId="{6F603C75-7CF8-4C07-B15B-6EF1A95D4C72}" srcOrd="3" destOrd="0" presId="urn:microsoft.com/office/officeart/2018/2/layout/IconVerticalSolidList"/>
    <dgm:cxn modelId="{C317CACC-EB1F-4764-BA7B-57ED3E4FDA2F}" type="presParOf" srcId="{720393E7-B192-4E2E-A2BE-CEFEC9963BD9}" destId="{3B3ED234-EDAB-4170-85B1-EF299A67341D}" srcOrd="1" destOrd="0" presId="urn:microsoft.com/office/officeart/2018/2/layout/IconVerticalSolidList"/>
    <dgm:cxn modelId="{E6967A0E-2DFD-44E3-A126-660ECAAE2FDA}" type="presParOf" srcId="{720393E7-B192-4E2E-A2BE-CEFEC9963BD9}" destId="{367CF26F-B92E-40EB-9D07-E4DE25C72E14}" srcOrd="2" destOrd="0" presId="urn:microsoft.com/office/officeart/2018/2/layout/IconVerticalSolidList"/>
    <dgm:cxn modelId="{C7FAAD79-6BCF-4CF0-9423-5C6052201AE7}" type="presParOf" srcId="{367CF26F-B92E-40EB-9D07-E4DE25C72E14}" destId="{AE0B5223-7F6D-4EF4-8160-3D3A9FCD5C9F}" srcOrd="0" destOrd="0" presId="urn:microsoft.com/office/officeart/2018/2/layout/IconVerticalSolidList"/>
    <dgm:cxn modelId="{DFFCCA19-45D8-4C60-98DF-C16E4B41B27E}" type="presParOf" srcId="{367CF26F-B92E-40EB-9D07-E4DE25C72E14}" destId="{8C850802-A000-4469-817C-B25348FD479A}" srcOrd="1" destOrd="0" presId="urn:microsoft.com/office/officeart/2018/2/layout/IconVerticalSolidList"/>
    <dgm:cxn modelId="{0E2E5229-DA8D-4906-9E9B-1E8587E2A823}" type="presParOf" srcId="{367CF26F-B92E-40EB-9D07-E4DE25C72E14}" destId="{8E966521-A739-46EC-ADE7-809DB13B377B}" srcOrd="2" destOrd="0" presId="urn:microsoft.com/office/officeart/2018/2/layout/IconVerticalSolidList"/>
    <dgm:cxn modelId="{F5535EBE-0049-4BE8-BD2A-82C8BC49FD7F}" type="presParOf" srcId="{367CF26F-B92E-40EB-9D07-E4DE25C72E14}" destId="{CB6CD508-9829-40A4-80D9-7AC13982E56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7D99C7F-85E8-4CE2-A3C3-EF07B7D649E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F024B61-3C9C-4612-9D4A-4A1210A04F54}">
      <dgm:prSet custT="1"/>
      <dgm:spPr/>
      <dgm:t>
        <a:bodyPr/>
        <a:lstStyle/>
        <a:p>
          <a:r>
            <a:rPr lang="nl-BE" sz="3600" dirty="0"/>
            <a:t> Uitbreiding naar 3 delen:</a:t>
          </a:r>
          <a:endParaRPr lang="en-US" sz="3600" dirty="0"/>
        </a:p>
      </dgm:t>
    </dgm:pt>
    <dgm:pt modelId="{0E20C5F4-9BEF-4A57-8F25-EE57094E8436}" type="parTrans" cxnId="{BF7F65D8-EAD6-4D4B-A624-17D286321B7C}">
      <dgm:prSet/>
      <dgm:spPr/>
      <dgm:t>
        <a:bodyPr/>
        <a:lstStyle/>
        <a:p>
          <a:endParaRPr lang="en-US"/>
        </a:p>
      </dgm:t>
    </dgm:pt>
    <dgm:pt modelId="{B059414B-1606-4D89-A1E9-3A2F0D9B0D8E}" type="sibTrans" cxnId="{BF7F65D8-EAD6-4D4B-A624-17D286321B7C}">
      <dgm:prSet/>
      <dgm:spPr/>
      <dgm:t>
        <a:bodyPr/>
        <a:lstStyle/>
        <a:p>
          <a:endParaRPr lang="en-US"/>
        </a:p>
      </dgm:t>
    </dgm:pt>
    <dgm:pt modelId="{36449BE5-8DA3-4830-8B77-B09DE518CC01}">
      <dgm:prSet custT="1"/>
      <dgm:spPr/>
      <dgm:t>
        <a:bodyPr/>
        <a:lstStyle/>
        <a:p>
          <a:r>
            <a:rPr lang="nl-BE" sz="2400" dirty="0"/>
            <a:t>Garantie basisvergoeding </a:t>
          </a:r>
          <a:r>
            <a:rPr lang="nl-BE" sz="2400" dirty="0" err="1"/>
            <a:t>t.v.v</a:t>
          </a:r>
          <a:r>
            <a:rPr lang="nl-BE" sz="2400" dirty="0"/>
            <a:t>. ASO</a:t>
          </a:r>
          <a:endParaRPr lang="en-US" sz="2400" dirty="0"/>
        </a:p>
      </dgm:t>
    </dgm:pt>
    <dgm:pt modelId="{ADE0BF55-ED29-4243-8B12-468A329A4F0C}" type="parTrans" cxnId="{EAC0A3BF-7775-40C0-ADC1-E1E6E45F9AE7}">
      <dgm:prSet/>
      <dgm:spPr/>
      <dgm:t>
        <a:bodyPr/>
        <a:lstStyle/>
        <a:p>
          <a:endParaRPr lang="en-US"/>
        </a:p>
      </dgm:t>
    </dgm:pt>
    <dgm:pt modelId="{6D1FD2E5-C4E4-4432-9E2E-FE5C7C3C9DD7}" type="sibTrans" cxnId="{EAC0A3BF-7775-40C0-ADC1-E1E6E45F9AE7}">
      <dgm:prSet/>
      <dgm:spPr/>
      <dgm:t>
        <a:bodyPr/>
        <a:lstStyle/>
        <a:p>
          <a:endParaRPr lang="en-US"/>
        </a:p>
      </dgm:t>
    </dgm:pt>
    <dgm:pt modelId="{7EE5F03A-1DB5-42E1-B11A-3C7B53CACDA5}">
      <dgm:prSet custT="1"/>
      <dgm:spPr/>
      <dgm:t>
        <a:bodyPr/>
        <a:lstStyle/>
        <a:p>
          <a:r>
            <a:rPr lang="nl-BE" sz="2400" dirty="0"/>
            <a:t>Maandelijkse COVID-19 premie </a:t>
          </a:r>
          <a:r>
            <a:rPr lang="nl-BE" sz="2400" dirty="0" err="1"/>
            <a:t>t.v.v</a:t>
          </a:r>
          <a:r>
            <a:rPr lang="nl-BE" sz="2400" dirty="0"/>
            <a:t>. ASO en HAIO</a:t>
          </a:r>
          <a:endParaRPr lang="en-US" sz="2400" dirty="0"/>
        </a:p>
      </dgm:t>
    </dgm:pt>
    <dgm:pt modelId="{756BD17A-9DDC-416F-9608-BB68939108AE}" type="parTrans" cxnId="{475C1B46-6B52-4ACF-9BAB-DD448FF37A81}">
      <dgm:prSet/>
      <dgm:spPr/>
      <dgm:t>
        <a:bodyPr/>
        <a:lstStyle/>
        <a:p>
          <a:endParaRPr lang="en-US"/>
        </a:p>
      </dgm:t>
    </dgm:pt>
    <dgm:pt modelId="{621C0025-1D81-40F5-8F51-BA9E8E13A5B9}" type="sibTrans" cxnId="{475C1B46-6B52-4ACF-9BAB-DD448FF37A81}">
      <dgm:prSet/>
      <dgm:spPr/>
      <dgm:t>
        <a:bodyPr/>
        <a:lstStyle/>
        <a:p>
          <a:endParaRPr lang="en-US"/>
        </a:p>
      </dgm:t>
    </dgm:pt>
    <dgm:pt modelId="{C27DBCDE-916D-41C8-A642-E7F925203324}">
      <dgm:prSet custT="1"/>
      <dgm:spPr/>
      <dgm:t>
        <a:bodyPr/>
        <a:lstStyle/>
        <a:p>
          <a:r>
            <a:rPr lang="nl-BE" sz="2400" dirty="0" err="1"/>
            <a:t>Ziekenhuisbrede</a:t>
          </a:r>
          <a:r>
            <a:rPr lang="nl-BE" sz="2400" dirty="0"/>
            <a:t> enveloppe </a:t>
          </a:r>
          <a:r>
            <a:rPr lang="nl-BE" sz="2400" dirty="0" err="1"/>
            <a:t>t.v.v</a:t>
          </a:r>
          <a:r>
            <a:rPr lang="nl-BE" sz="2400" dirty="0"/>
            <a:t>. ASO en HAIO</a:t>
          </a:r>
          <a:endParaRPr lang="en-US" sz="2400" dirty="0"/>
        </a:p>
      </dgm:t>
    </dgm:pt>
    <dgm:pt modelId="{D741C2EE-886C-439C-8D56-5D6C47A6F0AE}" type="parTrans" cxnId="{5CAB1307-469C-43AF-BCCB-FBB74CBF1B85}">
      <dgm:prSet/>
      <dgm:spPr/>
      <dgm:t>
        <a:bodyPr/>
        <a:lstStyle/>
        <a:p>
          <a:endParaRPr lang="en-US"/>
        </a:p>
      </dgm:t>
    </dgm:pt>
    <dgm:pt modelId="{44225E23-A01E-4CD6-BFF9-19D69F06B51A}" type="sibTrans" cxnId="{5CAB1307-469C-43AF-BCCB-FBB74CBF1B85}">
      <dgm:prSet/>
      <dgm:spPr/>
      <dgm:t>
        <a:bodyPr/>
        <a:lstStyle/>
        <a:p>
          <a:endParaRPr lang="en-US"/>
        </a:p>
      </dgm:t>
    </dgm:pt>
    <dgm:pt modelId="{D497F3A0-A01B-481A-BD28-BDF89218CD2C}">
      <dgm:prSet custT="1"/>
      <dgm:spPr/>
      <dgm:t>
        <a:bodyPr/>
        <a:lstStyle/>
        <a:p>
          <a:endParaRPr lang="en-US" sz="2400" dirty="0"/>
        </a:p>
      </dgm:t>
    </dgm:pt>
    <dgm:pt modelId="{C5349761-B3BF-48CD-8FB9-A92400EA6888}" type="parTrans" cxnId="{28312A96-AE93-42CE-83CB-405AD8B8843E}">
      <dgm:prSet/>
      <dgm:spPr/>
      <dgm:t>
        <a:bodyPr/>
        <a:lstStyle/>
        <a:p>
          <a:endParaRPr lang="nl-BE"/>
        </a:p>
      </dgm:t>
    </dgm:pt>
    <dgm:pt modelId="{0453F145-D1A7-46A7-A062-CF2CEBCE662D}" type="sibTrans" cxnId="{28312A96-AE93-42CE-83CB-405AD8B8843E}">
      <dgm:prSet/>
      <dgm:spPr/>
      <dgm:t>
        <a:bodyPr/>
        <a:lstStyle/>
        <a:p>
          <a:endParaRPr lang="nl-BE"/>
        </a:p>
      </dgm:t>
    </dgm:pt>
    <dgm:pt modelId="{C4603CC1-5444-4110-8475-D04DABA0D90F}">
      <dgm:prSet custT="1"/>
      <dgm:spPr/>
      <dgm:t>
        <a:bodyPr/>
        <a:lstStyle/>
        <a:p>
          <a:endParaRPr lang="en-US" sz="2400" dirty="0"/>
        </a:p>
      </dgm:t>
    </dgm:pt>
    <dgm:pt modelId="{DCFF2101-44B3-4EE0-9040-E642A348C83A}" type="parTrans" cxnId="{8D69F2F9-7661-4302-A1B8-B173E7687CDD}">
      <dgm:prSet/>
      <dgm:spPr/>
      <dgm:t>
        <a:bodyPr/>
        <a:lstStyle/>
        <a:p>
          <a:endParaRPr lang="nl-BE"/>
        </a:p>
      </dgm:t>
    </dgm:pt>
    <dgm:pt modelId="{07BF973D-6323-45C4-AEF9-7F2A792F97E0}" type="sibTrans" cxnId="{8D69F2F9-7661-4302-A1B8-B173E7687CDD}">
      <dgm:prSet/>
      <dgm:spPr/>
      <dgm:t>
        <a:bodyPr/>
        <a:lstStyle/>
        <a:p>
          <a:endParaRPr lang="nl-BE"/>
        </a:p>
      </dgm:t>
    </dgm:pt>
    <dgm:pt modelId="{3B71C200-2C7F-4BD4-88C8-2B34AD5DA6E3}">
      <dgm:prSet custT="1"/>
      <dgm:spPr/>
      <dgm:t>
        <a:bodyPr/>
        <a:lstStyle/>
        <a:p>
          <a:endParaRPr lang="en-US" sz="2400" dirty="0"/>
        </a:p>
      </dgm:t>
    </dgm:pt>
    <dgm:pt modelId="{18B96C70-2D27-49CE-B27B-47ED9950D656}" type="parTrans" cxnId="{CFBB5F2F-1971-4F50-9ABF-3AC163D6084E}">
      <dgm:prSet/>
      <dgm:spPr/>
      <dgm:t>
        <a:bodyPr/>
        <a:lstStyle/>
        <a:p>
          <a:endParaRPr lang="nl-BE"/>
        </a:p>
      </dgm:t>
    </dgm:pt>
    <dgm:pt modelId="{5DF26F18-88E1-4ECA-B00E-3A7EBA07E112}" type="sibTrans" cxnId="{CFBB5F2F-1971-4F50-9ABF-3AC163D6084E}">
      <dgm:prSet/>
      <dgm:spPr/>
      <dgm:t>
        <a:bodyPr/>
        <a:lstStyle/>
        <a:p>
          <a:endParaRPr lang="nl-BE"/>
        </a:p>
      </dgm:t>
    </dgm:pt>
    <dgm:pt modelId="{36EAF718-6A92-4955-A32B-CFFAA0F17AE3}">
      <dgm:prSet custT="1"/>
      <dgm:spPr/>
      <dgm:t>
        <a:bodyPr/>
        <a:lstStyle/>
        <a:p>
          <a:endParaRPr lang="en-US" sz="2400" dirty="0"/>
        </a:p>
      </dgm:t>
    </dgm:pt>
    <dgm:pt modelId="{EF8A9D4F-4C9C-4A8E-A46A-A0C6A70CAF33}" type="parTrans" cxnId="{A2D88198-3AF5-451F-8001-E971BC8505D9}">
      <dgm:prSet/>
      <dgm:spPr/>
      <dgm:t>
        <a:bodyPr/>
        <a:lstStyle/>
        <a:p>
          <a:endParaRPr lang="nl-BE"/>
        </a:p>
      </dgm:t>
    </dgm:pt>
    <dgm:pt modelId="{24E5C687-A408-4A0D-923F-BB946DEA0B8D}" type="sibTrans" cxnId="{A2D88198-3AF5-451F-8001-E971BC8505D9}">
      <dgm:prSet/>
      <dgm:spPr/>
      <dgm:t>
        <a:bodyPr/>
        <a:lstStyle/>
        <a:p>
          <a:endParaRPr lang="nl-BE"/>
        </a:p>
      </dgm:t>
    </dgm:pt>
    <dgm:pt modelId="{40B10237-8279-46F9-A183-F841DA517C43}" type="pres">
      <dgm:prSet presAssocID="{E7D99C7F-85E8-4CE2-A3C3-EF07B7D649ED}" presName="linear" presStyleCnt="0">
        <dgm:presLayoutVars>
          <dgm:animLvl val="lvl"/>
          <dgm:resizeHandles val="exact"/>
        </dgm:presLayoutVars>
      </dgm:prSet>
      <dgm:spPr/>
    </dgm:pt>
    <dgm:pt modelId="{5181885A-1553-4256-97D9-D4DF9DC8C525}" type="pres">
      <dgm:prSet presAssocID="{4F024B61-3C9C-4612-9D4A-4A1210A04F54}" presName="parentText" presStyleLbl="node1" presStyleIdx="0" presStyleCnt="1" custScaleX="98414" custScaleY="78587" custLinFactNeighborX="-673" custLinFactNeighborY="14891">
        <dgm:presLayoutVars>
          <dgm:chMax val="0"/>
          <dgm:bulletEnabled val="1"/>
        </dgm:presLayoutVars>
      </dgm:prSet>
      <dgm:spPr/>
    </dgm:pt>
    <dgm:pt modelId="{B828E464-1323-49EF-9638-543DFF575AE7}" type="pres">
      <dgm:prSet presAssocID="{4F024B61-3C9C-4612-9D4A-4A1210A04F54}" presName="childText" presStyleLbl="revTx" presStyleIdx="0" presStyleCnt="1" custScaleY="109178">
        <dgm:presLayoutVars>
          <dgm:bulletEnabled val="1"/>
        </dgm:presLayoutVars>
      </dgm:prSet>
      <dgm:spPr/>
    </dgm:pt>
  </dgm:ptLst>
  <dgm:cxnLst>
    <dgm:cxn modelId="{5CAB1307-469C-43AF-BCCB-FBB74CBF1B85}" srcId="{4F024B61-3C9C-4612-9D4A-4A1210A04F54}" destId="{C27DBCDE-916D-41C8-A642-E7F925203324}" srcOrd="6" destOrd="0" parTransId="{D741C2EE-886C-439C-8D56-5D6C47A6F0AE}" sibTransId="{44225E23-A01E-4CD6-BFF9-19D69F06B51A}"/>
    <dgm:cxn modelId="{3D9B8D16-28FE-4B0A-9556-2B48779F1CE2}" type="presOf" srcId="{C27DBCDE-916D-41C8-A642-E7F925203324}" destId="{B828E464-1323-49EF-9638-543DFF575AE7}" srcOrd="0" destOrd="6" presId="urn:microsoft.com/office/officeart/2005/8/layout/vList2"/>
    <dgm:cxn modelId="{61D23020-0145-488C-9906-63C6DBA53FE3}" type="presOf" srcId="{36449BE5-8DA3-4830-8B77-B09DE518CC01}" destId="{B828E464-1323-49EF-9638-543DFF575AE7}" srcOrd="0" destOrd="2" presId="urn:microsoft.com/office/officeart/2005/8/layout/vList2"/>
    <dgm:cxn modelId="{CFBB5F2F-1971-4F50-9ABF-3AC163D6084E}" srcId="{4F024B61-3C9C-4612-9D4A-4A1210A04F54}" destId="{3B71C200-2C7F-4BD4-88C8-2B34AD5DA6E3}" srcOrd="0" destOrd="0" parTransId="{18B96C70-2D27-49CE-B27B-47ED9950D656}" sibTransId="{5DF26F18-88E1-4ECA-B00E-3A7EBA07E112}"/>
    <dgm:cxn modelId="{475C1B46-6B52-4ACF-9BAB-DD448FF37A81}" srcId="{4F024B61-3C9C-4612-9D4A-4A1210A04F54}" destId="{7EE5F03A-1DB5-42E1-B11A-3C7B53CACDA5}" srcOrd="4" destOrd="0" parTransId="{756BD17A-9DDC-416F-9608-BB68939108AE}" sibTransId="{621C0025-1D81-40F5-8F51-BA9E8E13A5B9}"/>
    <dgm:cxn modelId="{32F7C16D-B3E9-41DD-A1AC-BD9FF1C818F7}" type="presOf" srcId="{3B71C200-2C7F-4BD4-88C8-2B34AD5DA6E3}" destId="{B828E464-1323-49EF-9638-543DFF575AE7}" srcOrd="0" destOrd="0" presId="urn:microsoft.com/office/officeart/2005/8/layout/vList2"/>
    <dgm:cxn modelId="{993EE054-77E7-4DB2-9A87-89CF2C499AB3}" type="presOf" srcId="{E7D99C7F-85E8-4CE2-A3C3-EF07B7D649ED}" destId="{40B10237-8279-46F9-A183-F841DA517C43}" srcOrd="0" destOrd="0" presId="urn:microsoft.com/office/officeart/2005/8/layout/vList2"/>
    <dgm:cxn modelId="{2FABEC83-1970-41A5-A621-44DAF9ED2221}" type="presOf" srcId="{7EE5F03A-1DB5-42E1-B11A-3C7B53CACDA5}" destId="{B828E464-1323-49EF-9638-543DFF575AE7}" srcOrd="0" destOrd="4" presId="urn:microsoft.com/office/officeart/2005/8/layout/vList2"/>
    <dgm:cxn modelId="{28312A96-AE93-42CE-83CB-405AD8B8843E}" srcId="{4F024B61-3C9C-4612-9D4A-4A1210A04F54}" destId="{D497F3A0-A01B-481A-BD28-BDF89218CD2C}" srcOrd="3" destOrd="0" parTransId="{C5349761-B3BF-48CD-8FB9-A92400EA6888}" sibTransId="{0453F145-D1A7-46A7-A062-CF2CEBCE662D}"/>
    <dgm:cxn modelId="{A2D88198-3AF5-451F-8001-E971BC8505D9}" srcId="{4F024B61-3C9C-4612-9D4A-4A1210A04F54}" destId="{36EAF718-6A92-4955-A32B-CFFAA0F17AE3}" srcOrd="1" destOrd="0" parTransId="{EF8A9D4F-4C9C-4A8E-A46A-A0C6A70CAF33}" sibTransId="{24E5C687-A408-4A0D-923F-BB946DEA0B8D}"/>
    <dgm:cxn modelId="{BECB1CAC-BC85-432D-9AE3-6CC9AF9BBC21}" type="presOf" srcId="{36EAF718-6A92-4955-A32B-CFFAA0F17AE3}" destId="{B828E464-1323-49EF-9638-543DFF575AE7}" srcOrd="0" destOrd="1" presId="urn:microsoft.com/office/officeart/2005/8/layout/vList2"/>
    <dgm:cxn modelId="{EAC0A3BF-7775-40C0-ADC1-E1E6E45F9AE7}" srcId="{4F024B61-3C9C-4612-9D4A-4A1210A04F54}" destId="{36449BE5-8DA3-4830-8B77-B09DE518CC01}" srcOrd="2" destOrd="0" parTransId="{ADE0BF55-ED29-4243-8B12-468A329A4F0C}" sibTransId="{6D1FD2E5-C4E4-4432-9E2E-FE5C7C3C9DD7}"/>
    <dgm:cxn modelId="{5F1FE7C9-06B1-4176-98FB-D51E8DF155B5}" type="presOf" srcId="{4F024B61-3C9C-4612-9D4A-4A1210A04F54}" destId="{5181885A-1553-4256-97D9-D4DF9DC8C525}" srcOrd="0" destOrd="0" presId="urn:microsoft.com/office/officeart/2005/8/layout/vList2"/>
    <dgm:cxn modelId="{596CB5D7-29C8-4D4C-8BB3-891D90140B24}" type="presOf" srcId="{D497F3A0-A01B-481A-BD28-BDF89218CD2C}" destId="{B828E464-1323-49EF-9638-543DFF575AE7}" srcOrd="0" destOrd="3" presId="urn:microsoft.com/office/officeart/2005/8/layout/vList2"/>
    <dgm:cxn modelId="{BF7F65D8-EAD6-4D4B-A624-17D286321B7C}" srcId="{E7D99C7F-85E8-4CE2-A3C3-EF07B7D649ED}" destId="{4F024B61-3C9C-4612-9D4A-4A1210A04F54}" srcOrd="0" destOrd="0" parTransId="{0E20C5F4-9BEF-4A57-8F25-EE57094E8436}" sibTransId="{B059414B-1606-4D89-A1E9-3A2F0D9B0D8E}"/>
    <dgm:cxn modelId="{8B98D7E4-21AC-4724-90F8-CFDCC58A589A}" type="presOf" srcId="{C4603CC1-5444-4110-8475-D04DABA0D90F}" destId="{B828E464-1323-49EF-9638-543DFF575AE7}" srcOrd="0" destOrd="5" presId="urn:microsoft.com/office/officeart/2005/8/layout/vList2"/>
    <dgm:cxn modelId="{8D69F2F9-7661-4302-A1B8-B173E7687CDD}" srcId="{4F024B61-3C9C-4612-9D4A-4A1210A04F54}" destId="{C4603CC1-5444-4110-8475-D04DABA0D90F}" srcOrd="5" destOrd="0" parTransId="{DCFF2101-44B3-4EE0-9040-E642A348C83A}" sibTransId="{07BF973D-6323-45C4-AEF9-7F2A792F97E0}"/>
    <dgm:cxn modelId="{12272DB4-1303-4CA6-BEE4-688352F39A7D}" type="presParOf" srcId="{40B10237-8279-46F9-A183-F841DA517C43}" destId="{5181885A-1553-4256-97D9-D4DF9DC8C525}" srcOrd="0" destOrd="0" presId="urn:microsoft.com/office/officeart/2005/8/layout/vList2"/>
    <dgm:cxn modelId="{59A9D9B7-DA45-46A3-927B-ECC870EB114F}" type="presParOf" srcId="{40B10237-8279-46F9-A183-F841DA517C43}" destId="{B828E464-1323-49EF-9638-543DFF575AE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7D99C7F-85E8-4CE2-A3C3-EF07B7D649E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F024B61-3C9C-4612-9D4A-4A1210A04F54}">
      <dgm:prSet/>
      <dgm:spPr/>
      <dgm:t>
        <a:bodyPr/>
        <a:lstStyle/>
        <a:p>
          <a:r>
            <a:rPr lang="nl-BE" dirty="0"/>
            <a:t>Uitzonderlijke aanmoedigingspremie: </a:t>
          </a:r>
          <a:endParaRPr lang="en-US" dirty="0"/>
        </a:p>
      </dgm:t>
    </dgm:pt>
    <dgm:pt modelId="{0E20C5F4-9BEF-4A57-8F25-EE57094E8436}" type="parTrans" cxnId="{BF7F65D8-EAD6-4D4B-A624-17D286321B7C}">
      <dgm:prSet/>
      <dgm:spPr/>
      <dgm:t>
        <a:bodyPr/>
        <a:lstStyle/>
        <a:p>
          <a:endParaRPr lang="en-US"/>
        </a:p>
      </dgm:t>
    </dgm:pt>
    <dgm:pt modelId="{B059414B-1606-4D89-A1E9-3A2F0D9B0D8E}" type="sibTrans" cxnId="{BF7F65D8-EAD6-4D4B-A624-17D286321B7C}">
      <dgm:prSet/>
      <dgm:spPr/>
      <dgm:t>
        <a:bodyPr/>
        <a:lstStyle/>
        <a:p>
          <a:endParaRPr lang="en-US"/>
        </a:p>
      </dgm:t>
    </dgm:pt>
    <dgm:pt modelId="{36449BE5-8DA3-4830-8B77-B09DE518CC01}">
      <dgm:prSet/>
      <dgm:spPr/>
      <dgm:t>
        <a:bodyPr/>
        <a:lstStyle/>
        <a:p>
          <a:r>
            <a:rPr lang="nl-BE" dirty="0"/>
            <a:t>Elke ASO en elke HAIO die tussen 1 september en 30 november 2020 in een algemeen of psychiatrisch ziekenhuis heeft gewerkt</a:t>
          </a:r>
          <a:endParaRPr lang="en-US" dirty="0"/>
        </a:p>
      </dgm:t>
    </dgm:pt>
    <dgm:pt modelId="{ADE0BF55-ED29-4243-8B12-468A329A4F0C}" type="parTrans" cxnId="{EAC0A3BF-7775-40C0-ADC1-E1E6E45F9AE7}">
      <dgm:prSet/>
      <dgm:spPr/>
      <dgm:t>
        <a:bodyPr/>
        <a:lstStyle/>
        <a:p>
          <a:endParaRPr lang="en-US"/>
        </a:p>
      </dgm:t>
    </dgm:pt>
    <dgm:pt modelId="{6D1FD2E5-C4E4-4432-9E2E-FE5C7C3C9DD7}" type="sibTrans" cxnId="{EAC0A3BF-7775-40C0-ADC1-E1E6E45F9AE7}">
      <dgm:prSet/>
      <dgm:spPr/>
      <dgm:t>
        <a:bodyPr/>
        <a:lstStyle/>
        <a:p>
          <a:endParaRPr lang="en-US"/>
        </a:p>
      </dgm:t>
    </dgm:pt>
    <dgm:pt modelId="{BB2E3734-C311-4DC8-AEDC-D8CEEB88D319}">
      <dgm:prSet/>
      <dgm:spPr/>
      <dgm:t>
        <a:bodyPr/>
        <a:lstStyle/>
        <a:p>
          <a:r>
            <a:rPr lang="nl-BE" dirty="0"/>
            <a:t>985 euro * 1,2108 * aantal VTE ASO en HAIO in het ziekenhuis (dus maximaal 3 VTE /3 )</a:t>
          </a:r>
        </a:p>
      </dgm:t>
    </dgm:pt>
    <dgm:pt modelId="{20816687-568D-40B2-B1E0-8EB87B0AB930}" type="parTrans" cxnId="{16D5EC18-A69F-4A0A-993E-B4811BAF4F23}">
      <dgm:prSet/>
      <dgm:spPr/>
      <dgm:t>
        <a:bodyPr/>
        <a:lstStyle/>
        <a:p>
          <a:endParaRPr lang="nl-BE"/>
        </a:p>
      </dgm:t>
    </dgm:pt>
    <dgm:pt modelId="{FE8A59FA-50F4-4ABD-87F1-C9A6BC28809A}" type="sibTrans" cxnId="{16D5EC18-A69F-4A0A-993E-B4811BAF4F23}">
      <dgm:prSet/>
      <dgm:spPr/>
      <dgm:t>
        <a:bodyPr/>
        <a:lstStyle/>
        <a:p>
          <a:endParaRPr lang="nl-BE"/>
        </a:p>
      </dgm:t>
    </dgm:pt>
    <dgm:pt modelId="{38F3655C-DBEE-4CA3-9D2E-F776DD560864}">
      <dgm:prSet/>
      <dgm:spPr/>
      <dgm:t>
        <a:bodyPr/>
        <a:lstStyle/>
        <a:p>
          <a:endParaRPr lang="en-US" dirty="0"/>
        </a:p>
      </dgm:t>
    </dgm:pt>
    <dgm:pt modelId="{A1D39E16-E3AD-4CFC-8FB2-0DCF4B019D50}" type="parTrans" cxnId="{6BDA2319-F3AA-43A8-8082-D5B42422D960}">
      <dgm:prSet/>
      <dgm:spPr/>
    </dgm:pt>
    <dgm:pt modelId="{3A05E2DD-093C-40E6-8F78-488A03553650}" type="sibTrans" cxnId="{6BDA2319-F3AA-43A8-8082-D5B42422D960}">
      <dgm:prSet/>
      <dgm:spPr/>
    </dgm:pt>
    <dgm:pt modelId="{40B10237-8279-46F9-A183-F841DA517C43}" type="pres">
      <dgm:prSet presAssocID="{E7D99C7F-85E8-4CE2-A3C3-EF07B7D649ED}" presName="linear" presStyleCnt="0">
        <dgm:presLayoutVars>
          <dgm:animLvl val="lvl"/>
          <dgm:resizeHandles val="exact"/>
        </dgm:presLayoutVars>
      </dgm:prSet>
      <dgm:spPr/>
    </dgm:pt>
    <dgm:pt modelId="{5181885A-1553-4256-97D9-D4DF9DC8C525}" type="pres">
      <dgm:prSet presAssocID="{4F024B61-3C9C-4612-9D4A-4A1210A04F54}" presName="parentText" presStyleLbl="node1" presStyleIdx="0" presStyleCnt="1">
        <dgm:presLayoutVars>
          <dgm:chMax val="0"/>
          <dgm:bulletEnabled val="1"/>
        </dgm:presLayoutVars>
      </dgm:prSet>
      <dgm:spPr/>
    </dgm:pt>
    <dgm:pt modelId="{B828E464-1323-49EF-9638-543DFF575AE7}" type="pres">
      <dgm:prSet presAssocID="{4F024B61-3C9C-4612-9D4A-4A1210A04F54}" presName="childText" presStyleLbl="revTx" presStyleIdx="0" presStyleCnt="1">
        <dgm:presLayoutVars>
          <dgm:bulletEnabled val="1"/>
        </dgm:presLayoutVars>
      </dgm:prSet>
      <dgm:spPr/>
    </dgm:pt>
  </dgm:ptLst>
  <dgm:cxnLst>
    <dgm:cxn modelId="{16D5EC18-A69F-4A0A-993E-B4811BAF4F23}" srcId="{4F024B61-3C9C-4612-9D4A-4A1210A04F54}" destId="{BB2E3734-C311-4DC8-AEDC-D8CEEB88D319}" srcOrd="2" destOrd="0" parTransId="{20816687-568D-40B2-B1E0-8EB87B0AB930}" sibTransId="{FE8A59FA-50F4-4ABD-87F1-C9A6BC28809A}"/>
    <dgm:cxn modelId="{6BDA2319-F3AA-43A8-8082-D5B42422D960}" srcId="{4F024B61-3C9C-4612-9D4A-4A1210A04F54}" destId="{38F3655C-DBEE-4CA3-9D2E-F776DD560864}" srcOrd="1" destOrd="0" parTransId="{A1D39E16-E3AD-4CFC-8FB2-0DCF4B019D50}" sibTransId="{3A05E2DD-093C-40E6-8F78-488A03553650}"/>
    <dgm:cxn modelId="{61D23020-0145-488C-9906-63C6DBA53FE3}" type="presOf" srcId="{36449BE5-8DA3-4830-8B77-B09DE518CC01}" destId="{B828E464-1323-49EF-9638-543DFF575AE7}" srcOrd="0" destOrd="0" presId="urn:microsoft.com/office/officeart/2005/8/layout/vList2"/>
    <dgm:cxn modelId="{53019332-A6C9-42E6-BD42-A8AE70FFD004}" type="presOf" srcId="{38F3655C-DBEE-4CA3-9D2E-F776DD560864}" destId="{B828E464-1323-49EF-9638-543DFF575AE7}" srcOrd="0" destOrd="1" presId="urn:microsoft.com/office/officeart/2005/8/layout/vList2"/>
    <dgm:cxn modelId="{308C6E35-D9EE-4B31-A8B9-4029ACCF9BD7}" type="presOf" srcId="{BB2E3734-C311-4DC8-AEDC-D8CEEB88D319}" destId="{B828E464-1323-49EF-9638-543DFF575AE7}" srcOrd="0" destOrd="2" presId="urn:microsoft.com/office/officeart/2005/8/layout/vList2"/>
    <dgm:cxn modelId="{993EE054-77E7-4DB2-9A87-89CF2C499AB3}" type="presOf" srcId="{E7D99C7F-85E8-4CE2-A3C3-EF07B7D649ED}" destId="{40B10237-8279-46F9-A183-F841DA517C43}" srcOrd="0" destOrd="0" presId="urn:microsoft.com/office/officeart/2005/8/layout/vList2"/>
    <dgm:cxn modelId="{EAC0A3BF-7775-40C0-ADC1-E1E6E45F9AE7}" srcId="{4F024B61-3C9C-4612-9D4A-4A1210A04F54}" destId="{36449BE5-8DA3-4830-8B77-B09DE518CC01}" srcOrd="0" destOrd="0" parTransId="{ADE0BF55-ED29-4243-8B12-468A329A4F0C}" sibTransId="{6D1FD2E5-C4E4-4432-9E2E-FE5C7C3C9DD7}"/>
    <dgm:cxn modelId="{5F1FE7C9-06B1-4176-98FB-D51E8DF155B5}" type="presOf" srcId="{4F024B61-3C9C-4612-9D4A-4A1210A04F54}" destId="{5181885A-1553-4256-97D9-D4DF9DC8C525}" srcOrd="0" destOrd="0" presId="urn:microsoft.com/office/officeart/2005/8/layout/vList2"/>
    <dgm:cxn modelId="{BF7F65D8-EAD6-4D4B-A624-17D286321B7C}" srcId="{E7D99C7F-85E8-4CE2-A3C3-EF07B7D649ED}" destId="{4F024B61-3C9C-4612-9D4A-4A1210A04F54}" srcOrd="0" destOrd="0" parTransId="{0E20C5F4-9BEF-4A57-8F25-EE57094E8436}" sibTransId="{B059414B-1606-4D89-A1E9-3A2F0D9B0D8E}"/>
    <dgm:cxn modelId="{12272DB4-1303-4CA6-BEE4-688352F39A7D}" type="presParOf" srcId="{40B10237-8279-46F9-A183-F841DA517C43}" destId="{5181885A-1553-4256-97D9-D4DF9DC8C525}" srcOrd="0" destOrd="0" presId="urn:microsoft.com/office/officeart/2005/8/layout/vList2"/>
    <dgm:cxn modelId="{59A9D9B7-DA45-46A3-927B-ECC870EB114F}" type="presParOf" srcId="{40B10237-8279-46F9-A183-F841DA517C43}" destId="{B828E464-1323-49EF-9638-543DFF575AE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03E9D6-B5DE-4FC2-8842-C679CA2E7FBF}">
      <dsp:nvSpPr>
        <dsp:cNvPr id="0" name=""/>
        <dsp:cNvSpPr/>
      </dsp:nvSpPr>
      <dsp:spPr>
        <a:xfrm>
          <a:off x="0" y="103990"/>
          <a:ext cx="8177105" cy="374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nl-BE" sz="1600" kern="1200" dirty="0"/>
            <a:t>Procedure en opzet presentatie</a:t>
          </a:r>
          <a:endParaRPr lang="en-US" sz="1600" kern="1200" dirty="0"/>
        </a:p>
      </dsp:txBody>
      <dsp:txXfrm>
        <a:off x="18277" y="122267"/>
        <a:ext cx="8140551" cy="337846"/>
      </dsp:txXfrm>
    </dsp:sp>
    <dsp:sp modelId="{5595CDE8-C441-4EB2-AD66-C2CD1131E482}">
      <dsp:nvSpPr>
        <dsp:cNvPr id="0" name=""/>
        <dsp:cNvSpPr/>
      </dsp:nvSpPr>
      <dsp:spPr>
        <a:xfrm>
          <a:off x="0" y="524470"/>
          <a:ext cx="8177105" cy="374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Grote </a:t>
          </a:r>
          <a:r>
            <a:rPr lang="en-US" sz="1600" kern="1200" dirty="0" err="1"/>
            <a:t>lijnen</a:t>
          </a:r>
          <a:r>
            <a:rPr lang="en-US" sz="1600" kern="1200" dirty="0"/>
            <a:t> </a:t>
          </a:r>
          <a:r>
            <a:rPr lang="en-US" sz="1600" kern="1200" dirty="0" err="1"/>
            <a:t>wijzigingsKB</a:t>
          </a:r>
          <a:endParaRPr lang="en-US" sz="1600" kern="1200" dirty="0"/>
        </a:p>
      </dsp:txBody>
      <dsp:txXfrm>
        <a:off x="18277" y="542747"/>
        <a:ext cx="8140551" cy="337846"/>
      </dsp:txXfrm>
    </dsp:sp>
    <dsp:sp modelId="{1F18246B-8951-4A73-8D96-9E46107E90A7}">
      <dsp:nvSpPr>
        <dsp:cNvPr id="0" name=""/>
        <dsp:cNvSpPr/>
      </dsp:nvSpPr>
      <dsp:spPr>
        <a:xfrm>
          <a:off x="0" y="944950"/>
          <a:ext cx="8177105" cy="374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Tijdlijn </a:t>
          </a:r>
          <a:r>
            <a:rPr lang="en-US" sz="1600" kern="1200" dirty="0" err="1"/>
            <a:t>tegemoetkomingen</a:t>
          </a:r>
          <a:endParaRPr lang="en-US" sz="1600" kern="1200" dirty="0"/>
        </a:p>
      </dsp:txBody>
      <dsp:txXfrm>
        <a:off x="18277" y="963227"/>
        <a:ext cx="8140551" cy="337846"/>
      </dsp:txXfrm>
    </dsp:sp>
    <dsp:sp modelId="{3F297130-9AC9-42EA-8FF7-A91CE2E37A04}">
      <dsp:nvSpPr>
        <dsp:cNvPr id="0" name=""/>
        <dsp:cNvSpPr/>
      </dsp:nvSpPr>
      <dsp:spPr>
        <a:xfrm>
          <a:off x="0" y="1365430"/>
          <a:ext cx="8177105" cy="374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nl-BE" sz="1600" kern="1200" dirty="0"/>
            <a:t>Tegemoetkomingen – deel ziekenhuis </a:t>
          </a:r>
          <a:endParaRPr lang="en-US" sz="1600" kern="1200" dirty="0"/>
        </a:p>
      </dsp:txBody>
      <dsp:txXfrm>
        <a:off x="18277" y="1383707"/>
        <a:ext cx="8140551" cy="337846"/>
      </dsp:txXfrm>
    </dsp:sp>
    <dsp:sp modelId="{80820017-878C-4620-8A58-D56CE81BEBCE}">
      <dsp:nvSpPr>
        <dsp:cNvPr id="0" name=""/>
        <dsp:cNvSpPr/>
      </dsp:nvSpPr>
      <dsp:spPr>
        <a:xfrm>
          <a:off x="0" y="1785910"/>
          <a:ext cx="8177105" cy="374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nl-BE" sz="1600" kern="1200" dirty="0"/>
            <a:t>Tegemoetkomingen – deel zorgverleners gefinancierd door honoraria </a:t>
          </a:r>
          <a:endParaRPr lang="en-US" sz="1600" kern="1200" dirty="0"/>
        </a:p>
      </dsp:txBody>
      <dsp:txXfrm>
        <a:off x="18277" y="1804187"/>
        <a:ext cx="8140551" cy="337846"/>
      </dsp:txXfrm>
    </dsp:sp>
    <dsp:sp modelId="{BB8732FB-BF65-49F7-9FB2-DAFA310216AF}">
      <dsp:nvSpPr>
        <dsp:cNvPr id="0" name=""/>
        <dsp:cNvSpPr/>
      </dsp:nvSpPr>
      <dsp:spPr>
        <a:xfrm>
          <a:off x="0" y="2206390"/>
          <a:ext cx="8177105" cy="374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nl-BE" sz="1600" kern="1200" dirty="0"/>
            <a:t>Afrekeningen</a:t>
          </a:r>
          <a:endParaRPr lang="en-US" sz="1600" kern="1200" dirty="0"/>
        </a:p>
      </dsp:txBody>
      <dsp:txXfrm>
        <a:off x="18277" y="2224667"/>
        <a:ext cx="8140551" cy="337846"/>
      </dsp:txXfrm>
    </dsp:sp>
    <dsp:sp modelId="{C5375D35-B36B-488F-BAAD-5602362EDA51}">
      <dsp:nvSpPr>
        <dsp:cNvPr id="0" name=""/>
        <dsp:cNvSpPr/>
      </dsp:nvSpPr>
      <dsp:spPr>
        <a:xfrm>
          <a:off x="0" y="2626870"/>
          <a:ext cx="8177105" cy="374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err="1"/>
            <a:t>Controle</a:t>
          </a:r>
          <a:r>
            <a:rPr lang="en-US" sz="1600" kern="1200" dirty="0"/>
            <a:t> </a:t>
          </a:r>
          <a:r>
            <a:rPr lang="en-US" sz="1600" kern="1200" dirty="0" err="1"/>
            <a:t>en</a:t>
          </a:r>
          <a:r>
            <a:rPr lang="en-US" sz="1600" kern="1200" dirty="0"/>
            <a:t> </a:t>
          </a:r>
          <a:r>
            <a:rPr lang="en-US" sz="1600" kern="1200" dirty="0" err="1"/>
            <a:t>inspectie</a:t>
          </a:r>
          <a:r>
            <a:rPr lang="en-US" sz="1600" kern="1200" dirty="0"/>
            <a:t> m.b.t. </a:t>
          </a:r>
          <a:r>
            <a:rPr lang="en-US" sz="1600" kern="1200" dirty="0" err="1"/>
            <a:t>toegekende</a:t>
          </a:r>
          <a:r>
            <a:rPr lang="en-US" sz="1600" kern="1200" dirty="0"/>
            <a:t> </a:t>
          </a:r>
          <a:r>
            <a:rPr lang="en-US" sz="1600" kern="1200" dirty="0" err="1"/>
            <a:t>bedragen</a:t>
          </a:r>
          <a:endParaRPr lang="en-US" sz="1600" kern="1200" dirty="0"/>
        </a:p>
      </dsp:txBody>
      <dsp:txXfrm>
        <a:off x="18277" y="2645147"/>
        <a:ext cx="8140551" cy="337846"/>
      </dsp:txXfrm>
    </dsp:sp>
    <dsp:sp modelId="{AE63811D-3C53-41B7-AD4D-72B5DCA0A401}">
      <dsp:nvSpPr>
        <dsp:cNvPr id="0" name=""/>
        <dsp:cNvSpPr/>
      </dsp:nvSpPr>
      <dsp:spPr>
        <a:xfrm>
          <a:off x="0" y="3047350"/>
          <a:ext cx="8177105" cy="374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nl-BE" sz="1600" kern="1200" dirty="0"/>
            <a:t>Inwerkingtreding</a:t>
          </a:r>
          <a:endParaRPr lang="en-US" sz="1600" kern="1200" dirty="0"/>
        </a:p>
      </dsp:txBody>
      <dsp:txXfrm>
        <a:off x="18277" y="3065627"/>
        <a:ext cx="8140551" cy="337846"/>
      </dsp:txXfrm>
    </dsp:sp>
    <dsp:sp modelId="{63DAEAEC-D876-499C-8257-F9310C1B634B}">
      <dsp:nvSpPr>
        <dsp:cNvPr id="0" name=""/>
        <dsp:cNvSpPr/>
      </dsp:nvSpPr>
      <dsp:spPr>
        <a:xfrm>
          <a:off x="0" y="3467831"/>
          <a:ext cx="8177105" cy="374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err="1"/>
            <a:t>Budgettair</a:t>
          </a:r>
          <a:r>
            <a:rPr lang="en-US" sz="1600" kern="1200" dirty="0"/>
            <a:t> </a:t>
          </a:r>
          <a:r>
            <a:rPr lang="en-US" sz="1600" kern="1200" dirty="0" err="1"/>
            <a:t>kader</a:t>
          </a:r>
          <a:endParaRPr lang="en-US" sz="1600" kern="1200" dirty="0"/>
        </a:p>
      </dsp:txBody>
      <dsp:txXfrm>
        <a:off x="18277" y="3486108"/>
        <a:ext cx="8140551" cy="3378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F038F9-C069-42B1-9062-06C7D4DE9040}">
      <dsp:nvSpPr>
        <dsp:cNvPr id="0" name=""/>
        <dsp:cNvSpPr/>
      </dsp:nvSpPr>
      <dsp:spPr>
        <a:xfrm>
          <a:off x="0" y="809181"/>
          <a:ext cx="6628804" cy="149387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876B5D-3F22-4361-937D-C29A76695E1D}">
      <dsp:nvSpPr>
        <dsp:cNvPr id="0" name=""/>
        <dsp:cNvSpPr/>
      </dsp:nvSpPr>
      <dsp:spPr>
        <a:xfrm>
          <a:off x="451896" y="1145303"/>
          <a:ext cx="821630" cy="8216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F603C75-7CF8-4C07-B15B-6EF1A95D4C72}">
      <dsp:nvSpPr>
        <dsp:cNvPr id="0" name=""/>
        <dsp:cNvSpPr/>
      </dsp:nvSpPr>
      <dsp:spPr>
        <a:xfrm>
          <a:off x="1725424" y="809181"/>
          <a:ext cx="4903379" cy="1493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02" tIns="158102" rIns="158102" bIns="158102" numCol="1" spcCol="1270" anchor="ctr" anchorCtr="0">
          <a:noAutofit/>
        </a:bodyPr>
        <a:lstStyle/>
        <a:p>
          <a:pPr marL="0" lvl="0" indent="0" algn="l" defTabSz="1111250">
            <a:lnSpc>
              <a:spcPct val="90000"/>
            </a:lnSpc>
            <a:spcBef>
              <a:spcPct val="0"/>
            </a:spcBef>
            <a:spcAft>
              <a:spcPct val="35000"/>
            </a:spcAft>
            <a:buNone/>
          </a:pPr>
          <a:r>
            <a:rPr lang="nl-BE" sz="2500" kern="1200" dirty="0"/>
            <a:t>Presentatie ontwerp na goedkeuring MIRA en voor advies raad van State</a:t>
          </a:r>
          <a:endParaRPr lang="en-US" sz="2500" kern="1200" dirty="0"/>
        </a:p>
      </dsp:txBody>
      <dsp:txXfrm>
        <a:off x="1725424" y="809181"/>
        <a:ext cx="4903379" cy="1493874"/>
      </dsp:txXfrm>
    </dsp:sp>
    <dsp:sp modelId="{AE0B5223-7F6D-4EF4-8160-3D3A9FCD5C9F}">
      <dsp:nvSpPr>
        <dsp:cNvPr id="0" name=""/>
        <dsp:cNvSpPr/>
      </dsp:nvSpPr>
      <dsp:spPr>
        <a:xfrm>
          <a:off x="0" y="2676524"/>
          <a:ext cx="6628804" cy="149387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850802-A000-4469-817C-B25348FD479A}">
      <dsp:nvSpPr>
        <dsp:cNvPr id="0" name=""/>
        <dsp:cNvSpPr/>
      </dsp:nvSpPr>
      <dsp:spPr>
        <a:xfrm>
          <a:off x="451896" y="3012646"/>
          <a:ext cx="821630" cy="821630"/>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B6CD508-9829-40A4-80D9-7AC13982E565}">
      <dsp:nvSpPr>
        <dsp:cNvPr id="0" name=""/>
        <dsp:cNvSpPr/>
      </dsp:nvSpPr>
      <dsp:spPr>
        <a:xfrm>
          <a:off x="1725424" y="2676524"/>
          <a:ext cx="4903379" cy="1493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02" tIns="158102" rIns="158102" bIns="158102" numCol="1" spcCol="1270" anchor="ctr" anchorCtr="0">
          <a:noAutofit/>
        </a:bodyPr>
        <a:lstStyle/>
        <a:p>
          <a:pPr marL="0" lvl="0" indent="0" algn="l" defTabSz="1111250">
            <a:lnSpc>
              <a:spcPct val="90000"/>
            </a:lnSpc>
            <a:spcBef>
              <a:spcPct val="0"/>
            </a:spcBef>
            <a:spcAft>
              <a:spcPct val="35000"/>
            </a:spcAft>
            <a:buNone/>
          </a:pPr>
          <a:r>
            <a:rPr lang="nl-BE" sz="2500" kern="1200"/>
            <a:t>Klankbord terrein</a:t>
          </a:r>
          <a:endParaRPr lang="en-US" sz="2500" kern="1200"/>
        </a:p>
      </dsp:txBody>
      <dsp:txXfrm>
        <a:off x="1725424" y="2676524"/>
        <a:ext cx="4903379" cy="14938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81885A-1553-4256-97D9-D4DF9DC8C525}">
      <dsp:nvSpPr>
        <dsp:cNvPr id="0" name=""/>
        <dsp:cNvSpPr/>
      </dsp:nvSpPr>
      <dsp:spPr>
        <a:xfrm>
          <a:off x="12845" y="695894"/>
          <a:ext cx="10535118" cy="95624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nl-BE" sz="3600" kern="1200" dirty="0"/>
            <a:t> Uitbreiding naar 3 delen:</a:t>
          </a:r>
          <a:endParaRPr lang="en-US" sz="3600" kern="1200" dirty="0"/>
        </a:p>
      </dsp:txBody>
      <dsp:txXfrm>
        <a:off x="59525" y="742574"/>
        <a:ext cx="10441758" cy="862886"/>
      </dsp:txXfrm>
    </dsp:sp>
    <dsp:sp modelId="{B828E464-1323-49EF-9638-543DFF575AE7}">
      <dsp:nvSpPr>
        <dsp:cNvPr id="0" name=""/>
        <dsp:cNvSpPr/>
      </dsp:nvSpPr>
      <dsp:spPr>
        <a:xfrm>
          <a:off x="0" y="1241406"/>
          <a:ext cx="10704898" cy="3011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9881" tIns="30480" rIns="170688" bIns="30480" numCol="1" spcCol="1270" anchor="t" anchorCtr="0">
          <a:noAutofit/>
        </a:bodyPr>
        <a:lstStyle/>
        <a:p>
          <a:pPr marL="228600" lvl="1" indent="-228600" algn="l" defTabSz="1066800">
            <a:lnSpc>
              <a:spcPct val="90000"/>
            </a:lnSpc>
            <a:spcBef>
              <a:spcPct val="0"/>
            </a:spcBef>
            <a:spcAft>
              <a:spcPct val="20000"/>
            </a:spcAft>
            <a:buChar char="•"/>
          </a:pPr>
          <a:endParaRPr lang="en-US" sz="2400" kern="1200" dirty="0"/>
        </a:p>
        <a:p>
          <a:pPr marL="228600" lvl="1" indent="-228600" algn="l" defTabSz="1066800">
            <a:lnSpc>
              <a:spcPct val="90000"/>
            </a:lnSpc>
            <a:spcBef>
              <a:spcPct val="0"/>
            </a:spcBef>
            <a:spcAft>
              <a:spcPct val="20000"/>
            </a:spcAft>
            <a:buChar char="•"/>
          </a:pPr>
          <a:endParaRPr lang="en-US" sz="2400" kern="1200" dirty="0"/>
        </a:p>
        <a:p>
          <a:pPr marL="228600" lvl="1" indent="-228600" algn="l" defTabSz="1066800">
            <a:lnSpc>
              <a:spcPct val="90000"/>
            </a:lnSpc>
            <a:spcBef>
              <a:spcPct val="0"/>
            </a:spcBef>
            <a:spcAft>
              <a:spcPct val="20000"/>
            </a:spcAft>
            <a:buChar char="•"/>
          </a:pPr>
          <a:r>
            <a:rPr lang="nl-BE" sz="2400" kern="1200" dirty="0"/>
            <a:t>Garantie basisvergoeding </a:t>
          </a:r>
          <a:r>
            <a:rPr lang="nl-BE" sz="2400" kern="1200" dirty="0" err="1"/>
            <a:t>t.v.v</a:t>
          </a:r>
          <a:r>
            <a:rPr lang="nl-BE" sz="2400" kern="1200" dirty="0"/>
            <a:t>. ASO</a:t>
          </a:r>
          <a:endParaRPr lang="en-US" sz="2400" kern="1200" dirty="0"/>
        </a:p>
        <a:p>
          <a:pPr marL="228600" lvl="1" indent="-228600" algn="l" defTabSz="1066800">
            <a:lnSpc>
              <a:spcPct val="90000"/>
            </a:lnSpc>
            <a:spcBef>
              <a:spcPct val="0"/>
            </a:spcBef>
            <a:spcAft>
              <a:spcPct val="20000"/>
            </a:spcAft>
            <a:buChar char="•"/>
          </a:pPr>
          <a:endParaRPr lang="en-US" sz="2400" kern="1200" dirty="0"/>
        </a:p>
        <a:p>
          <a:pPr marL="228600" lvl="1" indent="-228600" algn="l" defTabSz="1066800">
            <a:lnSpc>
              <a:spcPct val="90000"/>
            </a:lnSpc>
            <a:spcBef>
              <a:spcPct val="0"/>
            </a:spcBef>
            <a:spcAft>
              <a:spcPct val="20000"/>
            </a:spcAft>
            <a:buChar char="•"/>
          </a:pPr>
          <a:r>
            <a:rPr lang="nl-BE" sz="2400" kern="1200" dirty="0"/>
            <a:t>Maandelijkse COVID-19 premie </a:t>
          </a:r>
          <a:r>
            <a:rPr lang="nl-BE" sz="2400" kern="1200" dirty="0" err="1"/>
            <a:t>t.v.v</a:t>
          </a:r>
          <a:r>
            <a:rPr lang="nl-BE" sz="2400" kern="1200" dirty="0"/>
            <a:t>. ASO en HAIO</a:t>
          </a:r>
          <a:endParaRPr lang="en-US" sz="2400" kern="1200" dirty="0"/>
        </a:p>
        <a:p>
          <a:pPr marL="228600" lvl="1" indent="-228600" algn="l" defTabSz="1066800">
            <a:lnSpc>
              <a:spcPct val="90000"/>
            </a:lnSpc>
            <a:spcBef>
              <a:spcPct val="0"/>
            </a:spcBef>
            <a:spcAft>
              <a:spcPct val="20000"/>
            </a:spcAft>
            <a:buChar char="•"/>
          </a:pPr>
          <a:endParaRPr lang="en-US" sz="2400" kern="1200" dirty="0"/>
        </a:p>
        <a:p>
          <a:pPr marL="228600" lvl="1" indent="-228600" algn="l" defTabSz="1066800">
            <a:lnSpc>
              <a:spcPct val="90000"/>
            </a:lnSpc>
            <a:spcBef>
              <a:spcPct val="0"/>
            </a:spcBef>
            <a:spcAft>
              <a:spcPct val="20000"/>
            </a:spcAft>
            <a:buChar char="•"/>
          </a:pPr>
          <a:r>
            <a:rPr lang="nl-BE" sz="2400" kern="1200" dirty="0" err="1"/>
            <a:t>Ziekenhuisbrede</a:t>
          </a:r>
          <a:r>
            <a:rPr lang="nl-BE" sz="2400" kern="1200" dirty="0"/>
            <a:t> enveloppe </a:t>
          </a:r>
          <a:r>
            <a:rPr lang="nl-BE" sz="2400" kern="1200" dirty="0" err="1"/>
            <a:t>t.v.v</a:t>
          </a:r>
          <a:r>
            <a:rPr lang="nl-BE" sz="2400" kern="1200" dirty="0"/>
            <a:t>. ASO en HAIO</a:t>
          </a:r>
          <a:endParaRPr lang="en-US" sz="2400" kern="1200" dirty="0"/>
        </a:p>
      </dsp:txBody>
      <dsp:txXfrm>
        <a:off x="0" y="1241406"/>
        <a:ext cx="10704898" cy="30114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81885A-1553-4256-97D9-D4DF9DC8C525}">
      <dsp:nvSpPr>
        <dsp:cNvPr id="0" name=""/>
        <dsp:cNvSpPr/>
      </dsp:nvSpPr>
      <dsp:spPr>
        <a:xfrm>
          <a:off x="0" y="133573"/>
          <a:ext cx="9365023" cy="959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nl-BE" sz="4100" kern="1200" dirty="0"/>
            <a:t>Uitzonderlijke aanmoedigingspremie: </a:t>
          </a:r>
          <a:endParaRPr lang="en-US" sz="4100" kern="1200" dirty="0"/>
        </a:p>
      </dsp:txBody>
      <dsp:txXfrm>
        <a:off x="46834" y="180407"/>
        <a:ext cx="9271355" cy="865732"/>
      </dsp:txXfrm>
    </dsp:sp>
    <dsp:sp modelId="{B828E464-1323-49EF-9638-543DFF575AE7}">
      <dsp:nvSpPr>
        <dsp:cNvPr id="0" name=""/>
        <dsp:cNvSpPr/>
      </dsp:nvSpPr>
      <dsp:spPr>
        <a:xfrm>
          <a:off x="0" y="1092973"/>
          <a:ext cx="9365023" cy="28855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7339" tIns="52070" rIns="291592" bIns="52070" numCol="1" spcCol="1270" anchor="t" anchorCtr="0">
          <a:noAutofit/>
        </a:bodyPr>
        <a:lstStyle/>
        <a:p>
          <a:pPr marL="285750" lvl="1" indent="-285750" algn="l" defTabSz="1422400">
            <a:lnSpc>
              <a:spcPct val="90000"/>
            </a:lnSpc>
            <a:spcBef>
              <a:spcPct val="0"/>
            </a:spcBef>
            <a:spcAft>
              <a:spcPct val="20000"/>
            </a:spcAft>
            <a:buChar char="•"/>
          </a:pPr>
          <a:r>
            <a:rPr lang="nl-BE" sz="3200" kern="1200" dirty="0"/>
            <a:t>Elke ASO en elke HAIO die tussen 1 september en 30 november 2020 in een algemeen of psychiatrisch ziekenhuis heeft gewerkt</a:t>
          </a:r>
          <a:endParaRPr lang="en-US" sz="3200" kern="1200" dirty="0"/>
        </a:p>
        <a:p>
          <a:pPr marL="285750" lvl="1" indent="-285750" algn="l" defTabSz="1422400">
            <a:lnSpc>
              <a:spcPct val="90000"/>
            </a:lnSpc>
            <a:spcBef>
              <a:spcPct val="0"/>
            </a:spcBef>
            <a:spcAft>
              <a:spcPct val="20000"/>
            </a:spcAft>
            <a:buChar char="•"/>
          </a:pPr>
          <a:endParaRPr lang="en-US" sz="3200" kern="1200" dirty="0"/>
        </a:p>
        <a:p>
          <a:pPr marL="285750" lvl="1" indent="-285750" algn="l" defTabSz="1422400">
            <a:lnSpc>
              <a:spcPct val="90000"/>
            </a:lnSpc>
            <a:spcBef>
              <a:spcPct val="0"/>
            </a:spcBef>
            <a:spcAft>
              <a:spcPct val="20000"/>
            </a:spcAft>
            <a:buChar char="•"/>
          </a:pPr>
          <a:r>
            <a:rPr lang="nl-BE" sz="3200" kern="1200" dirty="0"/>
            <a:t>985 euro * 1,2108 * aantal VTE ASO en HAIO in het ziekenhuis (dus maximaal 3 VTE /3 )</a:t>
          </a:r>
        </a:p>
      </dsp:txBody>
      <dsp:txXfrm>
        <a:off x="0" y="1092973"/>
        <a:ext cx="9365023" cy="28855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480D81-A68C-4CC7-B6DD-61FD91B6FB49}" type="datetimeFigureOut">
              <a:rPr lang="nl-BE" smtClean="0"/>
              <a:t>16/09/2021</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D417D7-6D14-4B2A-ACFD-DAD7BED7C5F0}" type="slidenum">
              <a:rPr lang="nl-BE" smtClean="0"/>
              <a:t>‹nr.›</a:t>
            </a:fld>
            <a:endParaRPr lang="nl-BE"/>
          </a:p>
        </p:txBody>
      </p:sp>
    </p:spTree>
    <p:extLst>
      <p:ext uri="{BB962C8B-B14F-4D97-AF65-F5344CB8AC3E}">
        <p14:creationId xmlns:p14="http://schemas.microsoft.com/office/powerpoint/2010/main" val="2444644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BE" dirty="0"/>
          </a:p>
        </p:txBody>
      </p:sp>
      <p:sp>
        <p:nvSpPr>
          <p:cNvPr id="4" name="Tijdelijke aanduiding voor dianumm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BE7432D9-C447-114D-8AE4-4B69B11377B0}" type="slidenum">
              <a:rPr kumimoji="0" lang="es-ES_trad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s-ES_trad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0419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25428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167732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16397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965751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730486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055117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5780449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439076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Right top titl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0D39F719-16AD-435E-A6DC-431AAAD98DB9}"/>
              </a:ext>
            </a:extLst>
          </p:cNvPr>
          <p:cNvPicPr>
            <a:picLocks noChangeAspect="1"/>
          </p:cNvPicPr>
          <p:nvPr userDrawn="1"/>
        </p:nvPicPr>
        <p:blipFill>
          <a:blip r:embed="rId2"/>
          <a:stretch>
            <a:fillRect/>
          </a:stretch>
        </p:blipFill>
        <p:spPr>
          <a:xfrm>
            <a:off x="10538336" y="5293896"/>
            <a:ext cx="1653664" cy="1564105"/>
          </a:xfrm>
          <a:prstGeom prst="rect">
            <a:avLst/>
          </a:prstGeom>
        </p:spPr>
      </p:pic>
      <p:sp>
        <p:nvSpPr>
          <p:cNvPr id="5" name="Title Placeholder 1">
            <a:extLst>
              <a:ext uri="{FF2B5EF4-FFF2-40B4-BE49-F238E27FC236}">
                <a16:creationId xmlns:a16="http://schemas.microsoft.com/office/drawing/2014/main" id="{53CCB886-DB8E-4476-9C7B-076732C4E8A2}"/>
              </a:ext>
            </a:extLst>
          </p:cNvPr>
          <p:cNvSpPr>
            <a:spLocks noGrp="1"/>
          </p:cNvSpPr>
          <p:nvPr>
            <p:ph type="title" hasCustomPrompt="1"/>
          </p:nvPr>
        </p:nvSpPr>
        <p:spPr>
          <a:xfrm>
            <a:off x="677335" y="609600"/>
            <a:ext cx="8862371" cy="1320800"/>
          </a:xfrm>
          <a:prstGeom prst="rect">
            <a:avLst/>
          </a:prstGeom>
        </p:spPr>
        <p:txBody>
          <a:bodyPr vert="horz" lIns="91440" tIns="45720" rIns="91440" bIns="45720" rtlCol="0" anchor="t">
            <a:normAutofit/>
          </a:bodyPr>
          <a:lstStyle>
            <a:lvl1pPr>
              <a:defRPr/>
            </a:lvl1pPr>
          </a:lstStyle>
          <a:p>
            <a:r>
              <a:rPr lang="fr-FR" dirty="0" err="1"/>
              <a:t>Titel</a:t>
            </a:r>
            <a:endParaRPr lang="en-US" dirty="0"/>
          </a:p>
        </p:txBody>
      </p:sp>
      <p:sp>
        <p:nvSpPr>
          <p:cNvPr id="11" name="Rectangle 17">
            <a:extLst>
              <a:ext uri="{FF2B5EF4-FFF2-40B4-BE49-F238E27FC236}">
                <a16:creationId xmlns:a16="http://schemas.microsoft.com/office/drawing/2014/main" id="{D41E441C-C2F1-456E-80B0-F01396E19D5C}"/>
              </a:ext>
            </a:extLst>
          </p:cNvPr>
          <p:cNvSpPr>
            <a:spLocks noGrp="1" noChangeArrowheads="1"/>
          </p:cNvSpPr>
          <p:nvPr>
            <p:ph type="body" idx="1"/>
          </p:nvPr>
        </p:nvSpPr>
        <p:spPr>
          <a:xfrm>
            <a:off x="677335" y="2088818"/>
            <a:ext cx="9365023" cy="3953709"/>
          </a:xfrm>
        </p:spPr>
        <p:txBody>
          <a:bodyPr/>
          <a:lstStyle>
            <a:lvl1pPr marL="0" indent="0">
              <a:buNone/>
              <a:defRPr/>
            </a:lvl1pPr>
          </a:lstStyle>
          <a:p>
            <a:pPr eaLnBrk="1" hangingPunct="1"/>
            <a:endParaRPr lang="nl-BE" altLang="en-US" dirty="0"/>
          </a:p>
        </p:txBody>
      </p:sp>
    </p:spTree>
    <p:extLst>
      <p:ext uri="{BB962C8B-B14F-4D97-AF65-F5344CB8AC3E}">
        <p14:creationId xmlns:p14="http://schemas.microsoft.com/office/powerpoint/2010/main" val="783768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526337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405687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793981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272947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931945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416419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017712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61BEF0D-F0BB-DE4B-95CE-6DB70DBA9567}" type="datetimeFigureOut">
              <a:rPr lang="en-US" smtClean="0"/>
              <a:pPr/>
              <a:t>9/16/2021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129271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9/16/2021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‹nr.›</a:t>
            </a:fld>
            <a:endParaRPr lang="en-US" dirty="0"/>
          </a:p>
        </p:txBody>
      </p:sp>
      <p:sp>
        <p:nvSpPr>
          <p:cNvPr id="18" name="Rectángulo redondeado 5">
            <a:extLst>
              <a:ext uri="{FF2B5EF4-FFF2-40B4-BE49-F238E27FC236}">
                <a16:creationId xmlns:a16="http://schemas.microsoft.com/office/drawing/2014/main" id="{478B7D40-911D-404E-8C1A-63B14CA91706}"/>
              </a:ext>
            </a:extLst>
          </p:cNvPr>
          <p:cNvSpPr/>
          <p:nvPr userDrawn="1"/>
        </p:nvSpPr>
        <p:spPr>
          <a:xfrm rot="5400000">
            <a:off x="11565229" y="166469"/>
            <a:ext cx="344071" cy="340800"/>
          </a:xfrm>
          <a:prstGeom prst="roundRect">
            <a:avLst>
              <a:gd name="adj"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19" name="Marcador de número de diapositiva 2">
            <a:extLst>
              <a:ext uri="{FF2B5EF4-FFF2-40B4-BE49-F238E27FC236}">
                <a16:creationId xmlns:a16="http://schemas.microsoft.com/office/drawing/2014/main" id="{BFC49941-D121-4DBA-97DE-26C396D35B84}"/>
              </a:ext>
            </a:extLst>
          </p:cNvPr>
          <p:cNvSpPr txBox="1">
            <a:spLocks/>
          </p:cNvSpPr>
          <p:nvPr userDrawn="1"/>
        </p:nvSpPr>
        <p:spPr>
          <a:xfrm>
            <a:off x="11375257" y="130146"/>
            <a:ext cx="736107" cy="366183"/>
          </a:xfrm>
          <a:prstGeom prst="rect">
            <a:avLst/>
          </a:prstGeom>
        </p:spPr>
        <p:txBody>
          <a:bodyPr vert="horz" lIns="121920" tIns="60960" rIns="121920" bIns="60960" rtlCol="0" anchor="ctr"/>
          <a:lstStyle>
            <a:defPPr>
              <a:defRPr lang="es-ES_tradnl"/>
            </a:defPPr>
            <a:lvl1pPr marL="0" algn="r" defTabSz="685800" rtl="0" eaLnBrk="1" latinLnBrk="0" hangingPunct="1">
              <a:defRPr sz="1200" kern="1200">
                <a:solidFill>
                  <a:schemeClr val="tx1">
                    <a:tint val="75000"/>
                  </a:schemeClr>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fld id="{F07BE554-3CE7-8242-A245-007F6C5FBC95}" type="slidenum">
              <a:rPr lang="es-ES_tradnl" sz="1467" smtClean="0">
                <a:solidFill>
                  <a:schemeClr val="bg1"/>
                </a:solidFill>
              </a:rPr>
              <a:pPr algn="ctr"/>
              <a:t>‹nr.›</a:t>
            </a:fld>
            <a:endParaRPr lang="es-ES_tradnl" sz="1467">
              <a:solidFill>
                <a:schemeClr val="bg1"/>
              </a:solidFill>
            </a:endParaRPr>
          </a:p>
        </p:txBody>
      </p:sp>
    </p:spTree>
    <p:extLst>
      <p:ext uri="{BB962C8B-B14F-4D97-AF65-F5344CB8AC3E}">
        <p14:creationId xmlns:p14="http://schemas.microsoft.com/office/powerpoint/2010/main" val="3514516765"/>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7.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77000">
              <a:schemeClr val="bg2">
                <a:tint val="90000"/>
                <a:lumMod val="110000"/>
              </a:schemeClr>
            </a:gs>
            <a:gs pos="100000">
              <a:schemeClr val="bg2">
                <a:shade val="94000"/>
                <a:lumMod val="96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60" name="Group 59">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61" name="Straight Connector 60">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2" name="Straight Connector 61">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3"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4"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5" name="Isosceles Triangle 64">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6"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7"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8"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69" name="Isosceles Triangle 68">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0" name="Isosceles Triangle 69">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75" name="Rectangle 71">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4" name="Rectangle 73">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8" name="Straight Connector 77">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80"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2"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4" name="Isosceles Triangle 83">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86"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8" name="Isosceles Triangle 87">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0" name="Freeform: Shape 89">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ZoneTexte 17">
            <a:extLst>
              <a:ext uri="{FF2B5EF4-FFF2-40B4-BE49-F238E27FC236}">
                <a16:creationId xmlns:a16="http://schemas.microsoft.com/office/drawing/2014/main" id="{7B235C8E-C1E3-4BC4-97A9-FCF51B29FDD2}"/>
              </a:ext>
            </a:extLst>
          </p:cNvPr>
          <p:cNvSpPr txBox="1"/>
          <p:nvPr/>
        </p:nvSpPr>
        <p:spPr>
          <a:xfrm>
            <a:off x="7181723" y="609600"/>
            <a:ext cx="4512989" cy="2227730"/>
          </a:xfrm>
          <a:prstGeom prst="rect">
            <a:avLst/>
          </a:prstGeom>
        </p:spPr>
        <p:txBody>
          <a:bodyPr vert="horz" lIns="91440" tIns="45720" rIns="91440" bIns="45720" rtlCol="0" anchor="ctr">
            <a:normAutofit/>
          </a:bodyPr>
          <a:lstStyle/>
          <a:p>
            <a:pPr marL="0" marR="0" lvl="0" indent="0" fontAlgn="auto">
              <a:spcBef>
                <a:spcPct val="0"/>
              </a:spcBef>
              <a:spcAft>
                <a:spcPts val="600"/>
              </a:spcAft>
              <a:buClrTx/>
              <a:buSzTx/>
              <a:tabLst/>
              <a:defRPr/>
            </a:pPr>
            <a:r>
              <a:rPr kumimoji="0" lang="en-US" sz="3600" b="1" i="0" u="none" strike="noStrike" cap="none" spc="0" normalizeH="0" baseline="0" noProof="0">
                <a:ln>
                  <a:noFill/>
                </a:ln>
                <a:solidFill>
                  <a:srgbClr val="FFFFFF"/>
                </a:solidFill>
                <a:effectLst/>
                <a:uLnTx/>
                <a:uFillTx/>
                <a:latin typeface="+mj-lt"/>
                <a:ea typeface="+mj-ea"/>
                <a:cs typeface="+mj-cs"/>
              </a:rPr>
              <a:t>WijzigingsKB </a:t>
            </a:r>
            <a:r>
              <a:rPr kumimoji="0" lang="en-US" sz="3600" b="1" i="0" u="none" strike="noStrike" cap="none" spc="0" normalizeH="0" baseline="0" noProof="0" dirty="0">
                <a:ln>
                  <a:noFill/>
                </a:ln>
                <a:solidFill>
                  <a:srgbClr val="FFFFFF"/>
                </a:solidFill>
                <a:effectLst/>
                <a:uLnTx/>
                <a:uFillTx/>
                <a:latin typeface="+mj-lt"/>
                <a:ea typeface="+mj-ea"/>
                <a:cs typeface="+mj-cs"/>
              </a:rPr>
              <a:t>UFFT</a:t>
            </a:r>
            <a:endParaRPr kumimoji="0" lang="en-US" sz="3600" b="0" i="0" u="none" strike="noStrike" cap="none" spc="0" normalizeH="0" baseline="0" noProof="0" dirty="0">
              <a:ln>
                <a:noFill/>
              </a:ln>
              <a:solidFill>
                <a:srgbClr val="FFFFFF"/>
              </a:solidFill>
              <a:effectLst/>
              <a:uLnTx/>
              <a:uFillTx/>
              <a:latin typeface="+mj-lt"/>
              <a:ea typeface="+mj-ea"/>
              <a:cs typeface="+mj-cs"/>
            </a:endParaRPr>
          </a:p>
        </p:txBody>
      </p:sp>
      <p:pic>
        <p:nvPicPr>
          <p:cNvPr id="22" name="Graphic 21" descr="Gebruikers">
            <a:extLst>
              <a:ext uri="{FF2B5EF4-FFF2-40B4-BE49-F238E27FC236}">
                <a16:creationId xmlns:a16="http://schemas.microsoft.com/office/drawing/2014/main" id="{3F7B0288-299C-49A3-8661-C9CA8F9FF89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7251" y="1545062"/>
            <a:ext cx="3856774" cy="3856774"/>
          </a:xfrm>
          <a:prstGeom prst="rect">
            <a:avLst/>
          </a:prstGeom>
        </p:spPr>
      </p:pic>
      <p:sp>
        <p:nvSpPr>
          <p:cNvPr id="2" name="Tekstvak 1">
            <a:extLst>
              <a:ext uri="{FF2B5EF4-FFF2-40B4-BE49-F238E27FC236}">
                <a16:creationId xmlns:a16="http://schemas.microsoft.com/office/drawing/2014/main" id="{B521C911-F407-492B-89DC-0F4E73482ABF}"/>
              </a:ext>
            </a:extLst>
          </p:cNvPr>
          <p:cNvSpPr txBox="1"/>
          <p:nvPr/>
        </p:nvSpPr>
        <p:spPr>
          <a:xfrm>
            <a:off x="7098737" y="2837329"/>
            <a:ext cx="4904493" cy="3317938"/>
          </a:xfrm>
          <a:prstGeom prst="rect">
            <a:avLst/>
          </a:prstGeom>
        </p:spPr>
        <p:txBody>
          <a:bodyPr vert="horz" lIns="91440" tIns="45720" rIns="91440" bIns="45720" rtlCol="0" anchor="t">
            <a:normAutofit/>
          </a:bodyPr>
          <a:lstStyle/>
          <a:p>
            <a:pPr marL="0" marR="0" lvl="0" indent="0" algn="ctr" fontAlgn="auto">
              <a:spcBef>
                <a:spcPts val="1000"/>
              </a:spcBef>
              <a:buClr>
                <a:schemeClr val="accent1"/>
              </a:buClr>
              <a:buSzPct val="80000"/>
              <a:tabLst/>
              <a:defRPr/>
            </a:pPr>
            <a:r>
              <a:rPr kumimoji="0" lang="en-US" sz="2000" b="1" u="none" strike="noStrike" cap="none" spc="0" normalizeH="0" baseline="0" noProof="0">
                <a:ln>
                  <a:noFill/>
                </a:ln>
                <a:solidFill>
                  <a:srgbClr val="FFFFFF"/>
                </a:solidFill>
                <a:effectLst/>
                <a:uLnTx/>
                <a:uFillTx/>
              </a:rPr>
              <a:t>Presentatie uitgangspunten ontwerp-wijzigingsKB aan de stakeholders</a:t>
            </a:r>
          </a:p>
          <a:p>
            <a:pPr marL="0" marR="0" lvl="0" indent="0" fontAlgn="auto">
              <a:spcBef>
                <a:spcPts val="1000"/>
              </a:spcBef>
              <a:buClr>
                <a:schemeClr val="accent1"/>
              </a:buClr>
              <a:buSzPct val="80000"/>
              <a:buFont typeface="Wingdings 3" charset="2"/>
              <a:buChar char=""/>
              <a:tabLst/>
              <a:defRPr/>
            </a:pPr>
            <a:endParaRPr kumimoji="0" lang="en-US" b="0" i="0" u="none" strike="noStrike" cap="none" spc="0" normalizeH="0" baseline="0" noProof="0" dirty="0">
              <a:ln>
                <a:noFill/>
              </a:ln>
              <a:solidFill>
                <a:srgbClr val="FFFFFF"/>
              </a:solidFill>
              <a:effectLst/>
              <a:uLnTx/>
              <a:uFillTx/>
            </a:endParaRPr>
          </a:p>
        </p:txBody>
      </p:sp>
      <p:sp>
        <p:nvSpPr>
          <p:cNvPr id="13" name="Text Placeholder 23"/>
          <p:cNvSpPr txBox="1">
            <a:spLocks/>
          </p:cNvSpPr>
          <p:nvPr/>
        </p:nvSpPr>
        <p:spPr>
          <a:xfrm>
            <a:off x="6337696" y="5039704"/>
            <a:ext cx="3941595" cy="471921"/>
          </a:xfrm>
          <a:prstGeom prst="rect">
            <a:avLst/>
          </a:prstGeom>
        </p:spPr>
        <p:txBody>
          <a:bodyPr lIns="0" tIns="0" rIns="0" bIns="0"/>
          <a:lst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marL="0" marR="0" lvl="0" indent="0" algn="l" defTabSz="914377" rtl="0" eaLnBrk="1" fontAlgn="auto" latinLnBrk="0" hangingPunct="1">
              <a:lnSpc>
                <a:spcPts val="1867"/>
              </a:lnSpc>
              <a:spcBef>
                <a:spcPts val="1000"/>
              </a:spcBef>
              <a:spcAft>
                <a:spcPts val="0"/>
              </a:spcAft>
              <a:buClrTx/>
              <a:buSzTx/>
              <a:buFont typeface="Arial"/>
              <a:buNone/>
              <a:tabLst/>
              <a:defRPr/>
            </a:pPr>
            <a:endParaRPr kumimoji="0" lang="en-US" sz="1200" b="0" i="0" u="none" strike="noStrike" kern="1200" cap="none" spc="0" normalizeH="0" baseline="0" noProof="0" dirty="0">
              <a:ln>
                <a:noFill/>
              </a:ln>
              <a:solidFill>
                <a:prstClr val="black">
                  <a:lumMod val="50000"/>
                  <a:lumOff val="50000"/>
                </a:prstClr>
              </a:solidFill>
              <a:effectLst/>
              <a:uLnTx/>
              <a:uFillTx/>
              <a:latin typeface="Lato" charset="0"/>
              <a:ea typeface="Lato" charset="0"/>
              <a:cs typeface="Lato" charset="0"/>
            </a:endParaRPr>
          </a:p>
        </p:txBody>
      </p:sp>
      <p:pic>
        <p:nvPicPr>
          <p:cNvPr id="27" name="Image 6">
            <a:extLst>
              <a:ext uri="{FF2B5EF4-FFF2-40B4-BE49-F238E27FC236}">
                <a16:creationId xmlns:a16="http://schemas.microsoft.com/office/drawing/2014/main" id="{768555DC-1626-43D3-9453-8F5D0B80F194}"/>
              </a:ext>
            </a:extLst>
          </p:cNvPr>
          <p:cNvPicPr>
            <a:picLocks noChangeAspect="1"/>
          </p:cNvPicPr>
          <p:nvPr/>
        </p:nvPicPr>
        <p:blipFill>
          <a:blip r:embed="rId5"/>
          <a:stretch>
            <a:fillRect/>
          </a:stretch>
        </p:blipFill>
        <p:spPr>
          <a:xfrm>
            <a:off x="217875" y="6024367"/>
            <a:ext cx="534739" cy="513157"/>
          </a:xfrm>
          <a:prstGeom prst="rect">
            <a:avLst/>
          </a:prstGeom>
        </p:spPr>
      </p:pic>
      <p:pic>
        <p:nvPicPr>
          <p:cNvPr id="5122" name="Picture 2" descr="RIZIV-vergoedingen artsen • RIZIV-accreditatietoelagen | Medafisco - Opwijk">
            <a:extLst>
              <a:ext uri="{FF2B5EF4-FFF2-40B4-BE49-F238E27FC236}">
                <a16:creationId xmlns:a16="http://schemas.microsoft.com/office/drawing/2014/main" id="{BFBBCFAC-687C-48A5-B8B1-85D8D325642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9663" y="6013804"/>
            <a:ext cx="1031075" cy="523720"/>
          </a:xfrm>
          <a:prstGeom prst="rect">
            <a:avLst/>
          </a:prstGeom>
          <a:noFill/>
          <a:effectLst>
            <a:glow rad="1905000">
              <a:schemeClr val="bg1">
                <a:alpha val="90000"/>
              </a:schemeClr>
            </a:glow>
            <a:reflection stA="45000" endPos="0" dist="50800" dir="5400000" sy="-100000" algn="bl" rotWithShape="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18404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3B451E8E-66F4-42AD-B6C3-B308F441BD11}"/>
              </a:ext>
            </a:extLst>
          </p:cNvPr>
          <p:cNvSpPr>
            <a:spLocks noGrp="1"/>
          </p:cNvSpPr>
          <p:nvPr>
            <p:ph type="body" idx="1"/>
          </p:nvPr>
        </p:nvSpPr>
        <p:spPr>
          <a:xfrm>
            <a:off x="0" y="0"/>
            <a:ext cx="9929705" cy="6675120"/>
          </a:xfrm>
        </p:spPr>
        <p:txBody>
          <a:bodyPr>
            <a:normAutofit/>
          </a:bodyPr>
          <a:lstStyle/>
          <a:p>
            <a:pPr marL="571500" indent="-285750">
              <a:buFont typeface="Arial" panose="020B0604020202020204" pitchFamily="34" charset="0"/>
              <a:buChar char="•"/>
            </a:pPr>
            <a:endParaRPr lang="nl-BE" sz="2000" u="sng" dirty="0"/>
          </a:p>
          <a:p>
            <a:pPr marL="571500" indent="-285750">
              <a:buFont typeface="Arial" panose="020B0604020202020204" pitchFamily="34" charset="0"/>
              <a:buChar char="•"/>
            </a:pPr>
            <a:endParaRPr lang="nl-BE" sz="2000" u="sng" dirty="0"/>
          </a:p>
          <a:p>
            <a:pPr marL="571500" indent="-285750">
              <a:buFont typeface="Arial" panose="020B0604020202020204" pitchFamily="34" charset="0"/>
              <a:buChar char="•"/>
            </a:pPr>
            <a:r>
              <a:rPr lang="nl-BE" sz="2000" u="sng" dirty="0"/>
              <a:t>Forfaitaire tegemoetkoming gederfde persoonlijke aandelen</a:t>
            </a:r>
            <a:br>
              <a:rPr lang="nl-BE" sz="2000" u="sng" dirty="0"/>
            </a:br>
            <a:endParaRPr lang="nl-BE" u="sng" dirty="0"/>
          </a:p>
          <a:p>
            <a:pPr marL="1028700" lvl="1">
              <a:buFont typeface="Wingdings" panose="05000000000000000000" pitchFamily="2" charset="2"/>
              <a:buChar char="§"/>
            </a:pPr>
            <a:r>
              <a:rPr lang="nl-BE" sz="1800" dirty="0"/>
              <a:t>Inhoud:</a:t>
            </a:r>
            <a:br>
              <a:rPr lang="nl-BE" sz="1800" dirty="0"/>
            </a:br>
            <a:endParaRPr lang="nl-BE" sz="1800" dirty="0"/>
          </a:p>
          <a:p>
            <a:pPr marL="1428721" lvl="2" indent="-285750">
              <a:buFont typeface="Symbol" panose="05050102010706020507" pitchFamily="18" charset="2"/>
              <a:buChar char="®"/>
            </a:pPr>
            <a:r>
              <a:rPr lang="nl-BE" sz="1500" dirty="0"/>
              <a:t>Persoonlijk aandeel conventies</a:t>
            </a:r>
          </a:p>
          <a:p>
            <a:pPr marL="1428721" lvl="2" indent="-285750">
              <a:buFont typeface="Symbol" panose="05050102010706020507" pitchFamily="18" charset="2"/>
              <a:buChar char="®"/>
            </a:pPr>
            <a:endParaRPr lang="nl-BE" sz="1500" b="1" dirty="0"/>
          </a:p>
          <a:p>
            <a:pPr marL="1428721" lvl="2" indent="-285750">
              <a:buFont typeface="Symbol" panose="05050102010706020507" pitchFamily="18" charset="2"/>
              <a:buChar char="®"/>
            </a:pPr>
            <a:r>
              <a:rPr lang="nl-BE" sz="1500" dirty="0"/>
              <a:t>‘De afhouding’ op het </a:t>
            </a:r>
            <a:r>
              <a:rPr lang="nl-BE" sz="1500" b="1" dirty="0"/>
              <a:t>persoonlijk aandeel in de honoraria </a:t>
            </a:r>
            <a:r>
              <a:rPr lang="nl-BE" sz="1500" dirty="0"/>
              <a:t>voor terugbetaalde verstrekkingen</a:t>
            </a:r>
          </a:p>
          <a:p>
            <a:pPr marL="1428721" lvl="2" indent="-285750">
              <a:buFont typeface="Symbol" panose="05050102010706020507" pitchFamily="18" charset="2"/>
              <a:buChar char="®"/>
            </a:pPr>
            <a:endParaRPr lang="nl-BE" sz="1500" dirty="0"/>
          </a:p>
          <a:p>
            <a:pPr marL="1428721" lvl="2" indent="-285750">
              <a:buFont typeface="Symbol" panose="05050102010706020507" pitchFamily="18" charset="2"/>
              <a:buChar char="®"/>
            </a:pPr>
            <a:r>
              <a:rPr lang="nl-BE" sz="1500" b="1" dirty="0"/>
              <a:t>Forfaitair persoonlijk aandeel op de geneesmiddelen </a:t>
            </a:r>
            <a:r>
              <a:rPr lang="nl-BE" sz="1500" dirty="0"/>
              <a:t>in algemene ziekenhuizen</a:t>
            </a:r>
          </a:p>
          <a:p>
            <a:pPr marL="1885910" lvl="3" indent="-285750">
              <a:buFont typeface="Symbol" panose="05050102010706020507" pitchFamily="18" charset="2"/>
              <a:buChar char="®"/>
            </a:pPr>
            <a:endParaRPr lang="nl-BE" sz="1500" dirty="0"/>
          </a:p>
          <a:p>
            <a:pPr marL="1428721" lvl="2" indent="-285750">
              <a:buFont typeface="Symbol" panose="05050102010706020507" pitchFamily="18" charset="2"/>
              <a:buChar char="®"/>
            </a:pPr>
            <a:r>
              <a:rPr lang="nl-BE" sz="1500" b="1" dirty="0"/>
              <a:t>Afleveringsmarge </a:t>
            </a:r>
            <a:r>
              <a:rPr lang="nl-BE" sz="1500" dirty="0"/>
              <a:t>op </a:t>
            </a:r>
            <a:r>
              <a:rPr lang="nl-BE" sz="1500" u="sng" dirty="0"/>
              <a:t>terugbetaalde</a:t>
            </a:r>
            <a:r>
              <a:rPr lang="nl-BE" sz="1500" dirty="0"/>
              <a:t> implantaten en invasieve medische hulpmiddelen</a:t>
            </a:r>
          </a:p>
          <a:p>
            <a:pPr marL="1428721" lvl="2" indent="-285750">
              <a:buFont typeface="Symbol" panose="05050102010706020507" pitchFamily="18" charset="2"/>
              <a:buChar char="®"/>
            </a:pPr>
            <a:endParaRPr lang="nl-BE" sz="1600" dirty="0"/>
          </a:p>
          <a:p>
            <a:pPr marL="1028682" lvl="1">
              <a:buFont typeface="Wingdings" panose="05000000000000000000" pitchFamily="2" charset="2"/>
              <a:buChar char="§"/>
            </a:pPr>
            <a:r>
              <a:rPr lang="nl-BE" sz="1800" dirty="0"/>
              <a:t>Berekening: overeenkomstig ZIV-tegemoetkomingen: </a:t>
            </a:r>
          </a:p>
          <a:p>
            <a:pPr marL="1428721" lvl="2" indent="-285750">
              <a:buFont typeface="Symbol" panose="05050102010706020507" pitchFamily="18" charset="2"/>
              <a:buChar char="®"/>
            </a:pPr>
            <a:r>
              <a:rPr lang="nl-BE" sz="1600" dirty="0"/>
              <a:t>Bedragen gewaarborgd tot activiteitsniveau referentieperiode 2019</a:t>
            </a:r>
          </a:p>
          <a:p>
            <a:pPr marL="1428721" lvl="2" indent="-285750">
              <a:buFont typeface="Symbol" panose="05050102010706020507" pitchFamily="18" charset="2"/>
              <a:buChar char="®"/>
            </a:pPr>
            <a:r>
              <a:rPr lang="nl-BE" sz="1600" dirty="0"/>
              <a:t>Gecorrigeerd met index en feitelijke facturatie in betrokken periode</a:t>
            </a:r>
            <a:r>
              <a:rPr lang="nl-BE" dirty="0"/>
              <a:t> </a:t>
            </a:r>
          </a:p>
          <a:p>
            <a:pPr marL="1428721" lvl="2" indent="-285750">
              <a:buFont typeface="Symbol" panose="05050102010706020507" pitchFamily="18" charset="2"/>
              <a:buChar char="®"/>
            </a:pPr>
            <a:endParaRPr lang="nl-BE" dirty="0"/>
          </a:p>
          <a:p>
            <a:endParaRPr lang="nl-BE" dirty="0"/>
          </a:p>
        </p:txBody>
      </p:sp>
    </p:spTree>
    <p:extLst>
      <p:ext uri="{BB962C8B-B14F-4D97-AF65-F5344CB8AC3E}">
        <p14:creationId xmlns:p14="http://schemas.microsoft.com/office/powerpoint/2010/main" val="1683349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61426760-FD45-4BEC-86A8-F7BB39C4347C}"/>
              </a:ext>
            </a:extLst>
          </p:cNvPr>
          <p:cNvSpPr>
            <a:spLocks noGrp="1"/>
          </p:cNvSpPr>
          <p:nvPr>
            <p:ph type="body" idx="1"/>
          </p:nvPr>
        </p:nvSpPr>
        <p:spPr>
          <a:xfrm>
            <a:off x="0" y="0"/>
            <a:ext cx="9960185" cy="6659880"/>
          </a:xfrm>
        </p:spPr>
        <p:txBody>
          <a:bodyPr/>
          <a:lstStyle/>
          <a:p>
            <a:pPr marL="1028700" lvl="1">
              <a:buFont typeface="Arial" panose="020B0604020202020204" pitchFamily="34" charset="0"/>
              <a:buChar char="•"/>
            </a:pPr>
            <a:endParaRPr lang="nl-BE" sz="2000" u="sng" dirty="0"/>
          </a:p>
          <a:p>
            <a:pPr marL="1028700" lvl="1">
              <a:buFont typeface="Arial" panose="020B0604020202020204" pitchFamily="34" charset="0"/>
              <a:buChar char="•"/>
            </a:pPr>
            <a:endParaRPr lang="nl-BE" sz="2000" u="sng" dirty="0"/>
          </a:p>
          <a:p>
            <a:pPr marL="628650" indent="-342900">
              <a:buFont typeface="Arial" panose="020B0604020202020204" pitchFamily="34" charset="0"/>
              <a:buChar char="•"/>
            </a:pPr>
            <a:r>
              <a:rPr lang="nl-BE" sz="2200" u="sng" dirty="0"/>
              <a:t>Forfaitaire inkomsten-waarborg voor het aandeel niet-VI patiënten</a:t>
            </a:r>
          </a:p>
          <a:p>
            <a:pPr marL="1028700" lvl="1">
              <a:buFont typeface="Arial" panose="020B0604020202020204" pitchFamily="34" charset="0"/>
              <a:buChar char="•"/>
            </a:pPr>
            <a:endParaRPr lang="nl-BE" sz="2000" u="sng" dirty="0"/>
          </a:p>
          <a:p>
            <a:pPr marL="1028700" lvl="1">
              <a:buClr>
                <a:srgbClr val="90C226"/>
              </a:buClr>
              <a:buFont typeface="Wingdings" panose="05000000000000000000" pitchFamily="2" charset="2"/>
              <a:buChar char="§"/>
            </a:pPr>
            <a:r>
              <a:rPr lang="nl-BE" sz="1800" dirty="0">
                <a:solidFill>
                  <a:prstClr val="black">
                    <a:lumMod val="75000"/>
                    <a:lumOff val="25000"/>
                  </a:prstClr>
                </a:solidFill>
              </a:rPr>
              <a:t>Inhoud:</a:t>
            </a:r>
          </a:p>
          <a:p>
            <a:pPr lvl="1" indent="0">
              <a:buNone/>
            </a:pPr>
            <a:endParaRPr lang="nl-BE" sz="2000" u="sng" dirty="0"/>
          </a:p>
          <a:p>
            <a:pPr marL="1600182" lvl="2" indent="-457200">
              <a:buFont typeface="Symbol" panose="05050102010706020507" pitchFamily="18" charset="2"/>
              <a:buChar char="®"/>
            </a:pPr>
            <a:r>
              <a:rPr lang="nl-BE" sz="1500" dirty="0"/>
              <a:t>Reeds in KB 30/10/2020: aandeel BFM voor niet-VI</a:t>
            </a:r>
          </a:p>
          <a:p>
            <a:pPr marL="1600182" lvl="2" indent="-457200">
              <a:buFont typeface="Symbol" panose="05050102010706020507" pitchFamily="18" charset="2"/>
              <a:buChar char="®"/>
            </a:pPr>
            <a:r>
              <a:rPr lang="nl-BE" sz="1500" dirty="0"/>
              <a:t>Nu ook voor RIZIV-overeenkomsten, dagziekenhuisforfaits, budget geneesmiddelenforfaits en afdracht op de honorariamassa + de uitbreiding naar persoonlijk aandeel</a:t>
            </a:r>
          </a:p>
          <a:p>
            <a:pPr marL="1200132" lvl="1" indent="-457200">
              <a:buFont typeface="Wingdings" panose="05000000000000000000" pitchFamily="2" charset="2"/>
              <a:buChar char="Ø"/>
            </a:pPr>
            <a:endParaRPr lang="nl-BE" sz="1700" dirty="0"/>
          </a:p>
          <a:p>
            <a:pPr marL="1028682" lvl="1">
              <a:buFont typeface="Wingdings" panose="05000000000000000000" pitchFamily="2" charset="2"/>
              <a:buChar char="§"/>
            </a:pPr>
            <a:r>
              <a:rPr lang="nl-BE" sz="1800" dirty="0">
                <a:solidFill>
                  <a:prstClr val="black">
                    <a:lumMod val="75000"/>
                    <a:lumOff val="25000"/>
                  </a:prstClr>
                </a:solidFill>
              </a:rPr>
              <a:t>Berekening:</a:t>
            </a:r>
          </a:p>
          <a:p>
            <a:pPr marL="1028682" lvl="1">
              <a:buFont typeface="Wingdings" panose="05000000000000000000" pitchFamily="2" charset="2"/>
              <a:buChar char="§"/>
            </a:pPr>
            <a:endParaRPr lang="nl-BE" sz="1700" dirty="0"/>
          </a:p>
          <a:p>
            <a:pPr lvl="1" indent="0">
              <a:buNone/>
            </a:pPr>
            <a:r>
              <a:rPr lang="nl-BE" sz="1700" dirty="0"/>
              <a:t>		  </a:t>
            </a:r>
            <a:br>
              <a:rPr lang="nl-BE" sz="1700" dirty="0"/>
            </a:br>
            <a:r>
              <a:rPr lang="nl-BE" sz="1700" dirty="0"/>
              <a:t>		</a:t>
            </a:r>
            <a:endParaRPr lang="nl-BE" dirty="0"/>
          </a:p>
        </p:txBody>
      </p:sp>
      <p:sp>
        <p:nvSpPr>
          <p:cNvPr id="5" name="Rechthoek 4">
            <a:extLst>
              <a:ext uri="{FF2B5EF4-FFF2-40B4-BE49-F238E27FC236}">
                <a16:creationId xmlns:a16="http://schemas.microsoft.com/office/drawing/2014/main" id="{8098CDF7-263C-49FD-B2AF-FE48A8664CCB}"/>
              </a:ext>
            </a:extLst>
          </p:cNvPr>
          <p:cNvSpPr/>
          <p:nvPr/>
        </p:nvSpPr>
        <p:spPr>
          <a:xfrm>
            <a:off x="1112520" y="4480560"/>
            <a:ext cx="8122920" cy="1066800"/>
          </a:xfrm>
          <a:prstGeom prst="rect">
            <a:avLst/>
          </a:prstGeom>
          <a:ln>
            <a:solidFill>
              <a:schemeClr val="accent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lvl="1" indent="0">
              <a:buNone/>
            </a:pPr>
            <a:r>
              <a:rPr lang="nl-BE" sz="1700" dirty="0"/>
              <a:t>((facturatie VI-patiënten 2019 aan prijzen 2020)  * % niet-VI 2019) </a:t>
            </a:r>
          </a:p>
          <a:p>
            <a:r>
              <a:rPr lang="nl-BE" sz="1700" dirty="0">
                <a:solidFill>
                  <a:srgbClr val="FF0000"/>
                </a:solidFill>
              </a:rPr>
              <a:t>					- (facturatie VI-patiënten 2020 * % niet-VI 2020) </a:t>
            </a:r>
            <a:r>
              <a:rPr lang="nl-BE" sz="1200" dirty="0">
                <a:solidFill>
                  <a:srgbClr val="FF0000"/>
                </a:solidFill>
              </a:rPr>
              <a:t>waar relevant</a:t>
            </a:r>
            <a:endParaRPr lang="nl-BE" sz="1700" dirty="0">
              <a:solidFill>
                <a:srgbClr val="FF0000"/>
              </a:solidFill>
            </a:endParaRPr>
          </a:p>
          <a:p>
            <a:pPr algn="ctr"/>
            <a:endParaRPr lang="nl-BE" dirty="0"/>
          </a:p>
        </p:txBody>
      </p:sp>
    </p:spTree>
    <p:extLst>
      <p:ext uri="{BB962C8B-B14F-4D97-AF65-F5344CB8AC3E}">
        <p14:creationId xmlns:p14="http://schemas.microsoft.com/office/powerpoint/2010/main" val="2460671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aphicFrame>
        <p:nvGraphicFramePr>
          <p:cNvPr id="3" name="Tabel 2">
            <a:extLst>
              <a:ext uri="{FF2B5EF4-FFF2-40B4-BE49-F238E27FC236}">
                <a16:creationId xmlns:a16="http://schemas.microsoft.com/office/drawing/2014/main" id="{F6DD2ADC-670D-4585-A139-2B28A659B9AD}"/>
              </a:ext>
            </a:extLst>
          </p:cNvPr>
          <p:cNvGraphicFramePr>
            <a:graphicFrameLocks noGrp="1"/>
          </p:cNvGraphicFramePr>
          <p:nvPr>
            <p:extLst>
              <p:ext uri="{D42A27DB-BD31-4B8C-83A1-F6EECF244321}">
                <p14:modId xmlns:p14="http://schemas.microsoft.com/office/powerpoint/2010/main" val="782910897"/>
              </p:ext>
            </p:extLst>
          </p:nvPr>
        </p:nvGraphicFramePr>
        <p:xfrm>
          <a:off x="141018" y="330179"/>
          <a:ext cx="11395661" cy="6197642"/>
        </p:xfrm>
        <a:graphic>
          <a:graphicData uri="http://schemas.openxmlformats.org/drawingml/2006/table">
            <a:tbl>
              <a:tblPr firstRow="1" bandRow="1">
                <a:tableStyleId>{5C22544A-7EE6-4342-B048-85BDC9FD1C3A}</a:tableStyleId>
              </a:tblPr>
              <a:tblGrid>
                <a:gridCol w="2906982">
                  <a:extLst>
                    <a:ext uri="{9D8B030D-6E8A-4147-A177-3AD203B41FA5}">
                      <a16:colId xmlns:a16="http://schemas.microsoft.com/office/drawing/2014/main" val="765204919"/>
                    </a:ext>
                  </a:extLst>
                </a:gridCol>
                <a:gridCol w="4606145">
                  <a:extLst>
                    <a:ext uri="{9D8B030D-6E8A-4147-A177-3AD203B41FA5}">
                      <a16:colId xmlns:a16="http://schemas.microsoft.com/office/drawing/2014/main" val="3073899699"/>
                    </a:ext>
                  </a:extLst>
                </a:gridCol>
                <a:gridCol w="3882534">
                  <a:extLst>
                    <a:ext uri="{9D8B030D-6E8A-4147-A177-3AD203B41FA5}">
                      <a16:colId xmlns:a16="http://schemas.microsoft.com/office/drawing/2014/main" val="123459522"/>
                    </a:ext>
                  </a:extLst>
                </a:gridCol>
              </a:tblGrid>
              <a:tr h="686700">
                <a:tc gridSpan="3">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nl-BE" sz="3200" dirty="0">
                          <a:solidFill>
                            <a:schemeClr val="tx1"/>
                          </a:solidFill>
                        </a:rPr>
                        <a:t>Tegemoetkoming Gewaarborgde Inkomsten</a:t>
                      </a:r>
                    </a:p>
                  </a:txBody>
                  <a:tcPr marL="93776" marR="93776" marT="46888" marB="468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nl-BE" sz="1600" b="1" dirty="0">
                        <a:solidFill>
                          <a:schemeClr val="tx1"/>
                        </a:solidFill>
                      </a:endParaRPr>
                    </a:p>
                  </a:txBody>
                  <a:tcPr marL="93776" marR="93776" marT="46888" marB="468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nl-BE"/>
                    </a:p>
                  </a:txBody>
                  <a:tcPr/>
                </a:tc>
                <a:extLst>
                  <a:ext uri="{0D108BD9-81ED-4DB2-BD59-A6C34878D82A}">
                    <a16:rowId xmlns:a16="http://schemas.microsoft.com/office/drawing/2014/main" val="2550261659"/>
                  </a:ext>
                </a:extLst>
              </a:tr>
              <a:tr h="439308">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nl-BE" sz="1600" b="1" dirty="0">
                          <a:solidFill>
                            <a:schemeClr val="tx1"/>
                          </a:solidFill>
                        </a:rPr>
                        <a:t>KB 30/10/2020</a:t>
                      </a:r>
                    </a:p>
                  </a:txBody>
                  <a:tcPr marL="93776" marR="93776" marT="46888" marB="468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lang="nl-BE" sz="1600" b="1" dirty="0">
                          <a:solidFill>
                            <a:schemeClr val="tx1"/>
                          </a:solidFill>
                        </a:rPr>
                        <a:t>Ontwerp-</a:t>
                      </a:r>
                      <a:r>
                        <a:rPr lang="nl-BE" sz="1600" b="1" dirty="0" err="1">
                          <a:solidFill>
                            <a:schemeClr val="tx1"/>
                          </a:solidFill>
                        </a:rPr>
                        <a:t>wijzigingsKB</a:t>
                      </a:r>
                      <a:endParaRPr lang="nl-BE" sz="1600" b="1" dirty="0">
                        <a:solidFill>
                          <a:schemeClr val="tx1"/>
                        </a:solidFill>
                      </a:endParaRPr>
                    </a:p>
                  </a:txBody>
                  <a:tcPr marL="93776" marR="93776" marT="46888" marB="468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endParaRPr lang="nl-BE"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1399706"/>
                  </a:ext>
                </a:extLst>
              </a:tr>
              <a:tr h="73617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nl-BE" sz="1600" dirty="0">
                          <a:solidFill>
                            <a:schemeClr val="tx1"/>
                          </a:solidFill>
                        </a:rPr>
                        <a:t>Garantie ZIV-inkomsten</a:t>
                      </a:r>
                    </a:p>
                  </a:txBody>
                  <a:tcPr marL="93776" marR="93776" marT="46888" marB="468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lang="nl-BE" sz="1600" b="0" dirty="0">
                          <a:solidFill>
                            <a:schemeClr val="tx1"/>
                          </a:solidFill>
                        </a:rPr>
                        <a:t>Garantie niet-ZIV inkomsten</a:t>
                      </a:r>
                      <a:endParaRPr lang="nl-BE" sz="1600" b="1" dirty="0">
                        <a:solidFill>
                          <a:schemeClr val="tx1"/>
                        </a:solidFill>
                      </a:endParaRPr>
                    </a:p>
                  </a:txBody>
                  <a:tcPr marL="93776" marR="93776" marT="46888" marB="468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endParaRPr lang="nl-BE"/>
                    </a:p>
                  </a:txBody>
                  <a:tcPr/>
                </a:tc>
                <a:extLst>
                  <a:ext uri="{0D108BD9-81ED-4DB2-BD59-A6C34878D82A}">
                    <a16:rowId xmlns:a16="http://schemas.microsoft.com/office/drawing/2014/main" val="2314911307"/>
                  </a:ext>
                </a:extLst>
              </a:tr>
              <a:tr h="439308">
                <a:tc rowSpan="2">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BE" sz="1600" b="0" dirty="0">
                        <a:solidFill>
                          <a:schemeClr val="tx1"/>
                        </a:solidFill>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nl-BE" sz="1600" b="0" dirty="0">
                        <a:solidFill>
                          <a:schemeClr val="tx1"/>
                        </a:solidFill>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b="0" dirty="0">
                          <a:solidFill>
                            <a:schemeClr val="tx1"/>
                          </a:solidFill>
                        </a:rPr>
                        <a:t>BFM (VI+ niet-VI)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b="0" dirty="0">
                          <a:solidFill>
                            <a:schemeClr val="tx1"/>
                          </a:solidFill>
                        </a:rPr>
                        <a:t>Conventies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b="0" dirty="0">
                          <a:solidFill>
                            <a:schemeClr val="tx1"/>
                          </a:solidFill>
                        </a:rPr>
                        <a:t>Dagziekenhuisforfaits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b="0" dirty="0">
                          <a:solidFill>
                            <a:schemeClr val="tx1"/>
                          </a:solidFill>
                        </a:rPr>
                        <a:t>Geneesmiddelenforfaits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b="0" dirty="0">
                          <a:solidFill>
                            <a:schemeClr val="tx1"/>
                          </a:solidFill>
                        </a:rPr>
                        <a:t>Afdracht ZIV-gedeelte honoraria</a:t>
                      </a:r>
                    </a:p>
                  </a:txBody>
                  <a:tcPr marL="93776" marR="93776" marT="46888" marB="468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nl-BE" sz="1600" b="0" dirty="0">
                          <a:solidFill>
                            <a:schemeClr val="tx1"/>
                          </a:solidFill>
                          <a:effectLst>
                            <a:outerShdw blurRad="38100" dist="38100" dir="2700000" algn="tl">
                              <a:srgbClr val="000000">
                                <a:alpha val="43137"/>
                              </a:srgbClr>
                            </a:outerShdw>
                          </a:effectLst>
                        </a:rPr>
                        <a:t>VI-patiënten</a:t>
                      </a:r>
                    </a:p>
                  </a:txBody>
                  <a:tcPr marL="93776" marR="93776" marT="46888" marB="468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nl-BE" sz="1600" b="0" dirty="0">
                          <a:solidFill>
                            <a:schemeClr val="tx1"/>
                          </a:solidFill>
                          <a:effectLst>
                            <a:outerShdw blurRad="38100" dist="38100" dir="2700000" algn="tl">
                              <a:srgbClr val="000000">
                                <a:alpha val="43137"/>
                              </a:srgbClr>
                            </a:outerShdw>
                          </a:effectLst>
                        </a:rPr>
                        <a:t>Niet-VI patiënten</a:t>
                      </a:r>
                    </a:p>
                  </a:txBody>
                  <a:tcPr marL="93776" marR="93776" marT="46888" marB="468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0508179"/>
                  </a:ext>
                </a:extLst>
              </a:tr>
              <a:tr h="3896154">
                <a:tc vMerge="1">
                  <a:txBody>
                    <a:bodyPr/>
                    <a:lstStyle/>
                    <a:p>
                      <a:endParaRPr lang="nl-BE"/>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b="0" dirty="0">
                          <a:solidFill>
                            <a:schemeClr val="tx1"/>
                          </a:solidFill>
                        </a:rPr>
                        <a:t>Persoonlijk aandeel conventies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b="0" dirty="0">
                          <a:solidFill>
                            <a:schemeClr val="tx1"/>
                          </a:solidFill>
                        </a:rPr>
                        <a:t>Forfaitair persoonlijk aandeel geneesmiddelen in AZ</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b="0" dirty="0">
                          <a:solidFill>
                            <a:schemeClr val="tx1"/>
                          </a:solidFill>
                        </a:rPr>
                        <a:t>Afleveringsmarge op terugbetaalde implantaten en invasieve medische hulpmiddelen</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b="0" dirty="0">
                          <a:solidFill>
                            <a:schemeClr val="tx1"/>
                          </a:solidFill>
                        </a:rPr>
                        <a:t>Afdracht op honoraria, aandeel patiënt</a:t>
                      </a:r>
                    </a:p>
                  </a:txBody>
                  <a:tcPr marL="93776" marR="93776" marT="46888" marB="468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171450" indent="-171450">
                        <a:buFont typeface="Arial" panose="020B0604020202020204" pitchFamily="34" charset="0"/>
                        <a:buChar char="•"/>
                      </a:pPr>
                      <a:r>
                        <a:rPr lang="nl-BE" sz="1600" dirty="0"/>
                        <a:t>Pro rata tegemoetkoming conventies + persoonlijk aandeel</a:t>
                      </a:r>
                    </a:p>
                    <a:p>
                      <a:pPr marL="171450" indent="-171450">
                        <a:buFont typeface="Arial" panose="020B0604020202020204" pitchFamily="34" charset="0"/>
                        <a:buChar char="•"/>
                      </a:pPr>
                      <a:r>
                        <a:rPr lang="nl-BE" sz="1600" dirty="0"/>
                        <a:t>Pro rata tegemoetkoming dagziekenhuisforfait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dirty="0"/>
                        <a:t>Pro rata vergoeding geneesmiddelen forfait + forfaitair persoonlijk aandeel geneesmiddelen in AZ</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dirty="0"/>
                        <a:t>Pro rata tegemoetkoming afdracht honoraria (ZIV-aandeel + aandeel patiënt)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600" dirty="0"/>
                        <a:t>Pro rata tegemoetkoming afleveringsmarge</a:t>
                      </a:r>
                    </a:p>
                  </a:txBody>
                  <a:tcPr marL="93776" marR="93776" marT="46888" marB="4688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310697383"/>
                  </a:ext>
                </a:extLst>
              </a:tr>
            </a:tbl>
          </a:graphicData>
        </a:graphic>
      </p:graphicFrame>
    </p:spTree>
    <p:extLst>
      <p:ext uri="{BB962C8B-B14F-4D97-AF65-F5344CB8AC3E}">
        <p14:creationId xmlns:p14="http://schemas.microsoft.com/office/powerpoint/2010/main" val="1934320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jdelijke aanduiding voor tekst 2">
            <a:extLst>
              <a:ext uri="{FF2B5EF4-FFF2-40B4-BE49-F238E27FC236}">
                <a16:creationId xmlns:a16="http://schemas.microsoft.com/office/drawing/2014/main" id="{842D1885-96D0-4A11-9A9E-D1A17C0CC1B1}"/>
              </a:ext>
            </a:extLst>
          </p:cNvPr>
          <p:cNvSpPr>
            <a:spLocks noGrp="1"/>
          </p:cNvSpPr>
          <p:nvPr>
            <p:ph type="body" idx="1"/>
          </p:nvPr>
        </p:nvSpPr>
        <p:spPr>
          <a:xfrm>
            <a:off x="0" y="182880"/>
            <a:ext cx="9646920" cy="6461760"/>
          </a:xfrm>
        </p:spPr>
        <p:txBody>
          <a:bodyPr>
            <a:normAutofit fontScale="92500" lnSpcReduction="10000"/>
          </a:bodyPr>
          <a:lstStyle/>
          <a:p>
            <a:pPr marL="285750" indent="-285750">
              <a:buFont typeface="Arial" panose="020B0604020202020204" pitchFamily="34" charset="0"/>
              <a:buChar char="•"/>
            </a:pPr>
            <a:endParaRPr lang="nl-BE" b="1" u="sng" dirty="0">
              <a:latin typeface="+mj-lt"/>
            </a:endParaRPr>
          </a:p>
          <a:p>
            <a:pPr marL="285750" indent="-285750">
              <a:buFont typeface="Wingdings" panose="05000000000000000000" pitchFamily="2" charset="2"/>
              <a:buChar char="Ø"/>
            </a:pPr>
            <a:r>
              <a:rPr lang="nl-BE" sz="2400" b="1" u="sng" dirty="0">
                <a:latin typeface="+mj-lt"/>
              </a:rPr>
              <a:t>Uitbreiding temporele werkingssfeer naar 2</a:t>
            </a:r>
            <a:r>
              <a:rPr lang="nl-BE" sz="2400" b="1" u="sng" baseline="30000" dirty="0">
                <a:latin typeface="+mj-lt"/>
              </a:rPr>
              <a:t>de</a:t>
            </a:r>
            <a:r>
              <a:rPr lang="nl-BE" sz="2400" b="1" u="sng" dirty="0">
                <a:latin typeface="+mj-lt"/>
              </a:rPr>
              <a:t> semester 2020</a:t>
            </a:r>
          </a:p>
          <a:p>
            <a:pPr marL="285750" indent="-285750">
              <a:buFont typeface="Wingdings" panose="05000000000000000000" pitchFamily="2" charset="2"/>
              <a:buChar char="Ø"/>
            </a:pPr>
            <a:endParaRPr lang="nl-BE" sz="2400" b="1" u="sng" dirty="0">
              <a:latin typeface="+mj-lt"/>
            </a:endParaRPr>
          </a:p>
          <a:p>
            <a:pPr marL="1028700" lvl="1">
              <a:buClr>
                <a:srgbClr val="90C226"/>
              </a:buClr>
            </a:pPr>
            <a:r>
              <a:rPr lang="nl-BE" sz="2200" dirty="0"/>
              <a:t> Voor volgende tegemoetkomingen ten voordele van de ziekenhuizen:</a:t>
            </a:r>
          </a:p>
          <a:p>
            <a:pPr marL="1543050" lvl="2" indent="-342900">
              <a:buFont typeface="Symbol" panose="05050102010706020507" pitchFamily="18" charset="2"/>
              <a:buChar char="®"/>
            </a:pPr>
            <a:r>
              <a:rPr lang="nl-BE" sz="2200" dirty="0"/>
              <a:t>Tegemoetkomingen zoals reeds opgenomen in KB UFFT 30/10/2020</a:t>
            </a:r>
          </a:p>
          <a:p>
            <a:pPr marL="1543050" lvl="2" indent="-342900">
              <a:buFont typeface="Symbol" panose="05050102010706020507" pitchFamily="18" charset="2"/>
              <a:buChar char="®"/>
            </a:pPr>
            <a:r>
              <a:rPr lang="nl-BE" sz="2200" dirty="0"/>
              <a:t>Nieuwe tegemoetkomingen m.b.t. persoonlijke aandelen en niet-ZIV patiënten</a:t>
            </a:r>
          </a:p>
          <a:p>
            <a:pPr marL="1028700" lvl="1">
              <a:buClr>
                <a:srgbClr val="90C226"/>
              </a:buClr>
            </a:pPr>
            <a:endParaRPr lang="nl-BE" sz="2200" dirty="0"/>
          </a:p>
          <a:p>
            <a:pPr marL="1028700" lvl="1">
              <a:buClr>
                <a:srgbClr val="90C226"/>
              </a:buClr>
            </a:pPr>
            <a:r>
              <a:rPr lang="nl-BE" sz="2200" dirty="0"/>
              <a:t> Referentieperiode activiteit voor conventies, dagziekenhuisforfaits en   </a:t>
            </a:r>
          </a:p>
          <a:p>
            <a:pPr lvl="1" indent="0">
              <a:buClr>
                <a:srgbClr val="90C226"/>
              </a:buClr>
              <a:buNone/>
            </a:pPr>
            <a:r>
              <a:rPr lang="nl-BE" sz="2200" dirty="0"/>
              <a:t>     afdracht = 2</a:t>
            </a:r>
            <a:r>
              <a:rPr lang="nl-BE" sz="2200" baseline="30000" dirty="0"/>
              <a:t>de</a:t>
            </a:r>
            <a:r>
              <a:rPr lang="nl-BE" sz="2200" dirty="0"/>
              <a:t> semester 2019 </a:t>
            </a:r>
          </a:p>
          <a:p>
            <a:pPr lvl="1" indent="0">
              <a:buClr>
                <a:srgbClr val="90C226"/>
              </a:buClr>
              <a:buNone/>
            </a:pPr>
            <a:endParaRPr lang="nl-BE" sz="2200" dirty="0"/>
          </a:p>
          <a:p>
            <a:pPr marL="1028700" lvl="1">
              <a:buClr>
                <a:srgbClr val="90C226"/>
              </a:buClr>
            </a:pPr>
            <a:r>
              <a:rPr lang="nl-BE" sz="2200" dirty="0"/>
              <a:t> Garantie budget van financiële middelen ziekenhuizen </a:t>
            </a:r>
            <a:r>
              <a:rPr lang="nl-BE" sz="2200" dirty="0">
                <a:solidFill>
                  <a:schemeClr val="tx1"/>
                </a:solidFill>
              </a:rPr>
              <a:t>zoals betekend op 1 juli 2020</a:t>
            </a:r>
          </a:p>
          <a:p>
            <a:pPr lvl="1" indent="0">
              <a:buClr>
                <a:srgbClr val="90C226"/>
              </a:buClr>
              <a:buNone/>
            </a:pPr>
            <a:endParaRPr lang="nl-BE" sz="2200" dirty="0">
              <a:solidFill>
                <a:schemeClr val="tx1"/>
              </a:solidFill>
            </a:endParaRPr>
          </a:p>
          <a:p>
            <a:pPr marL="1028700" lvl="1">
              <a:buClr>
                <a:srgbClr val="90C226"/>
              </a:buClr>
            </a:pPr>
            <a:r>
              <a:rPr lang="nl-BE" sz="2200" dirty="0">
                <a:solidFill>
                  <a:schemeClr val="tx1"/>
                </a:solidFill>
              </a:rPr>
              <a:t> Garantie budget van de geneesmiddelenforfaits zoals van toepassing in het 2</a:t>
            </a:r>
            <a:r>
              <a:rPr lang="nl-BE" sz="2200" baseline="30000" dirty="0">
                <a:solidFill>
                  <a:schemeClr val="tx1"/>
                </a:solidFill>
              </a:rPr>
              <a:t>de</a:t>
            </a:r>
            <a:r>
              <a:rPr lang="nl-BE" sz="2200" dirty="0">
                <a:solidFill>
                  <a:schemeClr val="tx1"/>
                </a:solidFill>
              </a:rPr>
              <a:t> semester 2020 </a:t>
            </a:r>
          </a:p>
        </p:txBody>
      </p:sp>
    </p:spTree>
    <p:extLst>
      <p:ext uri="{BB962C8B-B14F-4D97-AF65-F5344CB8AC3E}">
        <p14:creationId xmlns:p14="http://schemas.microsoft.com/office/powerpoint/2010/main" val="382972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8" name="Straight Connector 7">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Isosceles Triangle 11">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19" name="Rectangle 18">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02270DC-4B8F-427A-9842-E92468758EA0}"/>
              </a:ext>
            </a:extLst>
          </p:cNvPr>
          <p:cNvSpPr>
            <a:spLocks noGrp="1"/>
          </p:cNvSpPr>
          <p:nvPr>
            <p:ph type="title"/>
          </p:nvPr>
        </p:nvSpPr>
        <p:spPr>
          <a:xfrm>
            <a:off x="1507066" y="999460"/>
            <a:ext cx="5915026" cy="4479852"/>
          </a:xfrm>
        </p:spPr>
        <p:txBody>
          <a:bodyPr vert="horz" lIns="91440" tIns="45720" rIns="91440" bIns="45720" rtlCol="0" anchor="ctr">
            <a:normAutofit/>
          </a:bodyPr>
          <a:lstStyle/>
          <a:p>
            <a:pPr algn="just"/>
            <a:r>
              <a:rPr lang="en-US" sz="5000" dirty="0" err="1"/>
              <a:t>Tegemoetkomingen</a:t>
            </a:r>
            <a:br>
              <a:rPr lang="en-US" sz="5000" dirty="0"/>
            </a:br>
            <a:r>
              <a:rPr lang="en-US" sz="5000" dirty="0"/>
              <a:t>– </a:t>
            </a:r>
            <a:r>
              <a:rPr lang="en-US" sz="5000" dirty="0" err="1"/>
              <a:t>deel</a:t>
            </a:r>
            <a:r>
              <a:rPr lang="en-US" sz="5000" dirty="0"/>
              <a:t> </a:t>
            </a:r>
            <a:r>
              <a:rPr lang="en-US" sz="5000" dirty="0" err="1"/>
              <a:t>zorgverleners</a:t>
            </a:r>
            <a:r>
              <a:rPr lang="en-US" sz="5000" dirty="0"/>
              <a:t> </a:t>
            </a:r>
            <a:r>
              <a:rPr lang="en-US" sz="5000" dirty="0" err="1"/>
              <a:t>gefinancierd</a:t>
            </a:r>
            <a:r>
              <a:rPr lang="en-US" sz="5000" dirty="0"/>
              <a:t> door honoraria</a:t>
            </a:r>
          </a:p>
        </p:txBody>
      </p:sp>
      <p:sp>
        <p:nvSpPr>
          <p:cNvPr id="21" name="Isosceles Triangle 20">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23" name="Straight Connector 22">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25" name="Isosceles Triangle 24">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86324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2" name="Straight Connector 13">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5" name="Rectangle 24">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el 1">
            <a:extLst>
              <a:ext uri="{FF2B5EF4-FFF2-40B4-BE49-F238E27FC236}">
                <a16:creationId xmlns:a16="http://schemas.microsoft.com/office/drawing/2014/main" id="{F8DCB42A-869A-4031-A0CC-A9B08E533AA3}"/>
              </a:ext>
            </a:extLst>
          </p:cNvPr>
          <p:cNvSpPr>
            <a:spLocks noGrp="1"/>
          </p:cNvSpPr>
          <p:nvPr>
            <p:ph type="title"/>
          </p:nvPr>
        </p:nvSpPr>
        <p:spPr>
          <a:xfrm>
            <a:off x="1333502" y="609600"/>
            <a:ext cx="8596668" cy="1320800"/>
          </a:xfrm>
        </p:spPr>
        <p:txBody>
          <a:bodyPr vert="horz" lIns="91440" tIns="45720" rIns="91440" bIns="45720" rtlCol="0" anchor="t">
            <a:normAutofit/>
          </a:bodyPr>
          <a:lstStyle/>
          <a:p>
            <a:r>
              <a:rPr lang="en-US" dirty="0"/>
              <a:t>1. </a:t>
            </a:r>
            <a:r>
              <a:rPr lang="en-US" u="sng" dirty="0" err="1"/>
              <a:t>Bijkomende</a:t>
            </a:r>
            <a:r>
              <a:rPr lang="en-US" u="sng" dirty="0"/>
              <a:t> </a:t>
            </a:r>
            <a:r>
              <a:rPr lang="en-US" u="sng" dirty="0" err="1"/>
              <a:t>activiteiten</a:t>
            </a:r>
            <a:r>
              <a:rPr lang="en-US" u="sng" dirty="0"/>
              <a:t> </a:t>
            </a:r>
            <a:br>
              <a:rPr lang="en-US" dirty="0"/>
            </a:br>
            <a:endParaRPr lang="en-US" dirty="0"/>
          </a:p>
        </p:txBody>
      </p:sp>
      <p:sp>
        <p:nvSpPr>
          <p:cNvPr id="27" name="Isosceles Triangle 26">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Tijdelijke aanduiding voor tekst 2">
            <a:extLst>
              <a:ext uri="{FF2B5EF4-FFF2-40B4-BE49-F238E27FC236}">
                <a16:creationId xmlns:a16="http://schemas.microsoft.com/office/drawing/2014/main" id="{1252DF0C-13CF-4E4F-9AE5-2E36FFF3F3D4}"/>
              </a:ext>
            </a:extLst>
          </p:cNvPr>
          <p:cNvSpPr>
            <a:spLocks noGrp="1"/>
          </p:cNvSpPr>
          <p:nvPr>
            <p:ph type="body" idx="1"/>
          </p:nvPr>
        </p:nvSpPr>
        <p:spPr>
          <a:xfrm>
            <a:off x="877034" y="2016927"/>
            <a:ext cx="10659646" cy="4231473"/>
          </a:xfrm>
        </p:spPr>
        <p:txBody>
          <a:bodyPr vert="horz" lIns="91440" tIns="45720" rIns="91440" bIns="45720" rtlCol="0">
            <a:normAutofit fontScale="92500" lnSpcReduction="20000"/>
          </a:bodyPr>
          <a:lstStyle/>
          <a:p>
            <a:pPr marL="285750" indent="-285750">
              <a:lnSpc>
                <a:spcPct val="90000"/>
              </a:lnSpc>
              <a:buFont typeface="Wingdings 3" charset="2"/>
              <a:buChar char=""/>
            </a:pPr>
            <a:endParaRPr lang="en-US" sz="1100" b="1" u="sng" dirty="0"/>
          </a:p>
          <a:p>
            <a:pPr>
              <a:lnSpc>
                <a:spcPct val="90000"/>
              </a:lnSpc>
              <a:buFont typeface="Wingdings 3" charset="2"/>
              <a:buChar char=""/>
            </a:pPr>
            <a:endParaRPr lang="en-US" sz="1100" b="1" u="sng" dirty="0"/>
          </a:p>
          <a:p>
            <a:pPr marL="285732" indent="-285750">
              <a:lnSpc>
                <a:spcPct val="90000"/>
              </a:lnSpc>
              <a:buFont typeface="Wingdings" panose="05000000000000000000" pitchFamily="2" charset="2"/>
              <a:buChar char="Ø"/>
            </a:pPr>
            <a:r>
              <a:rPr lang="en-US" sz="1900" dirty="0" err="1"/>
              <a:t>Waarborg</a:t>
            </a:r>
            <a:r>
              <a:rPr lang="en-US" sz="1900" dirty="0"/>
              <a:t> &amp; </a:t>
            </a:r>
            <a:r>
              <a:rPr lang="en-US" sz="1900" dirty="0" err="1"/>
              <a:t>verdubbeling</a:t>
            </a:r>
            <a:r>
              <a:rPr lang="en-US" sz="1900" dirty="0"/>
              <a:t> </a:t>
            </a:r>
            <a:r>
              <a:rPr lang="en-US" sz="1900" dirty="0" err="1"/>
              <a:t>permanentiehonoraria</a:t>
            </a:r>
            <a:r>
              <a:rPr lang="en-US" sz="1900" dirty="0"/>
              <a:t> (AZ)</a:t>
            </a:r>
          </a:p>
          <a:p>
            <a:pPr marL="285732" indent="-285750">
              <a:lnSpc>
                <a:spcPct val="90000"/>
              </a:lnSpc>
              <a:buFont typeface="Wingdings" panose="05000000000000000000" pitchFamily="2" charset="2"/>
              <a:buChar char="Ø"/>
            </a:pPr>
            <a:r>
              <a:rPr lang="en-US" sz="1900" dirty="0" err="1"/>
              <a:t>Ruimere</a:t>
            </a:r>
            <a:r>
              <a:rPr lang="en-US" sz="1900" dirty="0"/>
              <a:t> </a:t>
            </a:r>
            <a:r>
              <a:rPr lang="en-US" sz="1900" dirty="0" err="1"/>
              <a:t>permanenties</a:t>
            </a:r>
            <a:r>
              <a:rPr lang="en-US" sz="1900" dirty="0"/>
              <a:t> (AZ)</a:t>
            </a:r>
          </a:p>
          <a:p>
            <a:pPr marL="285732" indent="-285750">
              <a:lnSpc>
                <a:spcPct val="90000"/>
              </a:lnSpc>
              <a:buFont typeface="Wingdings" panose="05000000000000000000" pitchFamily="2" charset="2"/>
              <a:buChar char="Ø"/>
            </a:pPr>
            <a:r>
              <a:rPr lang="en-US" sz="1900" dirty="0" err="1"/>
              <a:t>Medische</a:t>
            </a:r>
            <a:r>
              <a:rPr lang="en-US" sz="1900" dirty="0"/>
              <a:t> </a:t>
            </a:r>
            <a:r>
              <a:rPr lang="en-US" sz="1900" dirty="0" err="1"/>
              <a:t>coördinatie</a:t>
            </a:r>
            <a:r>
              <a:rPr lang="en-US" sz="1900" dirty="0"/>
              <a:t> (AZ </a:t>
            </a:r>
            <a:r>
              <a:rPr lang="en-US" sz="1900" dirty="0" err="1"/>
              <a:t>en</a:t>
            </a:r>
            <a:r>
              <a:rPr lang="en-US" sz="1900" dirty="0"/>
              <a:t> PZ)</a:t>
            </a:r>
          </a:p>
          <a:p>
            <a:pPr marL="285732" indent="-285750">
              <a:lnSpc>
                <a:spcPct val="90000"/>
              </a:lnSpc>
              <a:buFont typeface="Wingdings" panose="05000000000000000000" pitchFamily="2" charset="2"/>
              <a:buChar char="Ø"/>
            </a:pPr>
            <a:r>
              <a:rPr lang="en-US" sz="1900" dirty="0" err="1"/>
              <a:t>Ziekenhuishygiëne</a:t>
            </a:r>
            <a:r>
              <a:rPr lang="en-US" sz="1900" dirty="0"/>
              <a:t> (AZ </a:t>
            </a:r>
            <a:r>
              <a:rPr lang="en-US" sz="1900" dirty="0" err="1"/>
              <a:t>en</a:t>
            </a:r>
            <a:r>
              <a:rPr lang="en-US" sz="1900" dirty="0"/>
              <a:t> PZ)</a:t>
            </a:r>
          </a:p>
          <a:p>
            <a:pPr marL="285732" indent="-285750">
              <a:lnSpc>
                <a:spcPct val="90000"/>
              </a:lnSpc>
              <a:buFont typeface="Wingdings" panose="05000000000000000000" pitchFamily="2" charset="2"/>
              <a:buChar char="Ø"/>
            </a:pPr>
            <a:r>
              <a:rPr lang="en-US" sz="1900" dirty="0"/>
              <a:t>ASO </a:t>
            </a:r>
            <a:r>
              <a:rPr lang="en-US" sz="1900" dirty="0" err="1"/>
              <a:t>en</a:t>
            </a:r>
            <a:r>
              <a:rPr lang="en-US" sz="1900" dirty="0"/>
              <a:t> HAIO in </a:t>
            </a:r>
            <a:r>
              <a:rPr lang="en-US" sz="1900" dirty="0" err="1"/>
              <a:t>ziekenhuisstage</a:t>
            </a:r>
            <a:r>
              <a:rPr lang="en-US" sz="1900" dirty="0"/>
              <a:t> (AZ </a:t>
            </a:r>
            <a:r>
              <a:rPr lang="en-US" sz="1900" dirty="0" err="1"/>
              <a:t>en</a:t>
            </a:r>
            <a:r>
              <a:rPr lang="en-US" sz="1900" dirty="0"/>
              <a:t> PZ)</a:t>
            </a:r>
          </a:p>
          <a:p>
            <a:pPr marL="1028682" lvl="1">
              <a:lnSpc>
                <a:spcPct val="90000"/>
              </a:lnSpc>
              <a:buFont typeface="Wingdings" panose="05000000000000000000" pitchFamily="2" charset="2"/>
              <a:buChar char="Ø"/>
            </a:pPr>
            <a:endParaRPr lang="en-US" sz="1900" dirty="0"/>
          </a:p>
          <a:p>
            <a:pPr marL="1028682" lvl="1">
              <a:lnSpc>
                <a:spcPct val="90000"/>
              </a:lnSpc>
              <a:buFont typeface="Wingdings" panose="05000000000000000000" pitchFamily="2" charset="2"/>
              <a:buChar char="Ø"/>
            </a:pPr>
            <a:endParaRPr lang="en-US" sz="1900" dirty="0"/>
          </a:p>
          <a:p>
            <a:pPr marL="1028682" lvl="1" indent="-285750">
              <a:lnSpc>
                <a:spcPct val="90000"/>
              </a:lnSpc>
              <a:buFont typeface="Wingdings" panose="05000000000000000000" pitchFamily="2" charset="2"/>
              <a:buChar char="Ø"/>
            </a:pPr>
            <a:endParaRPr lang="en-US" sz="1900" dirty="0"/>
          </a:p>
          <a:p>
            <a:pPr marL="285732" indent="-285750">
              <a:lnSpc>
                <a:spcPct val="90000"/>
              </a:lnSpc>
              <a:buFont typeface="Wingdings" panose="05000000000000000000" pitchFamily="2" charset="2"/>
              <a:buChar char="Ø"/>
            </a:pPr>
            <a:r>
              <a:rPr lang="en-US" sz="1900" dirty="0" err="1"/>
              <a:t>Geven</a:t>
            </a:r>
            <a:r>
              <a:rPr lang="en-US" sz="1900" dirty="0"/>
              <a:t> van </a:t>
            </a:r>
            <a:r>
              <a:rPr lang="en-US" sz="1900" dirty="0" err="1"/>
              <a:t>opleiding</a:t>
            </a:r>
            <a:r>
              <a:rPr lang="en-US" sz="1900" dirty="0"/>
              <a:t> (AZ)</a:t>
            </a:r>
          </a:p>
          <a:p>
            <a:pPr marL="285732" indent="-285750">
              <a:lnSpc>
                <a:spcPct val="90000"/>
              </a:lnSpc>
              <a:buFont typeface="Wingdings" panose="05000000000000000000" pitchFamily="2" charset="2"/>
              <a:buChar char="Ø"/>
            </a:pPr>
            <a:r>
              <a:rPr lang="en-US" sz="1900" dirty="0" err="1"/>
              <a:t>Volgen</a:t>
            </a:r>
            <a:r>
              <a:rPr lang="en-US" sz="1900" dirty="0"/>
              <a:t> van </a:t>
            </a:r>
            <a:r>
              <a:rPr lang="en-US" sz="1900" dirty="0" err="1"/>
              <a:t>opleiding</a:t>
            </a:r>
            <a:r>
              <a:rPr lang="en-US" sz="1900" dirty="0"/>
              <a:t> (AZ </a:t>
            </a:r>
            <a:r>
              <a:rPr lang="en-US" sz="1900" dirty="0" err="1"/>
              <a:t>en</a:t>
            </a:r>
            <a:r>
              <a:rPr lang="en-US" sz="1900" dirty="0"/>
              <a:t> PZ)</a:t>
            </a:r>
          </a:p>
          <a:p>
            <a:pPr>
              <a:lnSpc>
                <a:spcPct val="90000"/>
              </a:lnSpc>
              <a:buFont typeface="Wingdings 3" charset="2"/>
              <a:buChar char=""/>
            </a:pPr>
            <a:endParaRPr lang="en-US" sz="1100" dirty="0"/>
          </a:p>
          <a:p>
            <a:pPr marL="1142971" lvl="2" indent="0">
              <a:lnSpc>
                <a:spcPct val="90000"/>
              </a:lnSpc>
              <a:buNone/>
            </a:pPr>
            <a:r>
              <a:rPr lang="en-US" sz="1100" dirty="0"/>
              <a:t>	</a:t>
            </a:r>
          </a:p>
        </p:txBody>
      </p:sp>
      <p:sp>
        <p:nvSpPr>
          <p:cNvPr id="29" name="Isosceles Triangle 28">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 name="Rechteraccolade 4">
            <a:extLst>
              <a:ext uri="{FF2B5EF4-FFF2-40B4-BE49-F238E27FC236}">
                <a16:creationId xmlns:a16="http://schemas.microsoft.com/office/drawing/2014/main" id="{253D164C-CC75-4610-9FA0-88091E3725EE}"/>
              </a:ext>
            </a:extLst>
          </p:cNvPr>
          <p:cNvSpPr/>
          <p:nvPr/>
        </p:nvSpPr>
        <p:spPr>
          <a:xfrm>
            <a:off x="7421163" y="4999362"/>
            <a:ext cx="636859" cy="54068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nl-BE"/>
          </a:p>
        </p:txBody>
      </p:sp>
      <p:sp>
        <p:nvSpPr>
          <p:cNvPr id="6" name="Tekstvak 5">
            <a:extLst>
              <a:ext uri="{FF2B5EF4-FFF2-40B4-BE49-F238E27FC236}">
                <a16:creationId xmlns:a16="http://schemas.microsoft.com/office/drawing/2014/main" id="{B3D1E50C-42C2-424C-8C15-A76E3B8BB59B}"/>
              </a:ext>
            </a:extLst>
          </p:cNvPr>
          <p:cNvSpPr txBox="1"/>
          <p:nvPr/>
        </p:nvSpPr>
        <p:spPr>
          <a:xfrm>
            <a:off x="8524684" y="2753850"/>
            <a:ext cx="2353911" cy="646331"/>
          </a:xfrm>
          <a:prstGeom prst="rect">
            <a:avLst/>
          </a:prstGeom>
          <a:noFill/>
        </p:spPr>
        <p:txBody>
          <a:bodyPr wrap="square" rtlCol="0">
            <a:spAutoFit/>
          </a:bodyPr>
          <a:lstStyle/>
          <a:p>
            <a:pPr>
              <a:spcAft>
                <a:spcPts val="600"/>
              </a:spcAft>
            </a:pPr>
            <a:r>
              <a:rPr lang="nl-BE" b="1" dirty="0"/>
              <a:t>Verlenging naar 2</a:t>
            </a:r>
            <a:r>
              <a:rPr lang="nl-BE" b="1" baseline="30000" dirty="0"/>
              <a:t>de</a:t>
            </a:r>
            <a:r>
              <a:rPr lang="nl-BE" b="1" dirty="0"/>
              <a:t> semester 2020</a:t>
            </a:r>
          </a:p>
        </p:txBody>
      </p:sp>
      <p:sp>
        <p:nvSpPr>
          <p:cNvPr id="7" name="Rechteraccolade 6">
            <a:extLst>
              <a:ext uri="{FF2B5EF4-FFF2-40B4-BE49-F238E27FC236}">
                <a16:creationId xmlns:a16="http://schemas.microsoft.com/office/drawing/2014/main" id="{31930BDE-0F87-49C9-A02A-5329136BE052}"/>
              </a:ext>
            </a:extLst>
          </p:cNvPr>
          <p:cNvSpPr/>
          <p:nvPr/>
        </p:nvSpPr>
        <p:spPr>
          <a:xfrm>
            <a:off x="7425266" y="2563812"/>
            <a:ext cx="636859" cy="144938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nl-BE"/>
          </a:p>
        </p:txBody>
      </p:sp>
      <p:sp>
        <p:nvSpPr>
          <p:cNvPr id="8" name="Tekstvak 7">
            <a:extLst>
              <a:ext uri="{FF2B5EF4-FFF2-40B4-BE49-F238E27FC236}">
                <a16:creationId xmlns:a16="http://schemas.microsoft.com/office/drawing/2014/main" id="{E2CD6CD0-D1B4-4EF7-A357-80A8C009BCBB}"/>
              </a:ext>
            </a:extLst>
          </p:cNvPr>
          <p:cNvSpPr txBox="1"/>
          <p:nvPr/>
        </p:nvSpPr>
        <p:spPr>
          <a:xfrm>
            <a:off x="8524684" y="4865522"/>
            <a:ext cx="2065528" cy="923330"/>
          </a:xfrm>
          <a:prstGeom prst="rect">
            <a:avLst/>
          </a:prstGeom>
          <a:noFill/>
        </p:spPr>
        <p:txBody>
          <a:bodyPr wrap="square" rtlCol="0">
            <a:spAutoFit/>
          </a:bodyPr>
          <a:lstStyle/>
          <a:p>
            <a:pPr>
              <a:spcAft>
                <a:spcPts val="600"/>
              </a:spcAft>
            </a:pPr>
            <a:r>
              <a:rPr lang="nl-BE" b="1" dirty="0"/>
              <a:t>Uitsluitend voor de periode maart-juni 2020</a:t>
            </a:r>
          </a:p>
        </p:txBody>
      </p:sp>
    </p:spTree>
    <p:extLst>
      <p:ext uri="{BB962C8B-B14F-4D97-AF65-F5344CB8AC3E}">
        <p14:creationId xmlns:p14="http://schemas.microsoft.com/office/powerpoint/2010/main" val="546857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DDD78DBA-4DD8-4A38-B584-D3B424817DA5}"/>
              </a:ext>
            </a:extLst>
          </p:cNvPr>
          <p:cNvSpPr>
            <a:spLocks noGrp="1"/>
          </p:cNvSpPr>
          <p:nvPr>
            <p:ph type="body" idx="1"/>
          </p:nvPr>
        </p:nvSpPr>
        <p:spPr/>
        <p:txBody>
          <a:bodyPr/>
          <a:lstStyle/>
          <a:p>
            <a:pPr marL="285750" indent="-285750">
              <a:buFont typeface="Wingdings" panose="05000000000000000000" pitchFamily="2" charset="2"/>
              <a:buChar char="Ø"/>
            </a:pPr>
            <a:r>
              <a:rPr lang="nl-BE" sz="3200" dirty="0"/>
              <a:t>Structurele en eenmalige uitbreidingen</a:t>
            </a:r>
          </a:p>
          <a:p>
            <a:endParaRPr lang="nl-BE" sz="3200" dirty="0"/>
          </a:p>
          <a:p>
            <a:pPr marL="285750" indent="-285750">
              <a:buFont typeface="Wingdings" panose="05000000000000000000" pitchFamily="2" charset="2"/>
              <a:buChar char="Ø"/>
            </a:pPr>
            <a:r>
              <a:rPr lang="nl-BE" sz="3200" dirty="0"/>
              <a:t>Bijkomende maatregelen</a:t>
            </a:r>
          </a:p>
          <a:p>
            <a:pPr marL="285750" indent="-285750">
              <a:buFont typeface="Wingdings" panose="05000000000000000000" pitchFamily="2" charset="2"/>
              <a:buChar char="Ø"/>
            </a:pPr>
            <a:endParaRPr lang="nl-BE" dirty="0"/>
          </a:p>
        </p:txBody>
      </p:sp>
      <p:sp>
        <p:nvSpPr>
          <p:cNvPr id="4" name="Rechthoek 3">
            <a:extLst>
              <a:ext uri="{FF2B5EF4-FFF2-40B4-BE49-F238E27FC236}">
                <a16:creationId xmlns:a16="http://schemas.microsoft.com/office/drawing/2014/main" id="{203FCAB8-A353-4B22-B797-41E04D67A9D4}"/>
              </a:ext>
            </a:extLst>
          </p:cNvPr>
          <p:cNvSpPr/>
          <p:nvPr/>
        </p:nvSpPr>
        <p:spPr>
          <a:xfrm>
            <a:off x="3569874" y="815473"/>
            <a:ext cx="2922366" cy="646331"/>
          </a:xfrm>
          <a:prstGeom prst="rect">
            <a:avLst/>
          </a:prstGeom>
        </p:spPr>
        <p:txBody>
          <a:bodyPr wrap="square">
            <a:spAutoFit/>
          </a:bodyPr>
          <a:lstStyle/>
          <a:p>
            <a:pPr algn="ctr"/>
            <a:r>
              <a:rPr lang="nl-BE" sz="3600" b="1" u="sng" dirty="0">
                <a:ln w="0"/>
                <a:solidFill>
                  <a:schemeClr val="accent1"/>
                </a:solidFill>
                <a:effectLst>
                  <a:outerShdw blurRad="38100" dist="25400" dir="5400000" algn="ctr" rotWithShape="0">
                    <a:srgbClr val="6E747A">
                      <a:alpha val="43000"/>
                    </a:srgbClr>
                  </a:outerShdw>
                </a:effectLst>
              </a:rPr>
              <a:t>ASO-HAIO</a:t>
            </a:r>
            <a:r>
              <a:rPr lang="nl-BE" b="1" u="sng" dirty="0">
                <a:ln w="0"/>
                <a:solidFill>
                  <a:schemeClr val="accent1"/>
                </a:solidFill>
                <a:effectLst>
                  <a:outerShdw blurRad="38100" dist="25400" dir="5400000" algn="ctr" rotWithShape="0">
                    <a:srgbClr val="6E747A">
                      <a:alpha val="43000"/>
                    </a:srgbClr>
                  </a:outerShdw>
                </a:effectLst>
              </a:rPr>
              <a:t> </a:t>
            </a:r>
          </a:p>
        </p:txBody>
      </p:sp>
    </p:spTree>
    <p:extLst>
      <p:ext uri="{BB962C8B-B14F-4D97-AF65-F5344CB8AC3E}">
        <p14:creationId xmlns:p14="http://schemas.microsoft.com/office/powerpoint/2010/main" val="189622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4" name="Group 9">
            <a:extLst>
              <a:ext uri="{FF2B5EF4-FFF2-40B4-BE49-F238E27FC236}">
                <a16:creationId xmlns:a16="http://schemas.microsoft.com/office/drawing/2014/main" id="{DDE8DE2B-61C1-46D5-BEB8-521321C182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E012C92A-B902-4B69-BDCF-CCA3021FCB4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A2BDBC14-42A0-4182-BFBA-0751F6350CB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02DC474-5BCC-4188-ACDC-AD63E6B18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7B427019-8592-4032-931B-4F27104C9D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1D6E2CEA-A5BB-4CF7-B907-AE4DBF6748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78D09D5A-29CC-4B32-9CE1-72E607558A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6DF3A3FC-950B-40B0-923D-0F0BC1A5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9">
              <a:extLst>
                <a:ext uri="{FF2B5EF4-FFF2-40B4-BE49-F238E27FC236}">
                  <a16:creationId xmlns:a16="http://schemas.microsoft.com/office/drawing/2014/main" id="{BCA0F2E1-CD3D-4521-9CCB-41A5CC6C54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9BA4F16A-21DC-462A-AD37-0A93C8B79E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FB75EBDD-038D-4572-A372-1149382957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6" name="Rectangle 21">
            <a:extLst>
              <a:ext uri="{FF2B5EF4-FFF2-40B4-BE49-F238E27FC236}">
                <a16:creationId xmlns:a16="http://schemas.microsoft.com/office/drawing/2014/main" id="{21029ED5-F105-4DD2-99C8-1E44228179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2D621E68-BF28-4A1C-B1A2-4E55E139E79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BE8BBE4D-F0DF-49B9-B75A-99DAC53ACA7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E0F07DDC-34A6-46A1-9DE9-2BBE2931A5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2CEB2BF9-B8DB-45B9-86EA-D197B5B1AE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08B5BB34-3801-4E70-A981-FE007635E1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38432A75-2CEB-463C-A8F2-ABB50A79F4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E7E850B8-C050-4597-8BEB-113FEC9A27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24ACC798-9CEC-4B6F-A8DD-F8E6FCCCF1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Isosceles Triangle 31">
              <a:extLst>
                <a:ext uri="{FF2B5EF4-FFF2-40B4-BE49-F238E27FC236}">
                  <a16:creationId xmlns:a16="http://schemas.microsoft.com/office/drawing/2014/main" id="{1D58A8C6-1294-4CD9-89BC-F1E981A524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F32F2ED6-6143-46C4-A641-72D42732B6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5" name="Rectangle 34">
            <a:extLst>
              <a:ext uri="{FF2B5EF4-FFF2-40B4-BE49-F238E27FC236}">
                <a16:creationId xmlns:a16="http://schemas.microsoft.com/office/drawing/2014/main" id="{5C9652B3-A450-4ED6-8FBF-F536BA60B4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222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60F6718-3366-4C9F-ADCE-6532FBFB9E1D}"/>
              </a:ext>
            </a:extLst>
          </p:cNvPr>
          <p:cNvSpPr>
            <a:spLocks noGrp="1"/>
          </p:cNvSpPr>
          <p:nvPr>
            <p:ph type="title"/>
          </p:nvPr>
        </p:nvSpPr>
        <p:spPr>
          <a:xfrm>
            <a:off x="677335" y="609600"/>
            <a:ext cx="10363704" cy="673290"/>
          </a:xfrm>
        </p:spPr>
        <p:txBody>
          <a:bodyPr/>
          <a:lstStyle/>
          <a:p>
            <a:pPr marL="571500" indent="-571500">
              <a:buFont typeface="Wingdings" panose="05000000000000000000" pitchFamily="2" charset="2"/>
              <a:buChar char="Ø"/>
            </a:pPr>
            <a:r>
              <a:rPr lang="nl-BE" dirty="0"/>
              <a:t>Structurele uitbreidingen</a:t>
            </a:r>
          </a:p>
        </p:txBody>
      </p:sp>
      <p:graphicFrame>
        <p:nvGraphicFramePr>
          <p:cNvPr id="5" name="Tijdelijke aanduiding voor tekst 2">
            <a:extLst>
              <a:ext uri="{FF2B5EF4-FFF2-40B4-BE49-F238E27FC236}">
                <a16:creationId xmlns:a16="http://schemas.microsoft.com/office/drawing/2014/main" id="{67630645-F7EF-452B-8694-F6464F31C80E}"/>
              </a:ext>
            </a:extLst>
          </p:cNvPr>
          <p:cNvGraphicFramePr/>
          <p:nvPr>
            <p:extLst>
              <p:ext uri="{D42A27DB-BD31-4B8C-83A1-F6EECF244321}">
                <p14:modId xmlns:p14="http://schemas.microsoft.com/office/powerpoint/2010/main" val="2493807649"/>
              </p:ext>
            </p:extLst>
          </p:nvPr>
        </p:nvGraphicFramePr>
        <p:xfrm>
          <a:off x="677335" y="2038450"/>
          <a:ext cx="10704898" cy="45379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8" name="Groep 37">
            <a:extLst>
              <a:ext uri="{FF2B5EF4-FFF2-40B4-BE49-F238E27FC236}">
                <a16:creationId xmlns:a16="http://schemas.microsoft.com/office/drawing/2014/main" id="{3700F6E6-F4C0-4CD3-AB90-A22A325AB1D8}"/>
              </a:ext>
            </a:extLst>
          </p:cNvPr>
          <p:cNvGrpSpPr/>
          <p:nvPr/>
        </p:nvGrpSpPr>
        <p:grpSpPr>
          <a:xfrm>
            <a:off x="677335" y="1495891"/>
            <a:ext cx="10704898" cy="906116"/>
            <a:chOff x="0" y="1075215"/>
            <a:chExt cx="9365023" cy="1521000"/>
          </a:xfrm>
        </p:grpSpPr>
        <p:sp>
          <p:nvSpPr>
            <p:cNvPr id="39" name="Rechthoek: afgeronde hoeken 38">
              <a:extLst>
                <a:ext uri="{FF2B5EF4-FFF2-40B4-BE49-F238E27FC236}">
                  <a16:creationId xmlns:a16="http://schemas.microsoft.com/office/drawing/2014/main" id="{8F678AE0-7356-4426-8F2F-3C9075965BBA}"/>
                </a:ext>
              </a:extLst>
            </p:cNvPr>
            <p:cNvSpPr/>
            <p:nvPr/>
          </p:nvSpPr>
          <p:spPr>
            <a:xfrm>
              <a:off x="0" y="1075215"/>
              <a:ext cx="9365023" cy="152100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0" name="Rechthoek: afgeronde hoeken 4">
              <a:extLst>
                <a:ext uri="{FF2B5EF4-FFF2-40B4-BE49-F238E27FC236}">
                  <a16:creationId xmlns:a16="http://schemas.microsoft.com/office/drawing/2014/main" id="{5B5031CC-7919-4A74-A414-59E0299183CB}"/>
                </a:ext>
              </a:extLst>
            </p:cNvPr>
            <p:cNvSpPr txBox="1"/>
            <p:nvPr/>
          </p:nvSpPr>
          <p:spPr>
            <a:xfrm>
              <a:off x="74249" y="1149464"/>
              <a:ext cx="9105666" cy="728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br>
                <a:rPr lang="nl-BE" sz="3600" kern="1200" dirty="0"/>
              </a:br>
              <a:r>
                <a:rPr lang="nl-BE" sz="3600" kern="1200" dirty="0"/>
                <a:t>Inclusie HAIO</a:t>
              </a:r>
              <a:r>
                <a:rPr lang="nl-BE" sz="3600" dirty="0"/>
                <a:t> in ziekenhuisstage</a:t>
              </a:r>
              <a:endParaRPr lang="en-US" sz="3600" kern="1200" dirty="0"/>
            </a:p>
          </p:txBody>
        </p:sp>
      </p:grpSp>
    </p:spTree>
    <p:extLst>
      <p:ext uri="{BB962C8B-B14F-4D97-AF65-F5344CB8AC3E}">
        <p14:creationId xmlns:p14="http://schemas.microsoft.com/office/powerpoint/2010/main" val="1954508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80B42B-A2D4-4962-8CA8-A59C0F488BB3}"/>
              </a:ext>
            </a:extLst>
          </p:cNvPr>
          <p:cNvSpPr>
            <a:spLocks noGrp="1"/>
          </p:cNvSpPr>
          <p:nvPr>
            <p:ph type="title"/>
          </p:nvPr>
        </p:nvSpPr>
        <p:spPr/>
        <p:txBody>
          <a:bodyPr/>
          <a:lstStyle/>
          <a:p>
            <a:r>
              <a:rPr lang="nl-BE" b="1" dirty="0">
                <a:solidFill>
                  <a:schemeClr val="tx1"/>
                </a:solidFill>
              </a:rPr>
              <a:t>Eerste deel “garantie basisvergoeding”: </a:t>
            </a:r>
            <a:endParaRPr lang="nl-BE" b="1" dirty="0"/>
          </a:p>
        </p:txBody>
      </p:sp>
      <p:sp>
        <p:nvSpPr>
          <p:cNvPr id="3" name="Tijdelijke aanduiding voor tekst 2">
            <a:extLst>
              <a:ext uri="{FF2B5EF4-FFF2-40B4-BE49-F238E27FC236}">
                <a16:creationId xmlns:a16="http://schemas.microsoft.com/office/drawing/2014/main" id="{8BEE435C-43F6-48D6-9582-617B842B140C}"/>
              </a:ext>
            </a:extLst>
          </p:cNvPr>
          <p:cNvSpPr>
            <a:spLocks noGrp="1"/>
          </p:cNvSpPr>
          <p:nvPr>
            <p:ph type="body" idx="1"/>
          </p:nvPr>
        </p:nvSpPr>
        <p:spPr/>
        <p:txBody>
          <a:bodyPr/>
          <a:lstStyle/>
          <a:p>
            <a:pPr marL="284400" lvl="0" indent="-284400">
              <a:buFont typeface="Wingdings" panose="05000000000000000000" pitchFamily="2" charset="2"/>
              <a:buChar char="§"/>
            </a:pPr>
            <a:r>
              <a:rPr lang="nl-BE" dirty="0">
                <a:solidFill>
                  <a:schemeClr val="tx1"/>
                </a:solidFill>
              </a:rPr>
              <a:t>Tegemoetkoming om ondanks de gedaalde activiteit en facturatie-inkomsten de basisvergoeding ASO te kunnen betalen wanneer die ten laste is van een zelfstandige stagemeesters. Voor ASO van wie de basisvergoeding t.l.v. een ziekenhuis is, wordt deel 1 geacht vervat te zitten in de garantie op de afdracht.</a:t>
            </a:r>
          </a:p>
          <a:p>
            <a:pPr marL="284400" lvl="0" indent="-284400"/>
            <a:endParaRPr lang="nl-BE" dirty="0">
              <a:solidFill>
                <a:schemeClr val="tx1"/>
              </a:solidFill>
              <a:highlight>
                <a:srgbClr val="FFFF00"/>
              </a:highlight>
            </a:endParaRPr>
          </a:p>
          <a:p>
            <a:pPr marL="284400" lvl="0" indent="-284400">
              <a:buFont typeface="Wingdings" panose="05000000000000000000" pitchFamily="2" charset="2"/>
              <a:buChar char="§"/>
            </a:pPr>
            <a:r>
              <a:rPr lang="nl-BE" dirty="0">
                <a:solidFill>
                  <a:schemeClr val="tx1"/>
                </a:solidFill>
              </a:rPr>
              <a:t>Saldo in eerste instantie gebruiken voor variabele vergoedingen ten laste van zelfstandige artsen ten aanzien van ASO;</a:t>
            </a:r>
          </a:p>
          <a:p>
            <a:pPr marL="284400" lvl="0" indent="-284400"/>
            <a:endParaRPr lang="nl-BE" dirty="0">
              <a:solidFill>
                <a:schemeClr val="tx1"/>
              </a:solidFill>
            </a:endParaRPr>
          </a:p>
          <a:p>
            <a:pPr marL="284400" lvl="0" indent="-284400">
              <a:buFont typeface="Wingdings" panose="05000000000000000000" pitchFamily="2" charset="2"/>
              <a:buChar char="§"/>
            </a:pPr>
            <a:r>
              <a:rPr lang="nl-BE" dirty="0">
                <a:solidFill>
                  <a:schemeClr val="tx1"/>
                </a:solidFill>
              </a:rPr>
              <a:t>Indien zowel basisvergoedingen als variabele vergoedingen ten laste van zelfstandige artsen </a:t>
            </a:r>
            <a:r>
              <a:rPr lang="nl-BE" dirty="0" err="1">
                <a:solidFill>
                  <a:schemeClr val="tx1"/>
                </a:solidFill>
              </a:rPr>
              <a:t>t.v.v</a:t>
            </a:r>
            <a:r>
              <a:rPr lang="nl-BE" dirty="0">
                <a:solidFill>
                  <a:schemeClr val="tx1"/>
                </a:solidFill>
              </a:rPr>
              <a:t>. ASO volledig uitbetaald werden, zijn andere aanwendingen toegelaten op voorwaarde dat er binnen de geest van het KB wordt gebleven (cf. respect voor de verdelingscriteria).</a:t>
            </a:r>
          </a:p>
          <a:p>
            <a:endParaRPr lang="nl-BE" dirty="0"/>
          </a:p>
        </p:txBody>
      </p:sp>
    </p:spTree>
    <p:extLst>
      <p:ext uri="{BB962C8B-B14F-4D97-AF65-F5344CB8AC3E}">
        <p14:creationId xmlns:p14="http://schemas.microsoft.com/office/powerpoint/2010/main" val="13629952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230A80-BBD3-42A2-8BA1-F798517D45A8}"/>
              </a:ext>
            </a:extLst>
          </p:cNvPr>
          <p:cNvSpPr>
            <a:spLocks noGrp="1"/>
          </p:cNvSpPr>
          <p:nvPr>
            <p:ph type="title"/>
          </p:nvPr>
        </p:nvSpPr>
        <p:spPr/>
        <p:txBody>
          <a:bodyPr>
            <a:noAutofit/>
          </a:bodyPr>
          <a:lstStyle/>
          <a:p>
            <a:r>
              <a:rPr lang="nl-BE" b="1" dirty="0">
                <a:solidFill>
                  <a:schemeClr val="tx1"/>
                </a:solidFill>
              </a:rPr>
              <a:t>Tweede deel “maandelijkse COVID-19 premie”: </a:t>
            </a:r>
            <a:br>
              <a:rPr lang="nl-BE" b="1" dirty="0">
                <a:solidFill>
                  <a:schemeClr val="tx1"/>
                </a:solidFill>
              </a:rPr>
            </a:br>
            <a:endParaRPr lang="nl-BE" dirty="0">
              <a:solidFill>
                <a:schemeClr val="tx1"/>
              </a:solidFill>
            </a:endParaRPr>
          </a:p>
        </p:txBody>
      </p:sp>
      <p:sp>
        <p:nvSpPr>
          <p:cNvPr id="3" name="Tijdelijke aanduiding voor tekst 2">
            <a:extLst>
              <a:ext uri="{FF2B5EF4-FFF2-40B4-BE49-F238E27FC236}">
                <a16:creationId xmlns:a16="http://schemas.microsoft.com/office/drawing/2014/main" id="{8033C1B1-761F-47CF-9776-4FE742A8A488}"/>
              </a:ext>
            </a:extLst>
          </p:cNvPr>
          <p:cNvSpPr>
            <a:spLocks noGrp="1"/>
          </p:cNvSpPr>
          <p:nvPr>
            <p:ph type="body" idx="1"/>
          </p:nvPr>
        </p:nvSpPr>
        <p:spPr/>
        <p:txBody>
          <a:bodyPr/>
          <a:lstStyle/>
          <a:p>
            <a:pPr marL="284400" lvl="0" indent="-285750">
              <a:buFont typeface="Wingdings" panose="05000000000000000000" pitchFamily="2" charset="2"/>
              <a:buChar char="§"/>
            </a:pPr>
            <a:endParaRPr lang="nl-BE" dirty="0"/>
          </a:p>
          <a:p>
            <a:pPr marL="284400" lvl="0" indent="-285750">
              <a:buFont typeface="Wingdings" panose="05000000000000000000" pitchFamily="2" charset="2"/>
              <a:buChar char="§"/>
            </a:pPr>
            <a:endParaRPr lang="nl-BE" dirty="0"/>
          </a:p>
          <a:p>
            <a:pPr marL="284400" lvl="0" indent="-285750">
              <a:buFont typeface="Wingdings" panose="05000000000000000000" pitchFamily="2" charset="2"/>
              <a:buChar char="§"/>
            </a:pPr>
            <a:r>
              <a:rPr lang="nl-BE" dirty="0"/>
              <a:t>Tegemoetkoming om alle ASO en HAIO éénmaal 250 EUR bruto per maand te betalen + om de patronale RSZ-bijdrage te dekken;</a:t>
            </a:r>
          </a:p>
          <a:p>
            <a:pPr marL="284400" lvl="0" indent="-285750">
              <a:buFont typeface="Wingdings" panose="05000000000000000000" pitchFamily="2" charset="2"/>
              <a:buChar char="§"/>
            </a:pPr>
            <a:endParaRPr lang="nl-BE" dirty="0"/>
          </a:p>
          <a:p>
            <a:pPr marL="284400" lvl="0" indent="-285750">
              <a:buFont typeface="Wingdings" panose="05000000000000000000" pitchFamily="2" charset="2"/>
              <a:buChar char="§"/>
            </a:pPr>
            <a:r>
              <a:rPr lang="nl-BE" dirty="0"/>
              <a:t>Indien de ASO/HAIO tijdens eenzelfde maand in meerdere ziekenhuizen werkzaam was: onderling afspreken wie uitbetaalt, zo niet: aanpassing deelbudgetten </a:t>
            </a:r>
            <a:r>
              <a:rPr lang="nl-BE" dirty="0" err="1"/>
              <a:t>i.f.v</a:t>
            </a:r>
            <a:r>
              <a:rPr lang="nl-BE" dirty="0"/>
              <a:t>. VTE.</a:t>
            </a:r>
          </a:p>
          <a:p>
            <a:endParaRPr lang="nl-BE" dirty="0"/>
          </a:p>
        </p:txBody>
      </p:sp>
    </p:spTree>
    <p:extLst>
      <p:ext uri="{BB962C8B-B14F-4D97-AF65-F5344CB8AC3E}">
        <p14:creationId xmlns:p14="http://schemas.microsoft.com/office/powerpoint/2010/main" val="752132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E70472-AF5A-4D82-BCB5-8375D03E63B3}"/>
              </a:ext>
            </a:extLst>
          </p:cNvPr>
          <p:cNvSpPr>
            <a:spLocks noGrp="1"/>
          </p:cNvSpPr>
          <p:nvPr>
            <p:ph type="title"/>
          </p:nvPr>
        </p:nvSpPr>
        <p:spPr/>
        <p:txBody>
          <a:bodyPr/>
          <a:lstStyle/>
          <a:p>
            <a:r>
              <a:rPr lang="nl-BE" dirty="0"/>
              <a:t>Inhoud</a:t>
            </a:r>
            <a:br>
              <a:rPr lang="nl-BE" dirty="0"/>
            </a:br>
            <a:endParaRPr lang="nl-BE" dirty="0"/>
          </a:p>
        </p:txBody>
      </p:sp>
      <p:graphicFrame>
        <p:nvGraphicFramePr>
          <p:cNvPr id="5" name="Tijdelijke aanduiding voor tekst 2">
            <a:extLst>
              <a:ext uri="{FF2B5EF4-FFF2-40B4-BE49-F238E27FC236}">
                <a16:creationId xmlns:a16="http://schemas.microsoft.com/office/drawing/2014/main" id="{C83B8576-B8B7-4E6F-ABF7-8116C3864CB4}"/>
              </a:ext>
            </a:extLst>
          </p:cNvPr>
          <p:cNvGraphicFramePr/>
          <p:nvPr>
            <p:extLst>
              <p:ext uri="{D42A27DB-BD31-4B8C-83A1-F6EECF244321}">
                <p14:modId xmlns:p14="http://schemas.microsoft.com/office/powerpoint/2010/main" val="2380016599"/>
              </p:ext>
            </p:extLst>
          </p:nvPr>
        </p:nvGraphicFramePr>
        <p:xfrm>
          <a:off x="479215" y="1930400"/>
          <a:ext cx="8177105" cy="39462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5770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7D0827-31EB-4E01-81BE-43277C0FC877}"/>
              </a:ext>
            </a:extLst>
          </p:cNvPr>
          <p:cNvSpPr>
            <a:spLocks noGrp="1"/>
          </p:cNvSpPr>
          <p:nvPr>
            <p:ph type="title"/>
          </p:nvPr>
        </p:nvSpPr>
        <p:spPr/>
        <p:txBody>
          <a:bodyPr/>
          <a:lstStyle/>
          <a:p>
            <a:r>
              <a:rPr lang="nl-BE" b="1" dirty="0">
                <a:solidFill>
                  <a:schemeClr val="tx1"/>
                </a:solidFill>
              </a:rPr>
              <a:t>Derde deel “ziekenhuis-enveloppe”: </a:t>
            </a:r>
            <a:br>
              <a:rPr lang="nl-BE" b="1" dirty="0"/>
            </a:br>
            <a:endParaRPr lang="nl-BE" dirty="0"/>
          </a:p>
        </p:txBody>
      </p:sp>
      <p:sp>
        <p:nvSpPr>
          <p:cNvPr id="3" name="Tijdelijke aanduiding voor tekst 2">
            <a:extLst>
              <a:ext uri="{FF2B5EF4-FFF2-40B4-BE49-F238E27FC236}">
                <a16:creationId xmlns:a16="http://schemas.microsoft.com/office/drawing/2014/main" id="{88095F77-BAA8-4B30-BCED-BD6977A161E9}"/>
              </a:ext>
            </a:extLst>
          </p:cNvPr>
          <p:cNvSpPr>
            <a:spLocks noGrp="1"/>
          </p:cNvSpPr>
          <p:nvPr>
            <p:ph type="body" idx="1"/>
          </p:nvPr>
        </p:nvSpPr>
        <p:spPr/>
        <p:txBody>
          <a:bodyPr/>
          <a:lstStyle/>
          <a:p>
            <a:pPr marL="285750" lvl="0" indent="-285750">
              <a:spcBef>
                <a:spcPts val="0"/>
              </a:spcBef>
              <a:buClrTx/>
              <a:buSzTx/>
              <a:buFont typeface="Wingdings" panose="05000000000000000000" pitchFamily="2" charset="2"/>
              <a:buChar char="§"/>
              <a:defRPr/>
            </a:pPr>
            <a:r>
              <a:rPr lang="nl-BE" dirty="0"/>
              <a:t>Tegemoetkoming voor financiering variabele vergoedingen ASO en extra-facturaties HAIO in zoverre dit niet mogelijk is op basis van de honorarium-inkomsten en de tegemoetkoming onder deel 1</a:t>
            </a:r>
            <a:br>
              <a:rPr lang="nl-BE" dirty="0"/>
            </a:br>
            <a:r>
              <a:rPr lang="nl-BE" dirty="0">
                <a:sym typeface="Wingdings" panose="05000000000000000000" pitchFamily="2" charset="2"/>
              </a:rPr>
              <a:t> indien deze t.l.v. ziekenhuis zijn: de enveloppe kan niet gebruikt worden voor variabele vergoedingen die in afdracht opgenomen zitten!</a:t>
            </a:r>
            <a:endParaRPr lang="nl-BE" dirty="0"/>
          </a:p>
          <a:p>
            <a:pPr marL="285750" lvl="0" indent="-285750">
              <a:spcBef>
                <a:spcPts val="0"/>
              </a:spcBef>
              <a:buClrTx/>
              <a:buSzTx/>
              <a:buFont typeface="Wingdings" panose="05000000000000000000" pitchFamily="2" charset="2"/>
              <a:buChar char="§"/>
              <a:defRPr/>
            </a:pPr>
            <a:endParaRPr lang="nl-BE" dirty="0"/>
          </a:p>
          <a:p>
            <a:pPr marL="285750" lvl="0" indent="-285750">
              <a:spcBef>
                <a:spcPts val="0"/>
              </a:spcBef>
              <a:buClrTx/>
              <a:buSzTx/>
              <a:buFont typeface="Wingdings" panose="05000000000000000000" pitchFamily="2" charset="2"/>
              <a:buChar char="§"/>
              <a:defRPr/>
            </a:pPr>
            <a:r>
              <a:rPr lang="nl-BE" dirty="0"/>
              <a:t>Financiering van een aan de COVID-19 omstandigheden aangepaste vergoeding voor ASO en HAIO die zich extra hebben ingespannen;</a:t>
            </a:r>
          </a:p>
          <a:p>
            <a:pPr lvl="0">
              <a:spcBef>
                <a:spcPts val="0"/>
              </a:spcBef>
              <a:buClrTx/>
              <a:buSzTx/>
              <a:defRPr/>
            </a:pPr>
            <a:endParaRPr lang="nl-BE" dirty="0"/>
          </a:p>
          <a:p>
            <a:pPr marL="285750" lvl="0" indent="-285750">
              <a:spcBef>
                <a:spcPts val="0"/>
              </a:spcBef>
              <a:buClrTx/>
              <a:buSzTx/>
              <a:buFont typeface="Wingdings" panose="05000000000000000000" pitchFamily="2" charset="2"/>
              <a:buChar char="§"/>
              <a:defRPr/>
            </a:pPr>
            <a:r>
              <a:rPr lang="nl-BE" dirty="0"/>
              <a:t>Eventueel saldo: aanwending voor nog onvoldoende vergoede specifieke inzet van bepaalde ASO en HAIO en/of verdelen onder ASO en HAIO door toevoeging aan maandelijkse premie.</a:t>
            </a:r>
          </a:p>
          <a:p>
            <a:pPr lvl="0">
              <a:spcBef>
                <a:spcPts val="0"/>
              </a:spcBef>
              <a:buClrTx/>
              <a:buSzTx/>
              <a:defRPr/>
            </a:pPr>
            <a:endParaRPr lang="nl-BE" dirty="0"/>
          </a:p>
          <a:p>
            <a:endParaRPr lang="nl-BE" dirty="0"/>
          </a:p>
        </p:txBody>
      </p:sp>
    </p:spTree>
    <p:extLst>
      <p:ext uri="{BB962C8B-B14F-4D97-AF65-F5344CB8AC3E}">
        <p14:creationId xmlns:p14="http://schemas.microsoft.com/office/powerpoint/2010/main" val="2763659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0F6718-3366-4C9F-ADCE-6532FBFB9E1D}"/>
              </a:ext>
            </a:extLst>
          </p:cNvPr>
          <p:cNvSpPr>
            <a:spLocks noGrp="1"/>
          </p:cNvSpPr>
          <p:nvPr>
            <p:ph type="title"/>
          </p:nvPr>
        </p:nvSpPr>
        <p:spPr/>
        <p:txBody>
          <a:bodyPr/>
          <a:lstStyle/>
          <a:p>
            <a:pPr marL="571500" indent="-571500">
              <a:buFont typeface="Wingdings" panose="05000000000000000000" pitchFamily="2" charset="2"/>
              <a:buChar char="Ø"/>
            </a:pPr>
            <a:r>
              <a:rPr lang="nl-BE" dirty="0"/>
              <a:t>Eenmalige uitbreiding</a:t>
            </a:r>
          </a:p>
        </p:txBody>
      </p:sp>
      <p:graphicFrame>
        <p:nvGraphicFramePr>
          <p:cNvPr id="5" name="Tijdelijke aanduiding voor tekst 2">
            <a:extLst>
              <a:ext uri="{FF2B5EF4-FFF2-40B4-BE49-F238E27FC236}">
                <a16:creationId xmlns:a16="http://schemas.microsoft.com/office/drawing/2014/main" id="{67630645-F7EF-452B-8694-F6464F31C80E}"/>
              </a:ext>
            </a:extLst>
          </p:cNvPr>
          <p:cNvGraphicFramePr/>
          <p:nvPr>
            <p:extLst>
              <p:ext uri="{D42A27DB-BD31-4B8C-83A1-F6EECF244321}">
                <p14:modId xmlns:p14="http://schemas.microsoft.com/office/powerpoint/2010/main" val="2937537966"/>
              </p:ext>
            </p:extLst>
          </p:nvPr>
        </p:nvGraphicFramePr>
        <p:xfrm>
          <a:off x="677335" y="1930400"/>
          <a:ext cx="9365023" cy="41121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13815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F68BD8-94A8-446B-AD32-A4FEA7ACBE5C}"/>
              </a:ext>
            </a:extLst>
          </p:cNvPr>
          <p:cNvSpPr>
            <a:spLocks noGrp="1"/>
          </p:cNvSpPr>
          <p:nvPr>
            <p:ph type="title"/>
          </p:nvPr>
        </p:nvSpPr>
        <p:spPr/>
        <p:txBody>
          <a:bodyPr/>
          <a:lstStyle/>
          <a:p>
            <a:pPr marL="571500" indent="-571500">
              <a:buFont typeface="Wingdings" panose="05000000000000000000" pitchFamily="2" charset="2"/>
              <a:buChar char="Ø"/>
            </a:pPr>
            <a:r>
              <a:rPr lang="nl-BE" dirty="0"/>
              <a:t>Bijkomende maatregelen</a:t>
            </a:r>
          </a:p>
        </p:txBody>
      </p:sp>
      <p:sp>
        <p:nvSpPr>
          <p:cNvPr id="3" name="Tijdelijke aanduiding voor tekst 2">
            <a:extLst>
              <a:ext uri="{FF2B5EF4-FFF2-40B4-BE49-F238E27FC236}">
                <a16:creationId xmlns:a16="http://schemas.microsoft.com/office/drawing/2014/main" id="{B54C5411-7BED-4CF6-88F3-440D19EB3005}"/>
              </a:ext>
            </a:extLst>
          </p:cNvPr>
          <p:cNvSpPr>
            <a:spLocks noGrp="1"/>
          </p:cNvSpPr>
          <p:nvPr>
            <p:ph type="body" idx="1"/>
          </p:nvPr>
        </p:nvSpPr>
        <p:spPr/>
        <p:txBody>
          <a:bodyPr>
            <a:normAutofit lnSpcReduction="10000"/>
          </a:bodyPr>
          <a:lstStyle/>
          <a:p>
            <a:pPr marL="285750" indent="-285750">
              <a:buFont typeface="Arial" panose="020B0604020202020204" pitchFamily="34" charset="0"/>
              <a:buChar char="•"/>
            </a:pPr>
            <a:r>
              <a:rPr lang="nl-BE" dirty="0"/>
              <a:t>De gewaarborgde afdracht voor het 2</a:t>
            </a:r>
            <a:r>
              <a:rPr lang="nl-BE" baseline="30000" dirty="0"/>
              <a:t>de</a:t>
            </a:r>
            <a:r>
              <a:rPr lang="nl-BE" dirty="0"/>
              <a:t> semester 2020 wordt verminderd met de niet-uitbetaalde bedragen met betrekking tot de basisvergoeding of variabele vergoedingen maart-december 2020, wanneer deze ten laste zijn van het ziekenhuis.</a:t>
            </a:r>
          </a:p>
          <a:p>
            <a:pPr marL="285750" indent="-285750">
              <a:buFont typeface="Arial" panose="020B0604020202020204" pitchFamily="34" charset="0"/>
              <a:buChar char="•"/>
            </a:pPr>
            <a:endParaRPr lang="nl-BE" dirty="0"/>
          </a:p>
          <a:p>
            <a:pPr marL="285750" indent="-285750">
              <a:buFont typeface="Arial" panose="020B0604020202020204" pitchFamily="34" charset="0"/>
              <a:buChar char="•"/>
            </a:pPr>
            <a:r>
              <a:rPr lang="nl-BE" dirty="0"/>
              <a:t>De verlenging van de tegemoetkoming voor wat betreft de bedragen onder artikel 6, §3, e) naar het 2</a:t>
            </a:r>
            <a:r>
              <a:rPr lang="nl-BE" baseline="30000" dirty="0"/>
              <a:t>de</a:t>
            </a:r>
            <a:r>
              <a:rPr lang="nl-BE" dirty="0"/>
              <a:t> semester 2020 wordt afhankelijk gemaakt van de conforme aanwending van de bedragen die op basis van deze bepalingen werden toegekend voor het 1</a:t>
            </a:r>
            <a:r>
              <a:rPr lang="nl-BE" baseline="30000" dirty="0"/>
              <a:t>ste</a:t>
            </a:r>
            <a:r>
              <a:rPr lang="nl-BE" dirty="0"/>
              <a:t> semester 2020 + de bedragen voor het 2</a:t>
            </a:r>
            <a:r>
              <a:rPr lang="nl-BE" baseline="30000" dirty="0"/>
              <a:t>de</a:t>
            </a:r>
            <a:r>
              <a:rPr lang="nl-BE" dirty="0"/>
              <a:t> semester 2020 (incl. de aanmoedigingspremie) kunnen herzien worden op het moment van de definitieve afrekening basis van de effectieve uitbetaling aan de rechthebbenden en het respecteren van de voorwaarden. </a:t>
            </a:r>
          </a:p>
          <a:p>
            <a:pPr marL="285750" indent="-285750">
              <a:buFont typeface="Arial" panose="020B0604020202020204" pitchFamily="34" charset="0"/>
              <a:buChar char="•"/>
            </a:pPr>
            <a:endParaRPr lang="nl-BE" dirty="0"/>
          </a:p>
          <a:p>
            <a:pPr marL="285750" indent="-285750">
              <a:buFont typeface="Arial" panose="020B0604020202020204" pitchFamily="34" charset="0"/>
              <a:buChar char="•"/>
            </a:pPr>
            <a:r>
              <a:rPr lang="nl-BE" dirty="0"/>
              <a:t>Explicitering documentatieplicht m.b.t. uitbetalingen </a:t>
            </a:r>
            <a:r>
              <a:rPr lang="nl-BE" dirty="0" err="1"/>
              <a:t>t.v.v</a:t>
            </a:r>
            <a:r>
              <a:rPr lang="nl-BE" dirty="0"/>
              <a:t>. ASO en HAIO.</a:t>
            </a:r>
          </a:p>
          <a:p>
            <a:pPr marL="285750" indent="-285750">
              <a:buFont typeface="Arial" panose="020B0604020202020204" pitchFamily="34" charset="0"/>
              <a:buChar char="•"/>
            </a:pPr>
            <a:endParaRPr lang="nl-BE" dirty="0"/>
          </a:p>
        </p:txBody>
      </p:sp>
    </p:spTree>
    <p:extLst>
      <p:ext uri="{BB962C8B-B14F-4D97-AF65-F5344CB8AC3E}">
        <p14:creationId xmlns:p14="http://schemas.microsoft.com/office/powerpoint/2010/main" val="712947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6E7179-EB23-4B8C-9C3E-FBCC7C362E34}"/>
              </a:ext>
            </a:extLst>
          </p:cNvPr>
          <p:cNvSpPr>
            <a:spLocks noGrp="1"/>
          </p:cNvSpPr>
          <p:nvPr>
            <p:ph type="title"/>
          </p:nvPr>
        </p:nvSpPr>
        <p:spPr/>
        <p:txBody>
          <a:bodyPr/>
          <a:lstStyle/>
          <a:p>
            <a:r>
              <a:rPr lang="en-US" dirty="0"/>
              <a:t>2. </a:t>
            </a:r>
            <a:r>
              <a:rPr lang="en-US" u="sng" dirty="0"/>
              <a:t>Impact </a:t>
            </a:r>
            <a:r>
              <a:rPr lang="en-US" u="sng" dirty="0" err="1"/>
              <a:t>beddenreservatie</a:t>
            </a:r>
            <a:r>
              <a:rPr lang="en-US" u="sng" dirty="0"/>
              <a:t> op </a:t>
            </a:r>
            <a:r>
              <a:rPr lang="en-US" u="sng" dirty="0" err="1"/>
              <a:t>activiteit</a:t>
            </a:r>
            <a:r>
              <a:rPr lang="en-US" u="sng" dirty="0"/>
              <a:t> </a:t>
            </a:r>
            <a:br>
              <a:rPr lang="en-US" dirty="0"/>
            </a:br>
            <a:endParaRPr lang="nl-BE" dirty="0"/>
          </a:p>
        </p:txBody>
      </p:sp>
      <p:sp>
        <p:nvSpPr>
          <p:cNvPr id="6" name="Rechthoek: afgeronde hoeken 5">
            <a:extLst>
              <a:ext uri="{FF2B5EF4-FFF2-40B4-BE49-F238E27FC236}">
                <a16:creationId xmlns:a16="http://schemas.microsoft.com/office/drawing/2014/main" id="{60BC2A39-A558-45B6-ABF9-D00F23AA5C4D}"/>
              </a:ext>
            </a:extLst>
          </p:cNvPr>
          <p:cNvSpPr/>
          <p:nvPr/>
        </p:nvSpPr>
        <p:spPr>
          <a:xfrm>
            <a:off x="563611" y="1930400"/>
            <a:ext cx="8175413" cy="1842066"/>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pPr lvl="0" defTabSz="1289050">
              <a:lnSpc>
                <a:spcPct val="90000"/>
              </a:lnSpc>
              <a:spcBef>
                <a:spcPct val="0"/>
              </a:spcBef>
              <a:spcAft>
                <a:spcPct val="35000"/>
              </a:spcAft>
            </a:pPr>
            <a:r>
              <a:rPr lang="nl-BE" sz="2900" dirty="0"/>
              <a:t>Fase 0:  beschikbaarheidsforfait </a:t>
            </a:r>
          </a:p>
          <a:p>
            <a:pPr lvl="0" defTabSz="1289050">
              <a:lnSpc>
                <a:spcPct val="90000"/>
              </a:lnSpc>
              <a:spcBef>
                <a:spcPct val="0"/>
              </a:spcBef>
              <a:spcAft>
                <a:spcPct val="35000"/>
              </a:spcAft>
            </a:pPr>
            <a:r>
              <a:rPr lang="nl-BE" sz="2900" dirty="0">
                <a:sym typeface="Wingdings" panose="05000000000000000000" pitchFamily="2" charset="2"/>
              </a:rPr>
              <a:t></a:t>
            </a:r>
            <a:r>
              <a:rPr lang="nl-BE" sz="2900" dirty="0"/>
              <a:t> uiterste datum: 30 september 2021 </a:t>
            </a:r>
            <a:endParaRPr lang="en-US" sz="2900" dirty="0"/>
          </a:p>
          <a:p>
            <a:endParaRPr lang="nl-BE" dirty="0"/>
          </a:p>
        </p:txBody>
      </p:sp>
      <p:grpSp>
        <p:nvGrpSpPr>
          <p:cNvPr id="8" name="Groep 7">
            <a:extLst>
              <a:ext uri="{FF2B5EF4-FFF2-40B4-BE49-F238E27FC236}">
                <a16:creationId xmlns:a16="http://schemas.microsoft.com/office/drawing/2014/main" id="{E7F7E094-35CF-479B-9C5F-439C1ED520B5}"/>
              </a:ext>
            </a:extLst>
          </p:cNvPr>
          <p:cNvGrpSpPr/>
          <p:nvPr/>
        </p:nvGrpSpPr>
        <p:grpSpPr>
          <a:xfrm>
            <a:off x="563612" y="4406334"/>
            <a:ext cx="8175413" cy="1842066"/>
            <a:chOff x="0" y="2251415"/>
            <a:chExt cx="8175413" cy="1842066"/>
          </a:xfrm>
        </p:grpSpPr>
        <p:sp>
          <p:nvSpPr>
            <p:cNvPr id="9" name="Rechthoek: afgeronde hoeken 8">
              <a:extLst>
                <a:ext uri="{FF2B5EF4-FFF2-40B4-BE49-F238E27FC236}">
                  <a16:creationId xmlns:a16="http://schemas.microsoft.com/office/drawing/2014/main" id="{4BAA50B6-E94C-4DEE-98A8-FB1E26BA2FAC}"/>
                </a:ext>
              </a:extLst>
            </p:cNvPr>
            <p:cNvSpPr/>
            <p:nvPr/>
          </p:nvSpPr>
          <p:spPr>
            <a:xfrm>
              <a:off x="0" y="2251415"/>
              <a:ext cx="8175413" cy="1842066"/>
            </a:xfrm>
            <a:prstGeom prst="roundRect">
              <a:avLst>
                <a:gd name="adj" fmla="val 10000"/>
              </a:avLst>
            </a:prstGeom>
          </p:spPr>
          <p:style>
            <a:lnRef idx="2">
              <a:schemeClr val="lt1">
                <a:hueOff val="0"/>
                <a:satOff val="0"/>
                <a:lumOff val="0"/>
                <a:alphaOff val="0"/>
              </a:schemeClr>
            </a:lnRef>
            <a:fillRef idx="1">
              <a:schemeClr val="accent2">
                <a:hueOff val="-2964286"/>
                <a:satOff val="14200"/>
                <a:lumOff val="13137"/>
                <a:alphaOff val="0"/>
              </a:schemeClr>
            </a:fillRef>
            <a:effectRef idx="0">
              <a:schemeClr val="accent2">
                <a:hueOff val="-2964286"/>
                <a:satOff val="14200"/>
                <a:lumOff val="13137"/>
                <a:alphaOff val="0"/>
              </a:schemeClr>
            </a:effectRef>
            <a:fontRef idx="minor">
              <a:schemeClr val="lt1"/>
            </a:fontRef>
          </p:style>
        </p:sp>
        <p:sp>
          <p:nvSpPr>
            <p:cNvPr id="10" name="Rechthoek: afgeronde hoeken 4">
              <a:extLst>
                <a:ext uri="{FF2B5EF4-FFF2-40B4-BE49-F238E27FC236}">
                  <a16:creationId xmlns:a16="http://schemas.microsoft.com/office/drawing/2014/main" id="{D641DF9C-068B-4AD0-8191-34161BE5A55E}"/>
                </a:ext>
              </a:extLst>
            </p:cNvPr>
            <p:cNvSpPr txBox="1"/>
            <p:nvPr/>
          </p:nvSpPr>
          <p:spPr>
            <a:xfrm>
              <a:off x="53952" y="2305367"/>
              <a:ext cx="5427445" cy="173416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nl-BE" sz="2900" kern="1200" dirty="0"/>
                <a:t>Fase 2B: betrokkenheidsforfait </a:t>
              </a:r>
            </a:p>
            <a:p>
              <a:pPr marL="0" lvl="0" indent="0" algn="l" defTabSz="1289050">
                <a:lnSpc>
                  <a:spcPct val="90000"/>
                </a:lnSpc>
                <a:spcBef>
                  <a:spcPct val="0"/>
                </a:spcBef>
                <a:spcAft>
                  <a:spcPct val="35000"/>
                </a:spcAft>
                <a:buNone/>
              </a:pPr>
              <a:r>
                <a:rPr lang="nl-BE" sz="2900" kern="1200" dirty="0">
                  <a:sym typeface="Wingdings" panose="05000000000000000000" pitchFamily="2" charset="2"/>
                </a:rPr>
                <a:t> </a:t>
              </a:r>
              <a:r>
                <a:rPr lang="nl-BE" sz="2900" kern="1200" dirty="0"/>
                <a:t>oktober – december 2020</a:t>
              </a:r>
              <a:endParaRPr lang="en-US" sz="2900" kern="1200" dirty="0"/>
            </a:p>
          </p:txBody>
        </p:sp>
      </p:grpSp>
    </p:spTree>
    <p:extLst>
      <p:ext uri="{BB962C8B-B14F-4D97-AF65-F5344CB8AC3E}">
        <p14:creationId xmlns:p14="http://schemas.microsoft.com/office/powerpoint/2010/main" val="30939172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C5A9ECD0-7148-4E2A-84F9-FC5BDB5AF650}"/>
              </a:ext>
            </a:extLst>
          </p:cNvPr>
          <p:cNvSpPr>
            <a:spLocks noGrp="1"/>
          </p:cNvSpPr>
          <p:nvPr>
            <p:ph type="body" idx="1"/>
          </p:nvPr>
        </p:nvSpPr>
        <p:spPr>
          <a:xfrm>
            <a:off x="323294" y="293259"/>
            <a:ext cx="9536986" cy="6271482"/>
          </a:xfrm>
        </p:spPr>
        <p:txBody>
          <a:bodyPr>
            <a:normAutofit/>
          </a:bodyPr>
          <a:lstStyle/>
          <a:p>
            <a:pPr lvl="0" algn="ctr">
              <a:buClr>
                <a:srgbClr val="90C226"/>
              </a:buClr>
            </a:pPr>
            <a:r>
              <a:rPr lang="nl-BE" sz="2800" b="1" u="sng" dirty="0">
                <a:ln w="0"/>
                <a:solidFill>
                  <a:srgbClr val="90C226"/>
                </a:solidFill>
                <a:effectLst>
                  <a:outerShdw blurRad="38100" dist="25400" dir="5400000" algn="ctr" rotWithShape="0">
                    <a:srgbClr val="6E747A">
                      <a:alpha val="43000"/>
                    </a:srgbClr>
                  </a:outerShdw>
                </a:effectLst>
              </a:rPr>
              <a:t>Betrokkenheidsforfait </a:t>
            </a:r>
            <a:endParaRPr lang="nl-BE" b="1" u="sng" dirty="0">
              <a:latin typeface="+mj-lt"/>
            </a:endParaRPr>
          </a:p>
          <a:p>
            <a:pPr marL="285750" indent="-285750">
              <a:buFont typeface="Arial" panose="020B0604020202020204" pitchFamily="34" charset="0"/>
              <a:buChar char="•"/>
            </a:pPr>
            <a:endParaRPr lang="nl-BE" b="1" u="sng" dirty="0">
              <a:latin typeface="+mj-lt"/>
            </a:endParaRPr>
          </a:p>
          <a:p>
            <a:pPr marL="285732" indent="-285750">
              <a:buFont typeface="Wingdings" panose="05000000000000000000" pitchFamily="2" charset="2"/>
              <a:buChar char="Ø"/>
            </a:pPr>
            <a:r>
              <a:rPr lang="nl-BE" sz="2000" dirty="0"/>
              <a:t>Uitsluitend voor zelfstandige zorgverleners gefinancierd door honoraria in algemene ziekenhuizen</a:t>
            </a:r>
            <a:endParaRPr lang="nl-BE" dirty="0"/>
          </a:p>
          <a:p>
            <a:pPr marL="1428721" lvl="2" indent="-285750">
              <a:buFont typeface="Wingdings" panose="05000000000000000000" pitchFamily="2" charset="2"/>
              <a:buChar char="§"/>
            </a:pPr>
            <a:r>
              <a:rPr lang="nl-BE" sz="1600" dirty="0"/>
              <a:t>Toepassing %VTE zelfstandige zorgverleners alvorens toekenning </a:t>
            </a:r>
          </a:p>
          <a:p>
            <a:pPr marL="1142971" lvl="2" indent="0">
              <a:buNone/>
            </a:pPr>
            <a:endParaRPr lang="nl-BE" sz="1600" dirty="0"/>
          </a:p>
          <a:p>
            <a:pPr marL="285732" indent="-285750">
              <a:buFont typeface="Wingdings" panose="05000000000000000000" pitchFamily="2" charset="2"/>
              <a:buChar char="Ø"/>
            </a:pPr>
            <a:r>
              <a:rPr lang="nl-BE" sz="2000" dirty="0"/>
              <a:t>Voor periode 1 oktober tot 31 december 2020 op basis van het aantal bedden te reserveren in fase 2B volgens de instructies van het Comité </a:t>
            </a:r>
            <a:r>
              <a:rPr lang="nl-BE" sz="2000" dirty="0" err="1"/>
              <a:t>Hospital</a:t>
            </a:r>
            <a:r>
              <a:rPr lang="nl-BE" sz="2000" dirty="0"/>
              <a:t> &amp; Transport </a:t>
            </a:r>
            <a:r>
              <a:rPr lang="nl-BE" sz="2000" dirty="0" err="1"/>
              <a:t>Surge</a:t>
            </a:r>
            <a:r>
              <a:rPr lang="nl-BE" sz="2000" dirty="0"/>
              <a:t> </a:t>
            </a:r>
            <a:r>
              <a:rPr lang="nl-BE" sz="2000" dirty="0" err="1"/>
              <a:t>Capacity</a:t>
            </a:r>
            <a:r>
              <a:rPr lang="nl-BE" sz="2000" dirty="0"/>
              <a:t>, inclusief de Corona High </a:t>
            </a:r>
            <a:r>
              <a:rPr lang="nl-BE" sz="2000" dirty="0" err="1"/>
              <a:t>Oxygen</a:t>
            </a:r>
            <a:r>
              <a:rPr lang="nl-BE" sz="2000" dirty="0"/>
              <a:t> Care bedden, op voorwaarde dat het ziekenhuis de instructies voor deze periode gevolgd heeft.</a:t>
            </a:r>
          </a:p>
          <a:p>
            <a:pPr marL="1028682" lvl="1" indent="-285750">
              <a:buFont typeface="Wingdings" panose="05000000000000000000" pitchFamily="2" charset="2"/>
              <a:buChar char="Ø"/>
            </a:pPr>
            <a:endParaRPr lang="nl-BE" sz="1800" dirty="0"/>
          </a:p>
          <a:p>
            <a:pPr marL="285732" indent="-285750">
              <a:buFont typeface="Wingdings" panose="05000000000000000000" pitchFamily="2" charset="2"/>
              <a:buChar char="Ø"/>
            </a:pPr>
            <a:r>
              <a:rPr lang="nl-BE" sz="2000" dirty="0"/>
              <a:t>Niet te cumuleren met tegemoetkoming van artikel 7 (beschikbaarheidsforfait)</a:t>
            </a:r>
          </a:p>
          <a:p>
            <a:pPr marL="1028682" lvl="1" indent="-285750">
              <a:buFont typeface="Wingdings" panose="05000000000000000000" pitchFamily="2" charset="2"/>
              <a:buChar char="Ø"/>
            </a:pPr>
            <a:endParaRPr lang="nl-BE" sz="1800" dirty="0"/>
          </a:p>
          <a:p>
            <a:pPr marL="285732" indent="-285750">
              <a:buFont typeface="Wingdings" panose="05000000000000000000" pitchFamily="2" charset="2"/>
              <a:buChar char="Ø"/>
            </a:pPr>
            <a:r>
              <a:rPr lang="nl-BE" sz="2000" dirty="0"/>
              <a:t>Per gereserveerd bed: een maandelijks forfait</a:t>
            </a:r>
            <a:br>
              <a:rPr lang="nl-BE" sz="2000" dirty="0"/>
            </a:br>
            <a:r>
              <a:rPr lang="nl-BE" dirty="0"/>
              <a:t>= 1/12</a:t>
            </a:r>
            <a:r>
              <a:rPr lang="nl-BE" baseline="30000" dirty="0"/>
              <a:t>de</a:t>
            </a:r>
            <a:r>
              <a:rPr lang="nl-BE" dirty="0"/>
              <a:t> van het nationaal gemiddelde van de honoraria (RIZIV-gedeelte) gefactureerd per bed voor ziekenhuisverblijven in 2019 + index</a:t>
            </a:r>
          </a:p>
          <a:p>
            <a:pPr marL="1028682" lvl="1" indent="-285750">
              <a:buFont typeface="Wingdings" panose="05000000000000000000" pitchFamily="2" charset="2"/>
              <a:buChar char="Ø"/>
            </a:pPr>
            <a:endParaRPr lang="nl-BE" dirty="0"/>
          </a:p>
        </p:txBody>
      </p:sp>
    </p:spTree>
    <p:extLst>
      <p:ext uri="{BB962C8B-B14F-4D97-AF65-F5344CB8AC3E}">
        <p14:creationId xmlns:p14="http://schemas.microsoft.com/office/powerpoint/2010/main" val="4273957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2B6E3B2-494F-4350-93D7-B6789DC36BED}"/>
              </a:ext>
            </a:extLst>
          </p:cNvPr>
          <p:cNvSpPr>
            <a:spLocks noGrp="1"/>
          </p:cNvSpPr>
          <p:nvPr>
            <p:ph type="title"/>
          </p:nvPr>
        </p:nvSpPr>
        <p:spPr>
          <a:xfrm>
            <a:off x="1333502" y="609600"/>
            <a:ext cx="8596668" cy="1320800"/>
          </a:xfrm>
        </p:spPr>
        <p:txBody>
          <a:bodyPr vert="horz" lIns="91440" tIns="45720" rIns="91440" bIns="45720" rtlCol="0" anchor="t">
            <a:normAutofit/>
          </a:bodyPr>
          <a:lstStyle/>
          <a:p>
            <a:r>
              <a:rPr lang="en-US" dirty="0" err="1"/>
              <a:t>Verhoudingsgewijze</a:t>
            </a:r>
            <a:r>
              <a:rPr lang="en-US" dirty="0"/>
              <a:t> </a:t>
            </a:r>
            <a:r>
              <a:rPr lang="en-US" dirty="0" err="1"/>
              <a:t>toekenning</a:t>
            </a:r>
            <a:endParaRPr lang="en-US" dirty="0"/>
          </a:p>
        </p:txBody>
      </p:sp>
      <p:sp>
        <p:nvSpPr>
          <p:cNvPr id="22" name="Isosceles Triangle 21">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 name="Tijdelijke aanduiding voor tekst 2">
            <a:extLst>
              <a:ext uri="{FF2B5EF4-FFF2-40B4-BE49-F238E27FC236}">
                <a16:creationId xmlns:a16="http://schemas.microsoft.com/office/drawing/2014/main" id="{D3AEBF47-2B02-450D-B66F-9F04869029D1}"/>
              </a:ext>
            </a:extLst>
          </p:cNvPr>
          <p:cNvSpPr>
            <a:spLocks noGrp="1"/>
          </p:cNvSpPr>
          <p:nvPr>
            <p:ph type="body" idx="1"/>
          </p:nvPr>
        </p:nvSpPr>
        <p:spPr>
          <a:xfrm>
            <a:off x="781541" y="1628140"/>
            <a:ext cx="10958552" cy="5155614"/>
          </a:xfrm>
        </p:spPr>
        <p:txBody>
          <a:bodyPr vert="horz" lIns="91440" tIns="45720" rIns="91440" bIns="45720" rtlCol="0">
            <a:normAutofit/>
          </a:bodyPr>
          <a:lstStyle/>
          <a:p>
            <a:pPr marL="285750" lvl="0" indent="-285750">
              <a:lnSpc>
                <a:spcPct val="90000"/>
              </a:lnSpc>
              <a:buFont typeface="Wingdings" panose="05000000000000000000" pitchFamily="2" charset="2"/>
              <a:buChar char="Ø"/>
            </a:pPr>
            <a:r>
              <a:rPr lang="en-US" dirty="0" err="1"/>
              <a:t>Verduidelijking</a:t>
            </a:r>
            <a:r>
              <a:rPr lang="en-US" dirty="0"/>
              <a:t> </a:t>
            </a:r>
            <a:r>
              <a:rPr lang="en-US" dirty="0" err="1"/>
              <a:t>dat</a:t>
            </a:r>
            <a:r>
              <a:rPr lang="en-US" dirty="0"/>
              <a:t> de </a:t>
            </a:r>
            <a:r>
              <a:rPr lang="en-US" dirty="0" err="1"/>
              <a:t>bedragen</a:t>
            </a:r>
            <a:r>
              <a:rPr lang="en-US" dirty="0"/>
              <a:t> die </a:t>
            </a:r>
            <a:r>
              <a:rPr lang="en-US" dirty="0" err="1"/>
              <a:t>uitsluitend</a:t>
            </a:r>
            <a:r>
              <a:rPr lang="en-US" dirty="0"/>
              <a:t> </a:t>
            </a:r>
            <a:r>
              <a:rPr lang="en-US" dirty="0" err="1"/>
              <a:t>bestemd</a:t>
            </a:r>
            <a:r>
              <a:rPr lang="en-US" dirty="0"/>
              <a:t> </a:t>
            </a:r>
            <a:r>
              <a:rPr lang="en-US" dirty="0" err="1"/>
              <a:t>zijn</a:t>
            </a:r>
            <a:r>
              <a:rPr lang="en-US" dirty="0"/>
              <a:t> </a:t>
            </a:r>
            <a:r>
              <a:rPr lang="en-US" dirty="0" err="1"/>
              <a:t>voor</a:t>
            </a:r>
            <a:r>
              <a:rPr lang="en-US" dirty="0"/>
              <a:t> </a:t>
            </a:r>
            <a:r>
              <a:rPr lang="en-US" dirty="0" err="1"/>
              <a:t>zelfstandigen</a:t>
            </a:r>
            <a:r>
              <a:rPr lang="en-US" dirty="0"/>
              <a:t>, </a:t>
            </a:r>
            <a:r>
              <a:rPr lang="en-US" dirty="0" err="1"/>
              <a:t>worden</a:t>
            </a:r>
            <a:r>
              <a:rPr lang="en-US" dirty="0"/>
              <a:t> </a:t>
            </a:r>
            <a:r>
              <a:rPr lang="en-US" dirty="0" err="1"/>
              <a:t>toegekend</a:t>
            </a:r>
            <a:r>
              <a:rPr lang="en-US" dirty="0"/>
              <a:t> </a:t>
            </a:r>
            <a:r>
              <a:rPr lang="en-US" dirty="0" err="1"/>
              <a:t>naar</a:t>
            </a:r>
            <a:r>
              <a:rPr lang="en-US" dirty="0"/>
              <a:t> </a:t>
            </a:r>
            <a:r>
              <a:rPr lang="en-US" dirty="0" err="1"/>
              <a:t>verhouding</a:t>
            </a:r>
            <a:r>
              <a:rPr lang="en-US" dirty="0"/>
              <a:t> van het </a:t>
            </a:r>
            <a:r>
              <a:rPr lang="en-US" dirty="0" err="1"/>
              <a:t>aantal</a:t>
            </a:r>
            <a:r>
              <a:rPr lang="en-US" dirty="0"/>
              <a:t> </a:t>
            </a:r>
            <a:r>
              <a:rPr lang="en-US" u="sng" dirty="0"/>
              <a:t>VTE</a:t>
            </a:r>
            <a:r>
              <a:rPr lang="en-US" dirty="0"/>
              <a:t> </a:t>
            </a:r>
            <a:r>
              <a:rPr lang="en-US" dirty="0" err="1"/>
              <a:t>zelfstandigen</a:t>
            </a:r>
            <a:r>
              <a:rPr lang="en-US" dirty="0"/>
              <a:t> </a:t>
            </a:r>
            <a:r>
              <a:rPr lang="en-US" dirty="0" err="1"/>
              <a:t>t.a.v</a:t>
            </a:r>
            <a:r>
              <a:rPr lang="en-US" dirty="0"/>
              <a:t>. alle </a:t>
            </a:r>
            <a:r>
              <a:rPr lang="en-US" dirty="0" err="1"/>
              <a:t>zorgverleners</a:t>
            </a:r>
            <a:r>
              <a:rPr lang="en-US" dirty="0"/>
              <a:t> </a:t>
            </a:r>
            <a:r>
              <a:rPr lang="en-US" dirty="0" err="1"/>
              <a:t>gefinancierd</a:t>
            </a:r>
            <a:r>
              <a:rPr lang="en-US" dirty="0"/>
              <a:t> door honoraria. </a:t>
            </a:r>
          </a:p>
          <a:p>
            <a:pPr lvl="0">
              <a:lnSpc>
                <a:spcPct val="90000"/>
              </a:lnSpc>
            </a:pPr>
            <a:endParaRPr lang="en-US" sz="1500" dirty="0"/>
          </a:p>
          <a:p>
            <a:pPr marL="285750" lvl="0" indent="-285750">
              <a:lnSpc>
                <a:spcPct val="90000"/>
              </a:lnSpc>
              <a:buFont typeface="Wingdings" panose="05000000000000000000" pitchFamily="2" charset="2"/>
              <a:buChar char="Ø"/>
            </a:pPr>
            <a:r>
              <a:rPr lang="en-US" dirty="0" err="1"/>
              <a:t>Tegemoetkomingen</a:t>
            </a:r>
            <a:r>
              <a:rPr lang="en-US" dirty="0"/>
              <a:t> op basis van </a:t>
            </a:r>
            <a:r>
              <a:rPr lang="en-US" dirty="0" err="1"/>
              <a:t>artikel</a:t>
            </a:r>
            <a:r>
              <a:rPr lang="en-US" dirty="0"/>
              <a:t> 6, §3, </a:t>
            </a:r>
            <a:r>
              <a:rPr lang="en-US" dirty="0" err="1"/>
              <a:t>enige</a:t>
            </a:r>
            <a:r>
              <a:rPr lang="en-US" dirty="0"/>
              <a:t> lid, a), 1. </a:t>
            </a:r>
            <a:r>
              <a:rPr lang="en-US" dirty="0" err="1"/>
              <a:t>worden</a:t>
            </a:r>
            <a:r>
              <a:rPr lang="en-US" dirty="0"/>
              <a:t> </a:t>
            </a:r>
            <a:r>
              <a:rPr lang="en-US" dirty="0" err="1"/>
              <a:t>aan</a:t>
            </a:r>
            <a:r>
              <a:rPr lang="en-US" dirty="0"/>
              <a:t> het </a:t>
            </a:r>
            <a:r>
              <a:rPr lang="en-US" dirty="0" err="1"/>
              <a:t>ziekenhuis</a:t>
            </a:r>
            <a:r>
              <a:rPr lang="en-US" dirty="0"/>
              <a:t> </a:t>
            </a:r>
            <a:r>
              <a:rPr lang="en-US" dirty="0" err="1"/>
              <a:t>toegekend</a:t>
            </a:r>
            <a:r>
              <a:rPr lang="en-US" dirty="0"/>
              <a:t> </a:t>
            </a:r>
            <a:r>
              <a:rPr lang="en-US" dirty="0" err="1"/>
              <a:t>proportioneel</a:t>
            </a:r>
            <a:r>
              <a:rPr lang="en-US" dirty="0"/>
              <a:t> </a:t>
            </a:r>
            <a:r>
              <a:rPr lang="en-US" dirty="0" err="1"/>
              <a:t>aan</a:t>
            </a:r>
            <a:r>
              <a:rPr lang="en-US" dirty="0"/>
              <a:t> het </a:t>
            </a:r>
            <a:r>
              <a:rPr lang="en-US" dirty="0" err="1"/>
              <a:t>aandeel</a:t>
            </a:r>
            <a:r>
              <a:rPr lang="en-US" dirty="0"/>
              <a:t> VTE </a:t>
            </a:r>
            <a:r>
              <a:rPr lang="en-US" dirty="0" err="1"/>
              <a:t>zelfstandige</a:t>
            </a:r>
            <a:r>
              <a:rPr lang="en-US" dirty="0"/>
              <a:t> </a:t>
            </a:r>
            <a:r>
              <a:rPr lang="en-US" u="sng" dirty="0" err="1"/>
              <a:t>artsen</a:t>
            </a:r>
            <a:r>
              <a:rPr lang="en-US" dirty="0"/>
              <a:t> ten </a:t>
            </a:r>
            <a:r>
              <a:rPr lang="en-US" dirty="0" err="1"/>
              <a:t>opzichte</a:t>
            </a:r>
            <a:r>
              <a:rPr lang="en-US" dirty="0"/>
              <a:t> van de VTE van </a:t>
            </a:r>
            <a:r>
              <a:rPr lang="en-US" u="sng" dirty="0"/>
              <a:t>alle </a:t>
            </a:r>
            <a:r>
              <a:rPr lang="en-US" u="sng" dirty="0" err="1"/>
              <a:t>artsen</a:t>
            </a:r>
            <a:r>
              <a:rPr lang="en-US" dirty="0"/>
              <a:t> in het </a:t>
            </a:r>
            <a:r>
              <a:rPr lang="en-US" dirty="0" err="1"/>
              <a:t>ziekenhuis</a:t>
            </a:r>
            <a:r>
              <a:rPr lang="en-US" dirty="0"/>
              <a:t>. </a:t>
            </a:r>
          </a:p>
          <a:p>
            <a:pPr marL="1028682" lvl="1" indent="-285750">
              <a:lnSpc>
                <a:spcPct val="90000"/>
              </a:lnSpc>
            </a:pPr>
            <a:r>
              <a:rPr lang="en-US" dirty="0" err="1">
                <a:sym typeface="Wingdings" panose="05000000000000000000" pitchFamily="2" charset="2"/>
              </a:rPr>
              <a:t>S</a:t>
            </a:r>
            <a:r>
              <a:rPr lang="en-US" dirty="0" err="1"/>
              <a:t>lechts</a:t>
            </a:r>
            <a:r>
              <a:rPr lang="en-US" dirty="0"/>
              <a:t> </a:t>
            </a:r>
            <a:r>
              <a:rPr lang="en-US" dirty="0" err="1"/>
              <a:t>een</a:t>
            </a:r>
            <a:r>
              <a:rPr lang="en-US" dirty="0"/>
              <a:t> </a:t>
            </a:r>
            <a:r>
              <a:rPr lang="en-US" dirty="0" err="1"/>
              <a:t>berekeningsregel</a:t>
            </a:r>
            <a:r>
              <a:rPr lang="en-US" dirty="0"/>
              <a:t> </a:t>
            </a:r>
            <a:r>
              <a:rPr lang="en-US" dirty="0" err="1"/>
              <a:t>voor</a:t>
            </a:r>
            <a:r>
              <a:rPr lang="en-US" dirty="0"/>
              <a:t> het toe </a:t>
            </a:r>
            <a:r>
              <a:rPr lang="en-US" dirty="0" err="1"/>
              <a:t>te</a:t>
            </a:r>
            <a:r>
              <a:rPr lang="en-US" dirty="0"/>
              <a:t> </a:t>
            </a:r>
            <a:r>
              <a:rPr lang="en-US" dirty="0" err="1"/>
              <a:t>kennen</a:t>
            </a:r>
            <a:r>
              <a:rPr lang="en-US" dirty="0"/>
              <a:t> </a:t>
            </a:r>
            <a:r>
              <a:rPr lang="en-US" dirty="0" err="1"/>
              <a:t>bedrag</a:t>
            </a:r>
            <a:r>
              <a:rPr lang="en-US" dirty="0"/>
              <a:t>;</a:t>
            </a:r>
          </a:p>
          <a:p>
            <a:pPr marL="1028682" lvl="1" indent="-285750">
              <a:lnSpc>
                <a:spcPct val="90000"/>
              </a:lnSpc>
            </a:pPr>
            <a:r>
              <a:rPr lang="en-US" dirty="0"/>
              <a:t>De ‘</a:t>
            </a:r>
            <a:r>
              <a:rPr lang="en-US" dirty="0" err="1"/>
              <a:t>eigenlijke</a:t>
            </a:r>
            <a:r>
              <a:rPr lang="en-US" dirty="0"/>
              <a:t>’ interne </a:t>
            </a:r>
            <a:r>
              <a:rPr lang="en-US" dirty="0" err="1"/>
              <a:t>verdeling</a:t>
            </a:r>
            <a:r>
              <a:rPr lang="en-US" dirty="0"/>
              <a:t> </a:t>
            </a:r>
            <a:r>
              <a:rPr lang="en-US" dirty="0" err="1"/>
              <a:t>dient</a:t>
            </a:r>
            <a:r>
              <a:rPr lang="en-US" dirty="0"/>
              <a:t> </a:t>
            </a:r>
            <a:r>
              <a:rPr lang="en-US" dirty="0" err="1"/>
              <a:t>zowel</a:t>
            </a:r>
            <a:r>
              <a:rPr lang="en-US" dirty="0"/>
              <a:t> </a:t>
            </a:r>
            <a:r>
              <a:rPr lang="en-US" dirty="0" err="1"/>
              <a:t>aan</a:t>
            </a:r>
            <a:r>
              <a:rPr lang="en-US" dirty="0"/>
              <a:t> </a:t>
            </a:r>
            <a:r>
              <a:rPr lang="en-US" dirty="0" err="1"/>
              <a:t>zelfstandige</a:t>
            </a:r>
            <a:r>
              <a:rPr lang="en-US" dirty="0"/>
              <a:t> </a:t>
            </a:r>
            <a:r>
              <a:rPr lang="en-US" dirty="0" err="1"/>
              <a:t>artsen</a:t>
            </a:r>
            <a:r>
              <a:rPr lang="en-US" dirty="0"/>
              <a:t> </a:t>
            </a:r>
            <a:r>
              <a:rPr lang="en-US" dirty="0" err="1"/>
              <a:t>als</a:t>
            </a:r>
            <a:r>
              <a:rPr lang="en-US" dirty="0"/>
              <a:t> </a:t>
            </a:r>
            <a:r>
              <a:rPr lang="en-US" dirty="0" err="1"/>
              <a:t>zelfstandige</a:t>
            </a:r>
            <a:r>
              <a:rPr lang="en-US" dirty="0"/>
              <a:t> ‘</a:t>
            </a:r>
            <a:r>
              <a:rPr lang="en-US" dirty="0" err="1"/>
              <a:t>andere</a:t>
            </a:r>
            <a:r>
              <a:rPr lang="en-US" dirty="0"/>
              <a:t>’ </a:t>
            </a:r>
            <a:r>
              <a:rPr lang="en-US" dirty="0" err="1"/>
              <a:t>zorgverleners</a:t>
            </a:r>
            <a:r>
              <a:rPr lang="en-US" dirty="0"/>
              <a:t> </a:t>
            </a:r>
            <a:r>
              <a:rPr lang="en-US" dirty="0" err="1"/>
              <a:t>te</a:t>
            </a:r>
            <a:r>
              <a:rPr lang="en-US" dirty="0"/>
              <a:t> </a:t>
            </a:r>
            <a:r>
              <a:rPr lang="en-US" dirty="0" err="1"/>
              <a:t>gebeuren</a:t>
            </a:r>
            <a:r>
              <a:rPr lang="en-US" dirty="0"/>
              <a:t>. </a:t>
            </a:r>
          </a:p>
          <a:p>
            <a:pPr marL="1028682" lvl="1" indent="-285750">
              <a:lnSpc>
                <a:spcPct val="90000"/>
              </a:lnSpc>
            </a:pPr>
            <a:endParaRPr lang="en-US" sz="1500" dirty="0"/>
          </a:p>
          <a:p>
            <a:pPr marL="1028682" lvl="1" indent="-285750">
              <a:lnSpc>
                <a:spcPct val="90000"/>
              </a:lnSpc>
            </a:pPr>
            <a:endParaRPr lang="en-US" sz="1500" dirty="0"/>
          </a:p>
          <a:p>
            <a:pPr marL="285750" lvl="0" indent="-285750">
              <a:lnSpc>
                <a:spcPct val="90000"/>
              </a:lnSpc>
              <a:buFont typeface="Wingdings" panose="05000000000000000000" pitchFamily="2" charset="2"/>
              <a:buChar char="Ø"/>
            </a:pPr>
            <a:r>
              <a:rPr lang="en-US" dirty="0"/>
              <a:t>‘</a:t>
            </a:r>
            <a:r>
              <a:rPr lang="en-US" dirty="0" err="1"/>
              <a:t>Lijst</a:t>
            </a:r>
            <a:r>
              <a:rPr lang="en-US" dirty="0"/>
              <a:t>’: </a:t>
            </a:r>
            <a:r>
              <a:rPr lang="en-US" dirty="0" err="1"/>
              <a:t>voor</a:t>
            </a:r>
            <a:r>
              <a:rPr lang="en-US" dirty="0"/>
              <a:t> </a:t>
            </a:r>
            <a:r>
              <a:rPr lang="en-US" dirty="0" err="1"/>
              <a:t>eerste</a:t>
            </a:r>
            <a:r>
              <a:rPr lang="en-US" dirty="0"/>
              <a:t> semester 2021 </a:t>
            </a:r>
            <a:r>
              <a:rPr lang="en-US" dirty="0" err="1"/>
              <a:t>wordt</a:t>
            </a:r>
            <a:r>
              <a:rPr lang="en-US" dirty="0"/>
              <a:t> de </a:t>
            </a:r>
            <a:r>
              <a:rPr lang="en-US" dirty="0" err="1"/>
              <a:t>verhouding</a:t>
            </a:r>
            <a:r>
              <a:rPr lang="en-US" dirty="0"/>
              <a:t> </a:t>
            </a:r>
            <a:r>
              <a:rPr lang="en-US" dirty="0" err="1"/>
              <a:t>hernomen</a:t>
            </a:r>
            <a:r>
              <a:rPr lang="en-US" dirty="0"/>
              <a:t> </a:t>
            </a:r>
            <a:r>
              <a:rPr lang="en-US" dirty="0" err="1"/>
              <a:t>zoals</a:t>
            </a:r>
            <a:r>
              <a:rPr lang="en-US" dirty="0"/>
              <a:t> </a:t>
            </a:r>
            <a:r>
              <a:rPr lang="en-US" dirty="0" err="1"/>
              <a:t>blijkt</a:t>
            </a:r>
            <a:r>
              <a:rPr lang="en-US" dirty="0"/>
              <a:t> </a:t>
            </a:r>
            <a:r>
              <a:rPr lang="en-US" dirty="0" err="1"/>
              <a:t>uit</a:t>
            </a:r>
            <a:r>
              <a:rPr lang="en-US" dirty="0"/>
              <a:t> de </a:t>
            </a:r>
            <a:r>
              <a:rPr lang="en-US" dirty="0" err="1"/>
              <a:t>verstrekte</a:t>
            </a:r>
            <a:r>
              <a:rPr lang="en-US" dirty="0"/>
              <a:t> </a:t>
            </a:r>
            <a:r>
              <a:rPr lang="en-US" dirty="0" err="1"/>
              <a:t>gegevens</a:t>
            </a:r>
            <a:r>
              <a:rPr lang="en-US" dirty="0"/>
              <a:t> </a:t>
            </a:r>
            <a:r>
              <a:rPr lang="en-US" dirty="0" err="1"/>
              <a:t>voor</a:t>
            </a:r>
            <a:r>
              <a:rPr lang="en-US" dirty="0"/>
              <a:t> 2020.</a:t>
            </a:r>
          </a:p>
        </p:txBody>
      </p:sp>
      <p:sp>
        <p:nvSpPr>
          <p:cNvPr id="24" name="Isosceles Triangle 23">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7856884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6" name="Group 55">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57" name="Straight Connector 56">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8" name="Straight Connector 57">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59"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0"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1" name="Isosceles Triangle 60">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2"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3"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4"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65" name="Isosceles Triangle 64">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6" name="Isosceles Triangle 65">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68" name="Rectangle 67">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5F5B943-828A-4BFD-A780-920334530130}"/>
              </a:ext>
            </a:extLst>
          </p:cNvPr>
          <p:cNvSpPr>
            <a:spLocks noGrp="1"/>
          </p:cNvSpPr>
          <p:nvPr>
            <p:ph type="title"/>
          </p:nvPr>
        </p:nvSpPr>
        <p:spPr>
          <a:xfrm>
            <a:off x="1333502" y="609600"/>
            <a:ext cx="8596668" cy="1320800"/>
          </a:xfrm>
        </p:spPr>
        <p:txBody>
          <a:bodyPr vert="horz" lIns="91440" tIns="45720" rIns="91440" bIns="45720" rtlCol="0" anchor="t">
            <a:normAutofit/>
          </a:bodyPr>
          <a:lstStyle/>
          <a:p>
            <a:r>
              <a:rPr lang="en-US"/>
              <a:t>Interne verdeling</a:t>
            </a:r>
          </a:p>
        </p:txBody>
      </p:sp>
      <p:sp>
        <p:nvSpPr>
          <p:cNvPr id="70" name="Isosceles Triangle 69">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5" name="Tijdelijke aanduiding voor tekst 2">
            <a:extLst>
              <a:ext uri="{FF2B5EF4-FFF2-40B4-BE49-F238E27FC236}">
                <a16:creationId xmlns:a16="http://schemas.microsoft.com/office/drawing/2014/main" id="{C7E8D2ED-4D6A-4DE9-8B63-D9DFB83ACE98}"/>
              </a:ext>
            </a:extLst>
          </p:cNvPr>
          <p:cNvSpPr>
            <a:spLocks noGrp="1"/>
          </p:cNvSpPr>
          <p:nvPr>
            <p:ph type="body" idx="1"/>
          </p:nvPr>
        </p:nvSpPr>
        <p:spPr>
          <a:xfrm>
            <a:off x="1210377" y="1783912"/>
            <a:ext cx="10076321" cy="4807957"/>
          </a:xfrm>
        </p:spPr>
        <p:txBody>
          <a:bodyPr vert="horz" lIns="91440" tIns="45720" rIns="91440" bIns="45720" rtlCol="0">
            <a:normAutofit lnSpcReduction="10000"/>
          </a:bodyPr>
          <a:lstStyle/>
          <a:p>
            <a:pPr marL="285750" indent="-285750">
              <a:buFont typeface="Wingdings 3" charset="2"/>
              <a:buChar char=""/>
            </a:pPr>
            <a:r>
              <a:rPr lang="en-US" dirty="0" err="1"/>
              <a:t>Bedragen</a:t>
            </a:r>
            <a:r>
              <a:rPr lang="en-US" dirty="0"/>
              <a:t> </a:t>
            </a:r>
            <a:r>
              <a:rPr lang="en-US" dirty="0" err="1"/>
              <a:t>zelfstandige</a:t>
            </a:r>
            <a:r>
              <a:rPr lang="en-US" dirty="0"/>
              <a:t> </a:t>
            </a:r>
            <a:r>
              <a:rPr lang="en-US" dirty="0" err="1"/>
              <a:t>zorgverleners</a:t>
            </a:r>
            <a:r>
              <a:rPr lang="en-US" dirty="0"/>
              <a:t>: </a:t>
            </a:r>
            <a:r>
              <a:rPr lang="en-US" dirty="0" err="1"/>
              <a:t>verdeling</a:t>
            </a:r>
            <a:r>
              <a:rPr lang="en-US" dirty="0"/>
              <a:t> op basis </a:t>
            </a:r>
            <a:r>
              <a:rPr lang="en-US" dirty="0" err="1"/>
              <a:t>verhouding</a:t>
            </a:r>
            <a:r>
              <a:rPr lang="en-US" dirty="0"/>
              <a:t> in </a:t>
            </a:r>
            <a:r>
              <a:rPr lang="en-US" dirty="0" err="1"/>
              <a:t>globaal</a:t>
            </a:r>
            <a:r>
              <a:rPr lang="en-US" dirty="0"/>
              <a:t> </a:t>
            </a:r>
            <a:r>
              <a:rPr lang="en-US" dirty="0" err="1"/>
              <a:t>gegenereerde</a:t>
            </a:r>
            <a:r>
              <a:rPr lang="en-US" dirty="0"/>
              <a:t> honoraria in 2019 </a:t>
            </a:r>
            <a:r>
              <a:rPr lang="en-US" dirty="0" err="1"/>
              <a:t>tussen</a:t>
            </a:r>
            <a:r>
              <a:rPr lang="en-US" dirty="0"/>
              <a:t> </a:t>
            </a:r>
            <a:r>
              <a:rPr lang="en-US" dirty="0" err="1"/>
              <a:t>artsen</a:t>
            </a:r>
            <a:r>
              <a:rPr lang="en-US" dirty="0"/>
              <a:t> </a:t>
            </a:r>
            <a:r>
              <a:rPr lang="en-US" dirty="0" err="1"/>
              <a:t>en</a:t>
            </a:r>
            <a:r>
              <a:rPr lang="en-US" dirty="0"/>
              <a:t> ‘</a:t>
            </a:r>
            <a:r>
              <a:rPr lang="en-US" dirty="0" err="1"/>
              <a:t>andere</a:t>
            </a:r>
            <a:r>
              <a:rPr lang="en-US" dirty="0"/>
              <a:t>’ </a:t>
            </a:r>
            <a:r>
              <a:rPr lang="en-US" dirty="0" err="1"/>
              <a:t>zelfstandige</a:t>
            </a:r>
            <a:r>
              <a:rPr lang="en-US" dirty="0"/>
              <a:t> </a:t>
            </a:r>
            <a:r>
              <a:rPr lang="en-US" dirty="0" err="1"/>
              <a:t>zorgverleners</a:t>
            </a:r>
            <a:endParaRPr lang="en-US" dirty="0"/>
          </a:p>
          <a:p>
            <a:pPr marL="1028682" lvl="1" indent="-285750"/>
            <a:r>
              <a:rPr lang="en-US" dirty="0" err="1"/>
              <a:t>Tenzij</a:t>
            </a:r>
            <a:r>
              <a:rPr lang="en-US" dirty="0"/>
              <a:t> reeds </a:t>
            </a:r>
            <a:r>
              <a:rPr lang="en-US" dirty="0" err="1"/>
              <a:t>verdeeld</a:t>
            </a:r>
            <a:r>
              <a:rPr lang="en-US" dirty="0"/>
              <a:t>/</a:t>
            </a:r>
            <a:r>
              <a:rPr lang="en-US" dirty="0" err="1"/>
              <a:t>andersluidend</a:t>
            </a:r>
            <a:r>
              <a:rPr lang="en-US" dirty="0"/>
              <a:t> </a:t>
            </a:r>
            <a:r>
              <a:rPr lang="en-US" dirty="0" err="1"/>
              <a:t>akkoord</a:t>
            </a:r>
            <a:endParaRPr lang="en-US" dirty="0"/>
          </a:p>
          <a:p>
            <a:pPr marL="1028682" lvl="1" indent="-285750"/>
            <a:r>
              <a:rPr lang="en-US" dirty="0" err="1"/>
              <a:t>Ziekenhuis</a:t>
            </a:r>
            <a:r>
              <a:rPr lang="en-US" dirty="0"/>
              <a:t> </a:t>
            </a:r>
            <a:r>
              <a:rPr lang="en-US" dirty="0" err="1"/>
              <a:t>legt</a:t>
            </a:r>
            <a:r>
              <a:rPr lang="en-US" dirty="0"/>
              <a:t> </a:t>
            </a:r>
            <a:r>
              <a:rPr lang="en-US" dirty="0" err="1"/>
              <a:t>verhouding</a:t>
            </a:r>
            <a:r>
              <a:rPr lang="en-US" dirty="0"/>
              <a:t> vast in </a:t>
            </a:r>
            <a:r>
              <a:rPr lang="en-US" dirty="0" err="1"/>
              <a:t>honorariummassa</a:t>
            </a:r>
            <a:r>
              <a:rPr lang="en-US" dirty="0"/>
              <a:t> </a:t>
            </a:r>
          </a:p>
          <a:p>
            <a:pPr marL="742932" lvl="1" indent="0"/>
            <a:endParaRPr lang="en-US" dirty="0"/>
          </a:p>
          <a:p>
            <a:pPr marL="342900" indent="-342900">
              <a:buFont typeface="Wingdings 3" charset="2"/>
              <a:buChar char=""/>
            </a:pPr>
            <a:r>
              <a:rPr lang="en-US" dirty="0" err="1"/>
              <a:t>Aanwending</a:t>
            </a:r>
            <a:endParaRPr lang="en-US" dirty="0"/>
          </a:p>
          <a:p>
            <a:pPr marL="1085850" lvl="1" indent="-342900"/>
            <a:r>
              <a:rPr lang="en-US" dirty="0" err="1"/>
              <a:t>Bedragen</a:t>
            </a:r>
            <a:r>
              <a:rPr lang="en-US" dirty="0"/>
              <a:t> </a:t>
            </a:r>
            <a:r>
              <a:rPr lang="en-US" dirty="0" err="1"/>
              <a:t>specifiek</a:t>
            </a:r>
            <a:r>
              <a:rPr lang="en-US" dirty="0"/>
              <a:t> </a:t>
            </a:r>
            <a:r>
              <a:rPr lang="en-US" dirty="0" err="1"/>
              <a:t>voor</a:t>
            </a:r>
            <a:r>
              <a:rPr lang="en-US" dirty="0"/>
              <a:t> ASO </a:t>
            </a:r>
            <a:r>
              <a:rPr lang="en-US" dirty="0" err="1"/>
              <a:t>en</a:t>
            </a:r>
            <a:r>
              <a:rPr lang="en-US" dirty="0"/>
              <a:t> HAIO: </a:t>
            </a:r>
          </a:p>
          <a:p>
            <a:pPr marL="1485882" lvl="2" indent="-285750">
              <a:buFont typeface="Wingdings" panose="05000000000000000000" pitchFamily="2" charset="2"/>
              <a:buChar char="Ø"/>
            </a:pPr>
            <a:r>
              <a:rPr lang="en-US" dirty="0" err="1"/>
              <a:t>Bedragen</a:t>
            </a:r>
            <a:r>
              <a:rPr lang="en-US" dirty="0"/>
              <a:t> </a:t>
            </a:r>
            <a:r>
              <a:rPr lang="en-US" dirty="0" err="1"/>
              <a:t>voor</a:t>
            </a:r>
            <a:r>
              <a:rPr lang="en-US" dirty="0"/>
              <a:t> </a:t>
            </a:r>
            <a:r>
              <a:rPr lang="en-US" dirty="0" err="1"/>
              <a:t>premies</a:t>
            </a:r>
            <a:r>
              <a:rPr lang="en-US" dirty="0"/>
              <a:t> </a:t>
            </a:r>
            <a:r>
              <a:rPr lang="en-US" dirty="0" err="1"/>
              <a:t>integraal</a:t>
            </a:r>
            <a:r>
              <a:rPr lang="en-US" dirty="0"/>
              <a:t> </a:t>
            </a:r>
            <a:r>
              <a:rPr lang="en-US" dirty="0" err="1"/>
              <a:t>gebruiken</a:t>
            </a:r>
            <a:r>
              <a:rPr lang="en-US" dirty="0"/>
              <a:t> </a:t>
            </a:r>
            <a:r>
              <a:rPr lang="en-US" dirty="0" err="1"/>
              <a:t>voor</a:t>
            </a:r>
            <a:r>
              <a:rPr lang="en-US" dirty="0"/>
              <a:t> ASO </a:t>
            </a:r>
            <a:r>
              <a:rPr lang="en-US" dirty="0" err="1"/>
              <a:t>en</a:t>
            </a:r>
            <a:r>
              <a:rPr lang="en-US" dirty="0"/>
              <a:t> HAIO</a:t>
            </a:r>
          </a:p>
          <a:p>
            <a:pPr marL="1485882" lvl="2" indent="-285750">
              <a:buFont typeface="Wingdings" panose="05000000000000000000" pitchFamily="2" charset="2"/>
              <a:buChar char="Ø"/>
            </a:pPr>
            <a:r>
              <a:rPr lang="en-US" dirty="0" err="1"/>
              <a:t>Saldo</a:t>
            </a:r>
            <a:r>
              <a:rPr lang="en-US" dirty="0"/>
              <a:t> </a:t>
            </a:r>
            <a:r>
              <a:rPr lang="en-US" dirty="0" err="1"/>
              <a:t>ziekenhuisenveloppe</a:t>
            </a:r>
            <a:r>
              <a:rPr lang="en-US" dirty="0"/>
              <a:t>: </a:t>
            </a:r>
            <a:r>
              <a:rPr lang="en-US" dirty="0" err="1"/>
              <a:t>uitsluitend</a:t>
            </a:r>
            <a:r>
              <a:rPr lang="en-US" dirty="0"/>
              <a:t> </a:t>
            </a:r>
            <a:r>
              <a:rPr lang="en-US" dirty="0" err="1"/>
              <a:t>voor</a:t>
            </a:r>
            <a:r>
              <a:rPr lang="en-US" dirty="0"/>
              <a:t> ASO </a:t>
            </a:r>
            <a:r>
              <a:rPr lang="en-US" dirty="0" err="1"/>
              <a:t>en</a:t>
            </a:r>
            <a:r>
              <a:rPr lang="en-US" dirty="0"/>
              <a:t> HAIO </a:t>
            </a:r>
            <a:r>
              <a:rPr lang="en-US" dirty="0" err="1"/>
              <a:t>werkzaam</a:t>
            </a:r>
            <a:r>
              <a:rPr lang="en-US" dirty="0"/>
              <a:t> </a:t>
            </a:r>
            <a:r>
              <a:rPr lang="en-US" dirty="0" err="1"/>
              <a:t>tijdens</a:t>
            </a:r>
            <a:r>
              <a:rPr lang="en-US" dirty="0"/>
              <a:t> </a:t>
            </a:r>
            <a:r>
              <a:rPr lang="en-US" dirty="0" err="1"/>
              <a:t>betrokken</a:t>
            </a:r>
            <a:r>
              <a:rPr lang="en-US" dirty="0"/>
              <a:t> </a:t>
            </a:r>
            <a:r>
              <a:rPr lang="en-US" dirty="0" err="1"/>
              <a:t>periode</a:t>
            </a:r>
            <a:r>
              <a:rPr lang="en-US" dirty="0"/>
              <a:t>, </a:t>
            </a:r>
            <a:r>
              <a:rPr lang="en-US" dirty="0" err="1"/>
              <a:t>bv</a:t>
            </a:r>
            <a:r>
              <a:rPr lang="en-US" dirty="0"/>
              <a:t>. </a:t>
            </a:r>
            <a:r>
              <a:rPr lang="en-US" dirty="0" err="1"/>
              <a:t>andere</a:t>
            </a:r>
            <a:r>
              <a:rPr lang="en-US" dirty="0"/>
              <a:t> </a:t>
            </a:r>
            <a:r>
              <a:rPr lang="en-US" dirty="0" err="1"/>
              <a:t>vormen</a:t>
            </a:r>
            <a:r>
              <a:rPr lang="en-US" dirty="0"/>
              <a:t> van </a:t>
            </a:r>
            <a:r>
              <a:rPr lang="en-US" dirty="0" err="1"/>
              <a:t>inzet</a:t>
            </a:r>
            <a:r>
              <a:rPr lang="en-US" dirty="0"/>
              <a:t> of </a:t>
            </a:r>
            <a:r>
              <a:rPr lang="en-US" dirty="0" err="1"/>
              <a:t>toevoegen</a:t>
            </a:r>
            <a:r>
              <a:rPr lang="en-US" dirty="0"/>
              <a:t> </a:t>
            </a:r>
            <a:r>
              <a:rPr lang="en-US" dirty="0" err="1"/>
              <a:t>aan</a:t>
            </a:r>
            <a:r>
              <a:rPr lang="en-US" dirty="0"/>
              <a:t> </a:t>
            </a:r>
            <a:r>
              <a:rPr lang="en-US" dirty="0" err="1"/>
              <a:t>maandelijkse</a:t>
            </a:r>
            <a:r>
              <a:rPr lang="en-US" dirty="0"/>
              <a:t> </a:t>
            </a:r>
            <a:r>
              <a:rPr lang="en-US" dirty="0" err="1"/>
              <a:t>premies</a:t>
            </a:r>
            <a:endParaRPr lang="en-US" dirty="0"/>
          </a:p>
          <a:p>
            <a:pPr lvl="1" indent="0">
              <a:buNone/>
            </a:pPr>
            <a:endParaRPr lang="en-US" dirty="0"/>
          </a:p>
          <a:p>
            <a:pPr marL="1085850" lvl="1" indent="-342900"/>
            <a:r>
              <a:rPr lang="en-US" dirty="0" err="1"/>
              <a:t>Bedragen</a:t>
            </a:r>
            <a:r>
              <a:rPr lang="en-US" dirty="0"/>
              <a:t> </a:t>
            </a:r>
            <a:r>
              <a:rPr lang="en-US" dirty="0" err="1"/>
              <a:t>voor</a:t>
            </a:r>
            <a:r>
              <a:rPr lang="en-US" dirty="0"/>
              <a:t> alle </a:t>
            </a:r>
            <a:r>
              <a:rPr lang="en-US" dirty="0" err="1"/>
              <a:t>zorgverleners</a:t>
            </a:r>
            <a:r>
              <a:rPr lang="en-US" dirty="0"/>
              <a:t> </a:t>
            </a:r>
            <a:r>
              <a:rPr lang="en-US" dirty="0" err="1"/>
              <a:t>gefinancierd</a:t>
            </a:r>
            <a:r>
              <a:rPr lang="en-US" dirty="0"/>
              <a:t> door honoraria:</a:t>
            </a:r>
          </a:p>
          <a:p>
            <a:pPr marL="1485900" lvl="2" indent="-342900"/>
            <a:r>
              <a:rPr lang="en-US" dirty="0"/>
              <a:t>Conform KB </a:t>
            </a:r>
            <a:r>
              <a:rPr lang="en-US" dirty="0" err="1"/>
              <a:t>en</a:t>
            </a:r>
            <a:r>
              <a:rPr lang="en-US" dirty="0"/>
              <a:t> steeds ten </a:t>
            </a:r>
            <a:r>
              <a:rPr lang="en-US" dirty="0" err="1"/>
              <a:t>voordele</a:t>
            </a:r>
            <a:r>
              <a:rPr lang="en-US" dirty="0"/>
              <a:t> van </a:t>
            </a:r>
            <a:r>
              <a:rPr lang="en-US" dirty="0" err="1"/>
              <a:t>inzet</a:t>
            </a:r>
            <a:endParaRPr lang="en-US" dirty="0"/>
          </a:p>
          <a:p>
            <a:pPr marL="1485900" lvl="2" indent="-342900"/>
            <a:r>
              <a:rPr lang="en-US" dirty="0" err="1"/>
              <a:t>Transparantie</a:t>
            </a:r>
            <a:r>
              <a:rPr lang="en-US" dirty="0"/>
              <a:t> over </a:t>
            </a:r>
            <a:r>
              <a:rPr lang="en-US" dirty="0" err="1"/>
              <a:t>toegepaste</a:t>
            </a:r>
            <a:r>
              <a:rPr lang="en-US" dirty="0"/>
              <a:t> </a:t>
            </a:r>
            <a:r>
              <a:rPr lang="en-US" dirty="0" err="1"/>
              <a:t>verdelingscriteria</a:t>
            </a:r>
            <a:endParaRPr lang="en-US" dirty="0"/>
          </a:p>
          <a:p>
            <a:pPr marL="285732" indent="-285750">
              <a:buFont typeface="Wingdings 3" charset="2"/>
              <a:buChar char=""/>
            </a:pPr>
            <a:endParaRPr lang="en-US" dirty="0"/>
          </a:p>
        </p:txBody>
      </p:sp>
      <p:sp>
        <p:nvSpPr>
          <p:cNvPr id="72" name="Isosceles Triangle 71">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93812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1BB39F-B825-470A-B9EE-2A72A7A66178}"/>
              </a:ext>
            </a:extLst>
          </p:cNvPr>
          <p:cNvSpPr>
            <a:spLocks noGrp="1"/>
          </p:cNvSpPr>
          <p:nvPr>
            <p:ph type="title"/>
          </p:nvPr>
        </p:nvSpPr>
        <p:spPr/>
        <p:txBody>
          <a:bodyPr/>
          <a:lstStyle/>
          <a:p>
            <a:r>
              <a:rPr lang="nl-BE" dirty="0"/>
              <a:t>Afrekeningen</a:t>
            </a:r>
          </a:p>
        </p:txBody>
      </p:sp>
      <p:sp>
        <p:nvSpPr>
          <p:cNvPr id="3" name="Tijdelijke aanduiding voor tekst 2">
            <a:extLst>
              <a:ext uri="{FF2B5EF4-FFF2-40B4-BE49-F238E27FC236}">
                <a16:creationId xmlns:a16="http://schemas.microsoft.com/office/drawing/2014/main" id="{F4E0AC41-4336-4639-8EC0-E200DD7469F5}"/>
              </a:ext>
            </a:extLst>
          </p:cNvPr>
          <p:cNvSpPr>
            <a:spLocks noGrp="1"/>
          </p:cNvSpPr>
          <p:nvPr>
            <p:ph type="body" idx="1"/>
          </p:nvPr>
        </p:nvSpPr>
        <p:spPr>
          <a:xfrm>
            <a:off x="526415" y="1556157"/>
            <a:ext cx="9365023" cy="5117597"/>
          </a:xfrm>
        </p:spPr>
        <p:txBody>
          <a:bodyPr/>
          <a:lstStyle/>
          <a:p>
            <a:pPr marL="285750" indent="-285750">
              <a:buFont typeface="Arial" panose="020B0604020202020204" pitchFamily="34" charset="0"/>
              <a:buChar char="•"/>
            </a:pPr>
            <a:endParaRPr lang="nl-BE" dirty="0"/>
          </a:p>
          <a:p>
            <a:pPr marL="285750" indent="-285750">
              <a:buFont typeface="Arial" panose="020B0604020202020204" pitchFamily="34" charset="0"/>
              <a:buChar char="•"/>
            </a:pPr>
            <a:r>
              <a:rPr lang="nl-BE" dirty="0"/>
              <a:t>Voorlopige afrekeningen : timing</a:t>
            </a:r>
          </a:p>
          <a:p>
            <a:pPr marL="1028682" lvl="1" indent="-285750">
              <a:buFont typeface="Arial" panose="020B0604020202020204" pitchFamily="34" charset="0"/>
              <a:buChar char="•"/>
            </a:pPr>
            <a:r>
              <a:rPr lang="nl-BE" dirty="0"/>
              <a:t>2</a:t>
            </a:r>
            <a:r>
              <a:rPr lang="nl-BE" baseline="30000" dirty="0"/>
              <a:t>de</a:t>
            </a:r>
            <a:r>
              <a:rPr lang="nl-BE" dirty="0"/>
              <a:t> voorlopige afrekening (t.e.m. tweede semester 2020): ten vroegste uitgevoerd in het eerste semester 2021</a:t>
            </a:r>
          </a:p>
          <a:p>
            <a:pPr marL="1028682" lvl="1" indent="-285750">
              <a:buFont typeface="Arial" panose="020B0604020202020204" pitchFamily="34" charset="0"/>
              <a:buChar char="•"/>
            </a:pPr>
            <a:r>
              <a:rPr lang="nl-BE" dirty="0"/>
              <a:t>3</a:t>
            </a:r>
            <a:r>
              <a:rPr lang="nl-BE" baseline="30000" dirty="0"/>
              <a:t>de</a:t>
            </a:r>
            <a:r>
              <a:rPr lang="nl-BE" dirty="0"/>
              <a:t> voorlopige afrekening (t.e.m. 2021): ten vroegste uitgevoerd in het tweede semester 2021</a:t>
            </a:r>
          </a:p>
          <a:p>
            <a:endParaRPr lang="nl-BE" dirty="0">
              <a:highlight>
                <a:srgbClr val="FFFF00"/>
              </a:highlight>
            </a:endParaRPr>
          </a:p>
          <a:p>
            <a:pPr marL="285750" indent="-285750">
              <a:buFont typeface="Arial" panose="020B0604020202020204" pitchFamily="34" charset="0"/>
              <a:buChar char="•"/>
            </a:pPr>
            <a:r>
              <a:rPr lang="nl-BE" dirty="0"/>
              <a:t>Definitieve afrekeningen:</a:t>
            </a:r>
          </a:p>
          <a:p>
            <a:pPr marL="1028700" lvl="1">
              <a:buFont typeface="Arial" panose="020B0604020202020204" pitchFamily="34" charset="0"/>
              <a:buChar char="•"/>
            </a:pPr>
            <a:r>
              <a:rPr lang="nl-BE" dirty="0"/>
              <a:t>2</a:t>
            </a:r>
            <a:r>
              <a:rPr lang="nl-BE" baseline="30000" dirty="0"/>
              <a:t>de</a:t>
            </a:r>
            <a:r>
              <a:rPr lang="nl-BE" dirty="0"/>
              <a:t> semester 2020: in BFM 1 januari 2024 </a:t>
            </a:r>
          </a:p>
          <a:p>
            <a:pPr marL="1028700" lvl="1">
              <a:buFont typeface="Arial" panose="020B0604020202020204" pitchFamily="34" charset="0"/>
              <a:buChar char="•"/>
            </a:pPr>
            <a:r>
              <a:rPr lang="nl-BE" dirty="0"/>
              <a:t> 1</a:t>
            </a:r>
            <a:r>
              <a:rPr lang="nl-BE" baseline="30000" dirty="0"/>
              <a:t>ste</a:t>
            </a:r>
            <a:r>
              <a:rPr lang="nl-BE" dirty="0"/>
              <a:t> semester 2021: BFM 1 juli 2024</a:t>
            </a:r>
          </a:p>
          <a:p>
            <a:endParaRPr lang="nl-BE" dirty="0"/>
          </a:p>
          <a:p>
            <a:pPr marL="285750" indent="-285750">
              <a:buFont typeface="Arial" panose="020B0604020202020204" pitchFamily="34" charset="0"/>
              <a:buChar char="•"/>
            </a:pPr>
            <a:r>
              <a:rPr lang="nl-BE" dirty="0"/>
              <a:t>Schuldvergelijking positieve saldi met openstaande negatieve saldi</a:t>
            </a:r>
          </a:p>
          <a:p>
            <a:pPr marL="1028700" lvl="1">
              <a:buFont typeface="Arial" panose="020B0604020202020204" pitchFamily="34" charset="0"/>
              <a:buChar char="•"/>
            </a:pPr>
            <a:endParaRPr lang="nl-BE" dirty="0"/>
          </a:p>
          <a:p>
            <a:pPr marL="1028700" lvl="1">
              <a:buFont typeface="Arial" panose="020B0604020202020204" pitchFamily="34" charset="0"/>
              <a:buChar char="•"/>
            </a:pPr>
            <a:endParaRPr lang="nl-BE" dirty="0"/>
          </a:p>
          <a:p>
            <a:pPr marL="285750">
              <a:buFont typeface="Arial" panose="020B0604020202020204" pitchFamily="34" charset="0"/>
              <a:buChar char="•"/>
            </a:pPr>
            <a:endParaRPr lang="nl-BE" dirty="0"/>
          </a:p>
        </p:txBody>
      </p:sp>
    </p:spTree>
    <p:extLst>
      <p:ext uri="{BB962C8B-B14F-4D97-AF65-F5344CB8AC3E}">
        <p14:creationId xmlns:p14="http://schemas.microsoft.com/office/powerpoint/2010/main" val="14590032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0C0301-846B-4C50-8D7E-70CE372D597E}"/>
              </a:ext>
            </a:extLst>
          </p:cNvPr>
          <p:cNvSpPr>
            <a:spLocks noGrp="1"/>
          </p:cNvSpPr>
          <p:nvPr>
            <p:ph type="title"/>
          </p:nvPr>
        </p:nvSpPr>
        <p:spPr/>
        <p:txBody>
          <a:bodyPr>
            <a:normAutofit/>
          </a:bodyPr>
          <a:lstStyle/>
          <a:p>
            <a:r>
              <a:rPr lang="nl-BE" sz="3200" dirty="0"/>
              <a:t>Elementen in mindering te brengen bij definitieve afrekening:</a:t>
            </a:r>
          </a:p>
        </p:txBody>
      </p:sp>
      <p:sp>
        <p:nvSpPr>
          <p:cNvPr id="3" name="Tijdelijke aanduiding voor tekst 2">
            <a:extLst>
              <a:ext uri="{FF2B5EF4-FFF2-40B4-BE49-F238E27FC236}">
                <a16:creationId xmlns:a16="http://schemas.microsoft.com/office/drawing/2014/main" id="{8D717CA8-042F-44CA-964D-37AF601AF7F5}"/>
              </a:ext>
            </a:extLst>
          </p:cNvPr>
          <p:cNvSpPr>
            <a:spLocks noGrp="1"/>
          </p:cNvSpPr>
          <p:nvPr>
            <p:ph type="body" idx="1"/>
          </p:nvPr>
        </p:nvSpPr>
        <p:spPr>
          <a:xfrm>
            <a:off x="490904" y="2032988"/>
            <a:ext cx="9365023" cy="4284748"/>
          </a:xfrm>
        </p:spPr>
        <p:txBody>
          <a:bodyPr/>
          <a:lstStyle/>
          <a:p>
            <a:pPr marL="285750" indent="-285750">
              <a:buFont typeface="Arial" panose="020B0604020202020204" pitchFamily="34" charset="0"/>
              <a:buChar char="•"/>
            </a:pPr>
            <a:endParaRPr lang="nl-BE" b="1" u="sng" dirty="0">
              <a:latin typeface="+mj-lt"/>
            </a:endParaRPr>
          </a:p>
          <a:p>
            <a:pPr marL="285750" indent="-285750">
              <a:buFont typeface="Arial" panose="020B0604020202020204" pitchFamily="34" charset="0"/>
              <a:buChar char="•"/>
            </a:pPr>
            <a:r>
              <a:rPr lang="nl-BE" b="1" u="sng" dirty="0">
                <a:latin typeface="+mj-lt"/>
              </a:rPr>
              <a:t>Tijdelijke werkloosheid</a:t>
            </a:r>
          </a:p>
          <a:p>
            <a:pPr marL="1028682" lvl="1">
              <a:buFont typeface="Arial" panose="020B0604020202020204" pitchFamily="34" charset="0"/>
              <a:buChar char="•"/>
            </a:pPr>
            <a:r>
              <a:rPr lang="nl-BE" dirty="0"/>
              <a:t>Wijziging naar: Vermindering gemiddelde jaarkost per VTE per personeelscategorie op basis van FINHOSTA, naar verhouding van de verminderde werktijd</a:t>
            </a:r>
          </a:p>
          <a:p>
            <a:pPr marL="1028682" lvl="1" indent="-285750">
              <a:buFont typeface="Arial" panose="020B0604020202020204" pitchFamily="34" charset="0"/>
              <a:buChar char="•"/>
            </a:pPr>
            <a:r>
              <a:rPr lang="nl-BE" dirty="0"/>
              <a:t>Deze vermindering wordt toegepast op het deel ‘ziekenhuis’</a:t>
            </a:r>
          </a:p>
          <a:p>
            <a:endParaRPr lang="nl-BE" dirty="0"/>
          </a:p>
          <a:p>
            <a:pPr marL="285750" indent="-285750">
              <a:buFont typeface="Arial" panose="020B0604020202020204" pitchFamily="34" charset="0"/>
              <a:buChar char="•"/>
            </a:pPr>
            <a:r>
              <a:rPr lang="nl-BE" b="1" u="sng" dirty="0"/>
              <a:t>Waarde van ontvangen goederen uit federale voorraden</a:t>
            </a:r>
            <a:endParaRPr lang="nl-BE" dirty="0">
              <a:highlight>
                <a:srgbClr val="FFFF00"/>
              </a:highlight>
            </a:endParaRPr>
          </a:p>
          <a:p>
            <a:pPr marL="1028682" lvl="1" indent="-285750">
              <a:buFont typeface="Arial" panose="020B0604020202020204" pitchFamily="34" charset="0"/>
              <a:buChar char="•"/>
            </a:pPr>
            <a:endParaRPr lang="nl-BE" dirty="0"/>
          </a:p>
        </p:txBody>
      </p:sp>
    </p:spTree>
    <p:extLst>
      <p:ext uri="{BB962C8B-B14F-4D97-AF65-F5344CB8AC3E}">
        <p14:creationId xmlns:p14="http://schemas.microsoft.com/office/powerpoint/2010/main" val="19014937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367193-9248-4BB4-89B8-EE4AEB409A01}"/>
              </a:ext>
            </a:extLst>
          </p:cNvPr>
          <p:cNvSpPr>
            <a:spLocks noGrp="1"/>
          </p:cNvSpPr>
          <p:nvPr>
            <p:ph type="title"/>
          </p:nvPr>
        </p:nvSpPr>
        <p:spPr/>
        <p:txBody>
          <a:bodyPr/>
          <a:lstStyle/>
          <a:p>
            <a:r>
              <a:rPr lang="nl-BE" dirty="0"/>
              <a:t>Te respecteren voorwaarden</a:t>
            </a:r>
          </a:p>
        </p:txBody>
      </p:sp>
      <p:sp>
        <p:nvSpPr>
          <p:cNvPr id="3" name="Tijdelijke aanduiding voor tekst 2">
            <a:extLst>
              <a:ext uri="{FF2B5EF4-FFF2-40B4-BE49-F238E27FC236}">
                <a16:creationId xmlns:a16="http://schemas.microsoft.com/office/drawing/2014/main" id="{87352022-E2C6-4618-9A60-1A22F002166D}"/>
              </a:ext>
            </a:extLst>
          </p:cNvPr>
          <p:cNvSpPr>
            <a:spLocks noGrp="1"/>
          </p:cNvSpPr>
          <p:nvPr>
            <p:ph type="body" idx="1"/>
          </p:nvPr>
        </p:nvSpPr>
        <p:spPr/>
        <p:txBody>
          <a:bodyPr>
            <a:normAutofit/>
          </a:bodyPr>
          <a:lstStyle/>
          <a:p>
            <a:pPr marL="285750" indent="-285750">
              <a:buFont typeface="Arial" panose="020B0604020202020204" pitchFamily="34" charset="0"/>
              <a:buChar char="•"/>
            </a:pPr>
            <a:r>
              <a:rPr lang="nl-BE" sz="2800" dirty="0"/>
              <a:t>Aanpassing naar ‘verhoging met als oogmerk de kosten gelieerd aan de epidemie (…) door te schuiven’</a:t>
            </a:r>
          </a:p>
          <a:p>
            <a:endParaRPr lang="nl-BE" sz="2800" dirty="0"/>
          </a:p>
          <a:p>
            <a:pPr marL="285750" indent="-285750">
              <a:buFont typeface="Arial" panose="020B0604020202020204" pitchFamily="34" charset="0"/>
              <a:buChar char="•"/>
            </a:pPr>
            <a:r>
              <a:rPr lang="nl-BE" sz="2800" dirty="0"/>
              <a:t>Verlenging voorwaarden “tot het einde van de periode waarin de uitzonderlijke federale financiële tegemoetkomingen van toepassing zijn”</a:t>
            </a:r>
          </a:p>
        </p:txBody>
      </p:sp>
    </p:spTree>
    <p:extLst>
      <p:ext uri="{BB962C8B-B14F-4D97-AF65-F5344CB8AC3E}">
        <p14:creationId xmlns:p14="http://schemas.microsoft.com/office/powerpoint/2010/main" val="3518115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2" name="Straight Connector 31">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4"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35">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0" name="Isosceles Triangle 39">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Isosceles Triangle 40">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43" name="Rectangle 42">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AF8EA59-33E2-476E-94FF-E976012F0208}"/>
              </a:ext>
            </a:extLst>
          </p:cNvPr>
          <p:cNvSpPr>
            <a:spLocks noGrp="1"/>
          </p:cNvSpPr>
          <p:nvPr>
            <p:ph type="title"/>
          </p:nvPr>
        </p:nvSpPr>
        <p:spPr>
          <a:xfrm>
            <a:off x="652481" y="1382486"/>
            <a:ext cx="3547581" cy="4093028"/>
          </a:xfrm>
        </p:spPr>
        <p:txBody>
          <a:bodyPr vert="horz" lIns="91440" tIns="45720" rIns="91440" bIns="45720" rtlCol="0" anchor="ctr">
            <a:normAutofit/>
          </a:bodyPr>
          <a:lstStyle/>
          <a:p>
            <a:r>
              <a:rPr lang="en-US" sz="4400" dirty="0"/>
              <a:t>Procedure </a:t>
            </a:r>
            <a:r>
              <a:rPr lang="en-US" sz="4400" dirty="0" err="1"/>
              <a:t>en</a:t>
            </a:r>
            <a:r>
              <a:rPr lang="en-US" sz="4400" dirty="0"/>
              <a:t> </a:t>
            </a:r>
            <a:r>
              <a:rPr lang="en-US" sz="4400" dirty="0" err="1"/>
              <a:t>opzet</a:t>
            </a:r>
            <a:r>
              <a:rPr lang="en-US" sz="4400" dirty="0"/>
              <a:t> </a:t>
            </a:r>
            <a:r>
              <a:rPr lang="en-US" sz="4400" dirty="0" err="1"/>
              <a:t>vergadering</a:t>
            </a:r>
            <a:endParaRPr lang="en-US" sz="4400" dirty="0"/>
          </a:p>
        </p:txBody>
      </p:sp>
      <p:grpSp>
        <p:nvGrpSpPr>
          <p:cNvPr id="45" name="Group 44">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46" name="Straight Connector 45">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48"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9"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0" name="Isosceles Triangle 49">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2"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3"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4" name="Isosceles Triangle 53">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56" name="Rectangle 55">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Tekstvak 3">
            <a:extLst>
              <a:ext uri="{FF2B5EF4-FFF2-40B4-BE49-F238E27FC236}">
                <a16:creationId xmlns:a16="http://schemas.microsoft.com/office/drawing/2014/main" id="{9256ECFC-9FD4-46AA-A126-41F08522B8CF}"/>
              </a:ext>
            </a:extLst>
          </p:cNvPr>
          <p:cNvGraphicFramePr/>
          <p:nvPr>
            <p:extLst>
              <p:ext uri="{D42A27DB-BD31-4B8C-83A1-F6EECF244321}">
                <p14:modId xmlns:p14="http://schemas.microsoft.com/office/powerpoint/2010/main" val="1205464439"/>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82518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0000"/>
                <a:lumMod val="110000"/>
              </a:schemeClr>
            </a:gs>
            <a:gs pos="100000">
              <a:schemeClr val="bg2">
                <a:shade val="94000"/>
                <a:lumMod val="96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6EA729-1B42-4928-BC9F-288071937662}"/>
              </a:ext>
            </a:extLst>
          </p:cNvPr>
          <p:cNvSpPr>
            <a:spLocks noGrp="1"/>
          </p:cNvSpPr>
          <p:nvPr>
            <p:ph type="title"/>
          </p:nvPr>
        </p:nvSpPr>
        <p:spPr/>
        <p:txBody>
          <a:bodyPr/>
          <a:lstStyle/>
          <a:p>
            <a:r>
              <a:rPr lang="nl-BE" dirty="0"/>
              <a:t>Controle- en inspectie m.b.t. toegekende bedragen</a:t>
            </a:r>
          </a:p>
        </p:txBody>
      </p:sp>
      <p:sp>
        <p:nvSpPr>
          <p:cNvPr id="3" name="Tijdelijke aanduiding voor tekst 2">
            <a:extLst>
              <a:ext uri="{FF2B5EF4-FFF2-40B4-BE49-F238E27FC236}">
                <a16:creationId xmlns:a16="http://schemas.microsoft.com/office/drawing/2014/main" id="{61CD8981-E18D-4A45-8514-4DA26A3855AB}"/>
              </a:ext>
            </a:extLst>
          </p:cNvPr>
          <p:cNvSpPr>
            <a:spLocks noGrp="1"/>
          </p:cNvSpPr>
          <p:nvPr>
            <p:ph type="body" idx="1"/>
          </p:nvPr>
        </p:nvSpPr>
        <p:spPr/>
        <p:txBody>
          <a:bodyPr>
            <a:normAutofit/>
          </a:bodyPr>
          <a:lstStyle/>
          <a:p>
            <a:endParaRPr lang="nl-BE" dirty="0"/>
          </a:p>
          <a:p>
            <a:pPr marL="285750" indent="-285750">
              <a:buFont typeface="Arial" panose="020B0604020202020204" pitchFamily="34" charset="0"/>
              <a:buChar char="•"/>
            </a:pPr>
            <a:r>
              <a:rPr lang="nl-BE" dirty="0"/>
              <a:t>Bestaande controle- en inspectiebevoegdheden FOD en RIZIV (DGEC) van toepassing op overgemaakte gegevens gebruikt voor afrekeningen</a:t>
            </a:r>
          </a:p>
          <a:p>
            <a:pPr marL="285750" indent="-285750">
              <a:buFont typeface="Arial" panose="020B0604020202020204" pitchFamily="34" charset="0"/>
              <a:buChar char="•"/>
            </a:pPr>
            <a:endParaRPr lang="nl-BE" dirty="0"/>
          </a:p>
          <a:p>
            <a:pPr marL="285750" indent="-285750">
              <a:buFont typeface="Arial" panose="020B0604020202020204" pitchFamily="34" charset="0"/>
              <a:buChar char="•"/>
            </a:pPr>
            <a:r>
              <a:rPr lang="nl-BE" dirty="0"/>
              <a:t>Rapporteringstool: </a:t>
            </a:r>
          </a:p>
          <a:p>
            <a:pPr marL="1028700" lvl="1">
              <a:buFont typeface="Arial" panose="020B0604020202020204" pitchFamily="34" charset="0"/>
              <a:buChar char="•"/>
            </a:pPr>
            <a:r>
              <a:rPr lang="nl-BE" dirty="0"/>
              <a:t>Ziekenhuis, medische raad en ad hoc orgaan</a:t>
            </a:r>
          </a:p>
          <a:p>
            <a:pPr marL="1028700" lvl="1">
              <a:buFont typeface="Arial" panose="020B0604020202020204" pitchFamily="34" charset="0"/>
              <a:buChar char="•"/>
            </a:pPr>
            <a:r>
              <a:rPr lang="nl-BE" dirty="0"/>
              <a:t>Vrijwillige input zorgverleners</a:t>
            </a:r>
          </a:p>
          <a:p>
            <a:endParaRPr lang="nl-BE" dirty="0"/>
          </a:p>
          <a:p>
            <a:pPr marL="285750" indent="-285750">
              <a:buFont typeface="Arial" panose="020B0604020202020204" pitchFamily="34" charset="0"/>
              <a:buChar char="•"/>
            </a:pPr>
            <a:r>
              <a:rPr lang="nl-BE" dirty="0"/>
              <a:t>Terugvordering van bedragen die kennelijk in strijd met de voorziene doelstellingen en modaliteiten werden toegekend</a:t>
            </a:r>
          </a:p>
          <a:p>
            <a:pPr marL="285750" indent="-285750">
              <a:buFont typeface="Arial" panose="020B0604020202020204" pitchFamily="34" charset="0"/>
              <a:buChar char="•"/>
            </a:pPr>
            <a:endParaRPr lang="nl-BE" dirty="0"/>
          </a:p>
          <a:p>
            <a:pPr marL="285750" indent="-285750">
              <a:buFont typeface="Arial" panose="020B0604020202020204" pitchFamily="34" charset="0"/>
              <a:buChar char="•"/>
            </a:pPr>
            <a:endParaRPr lang="nl-BE" dirty="0"/>
          </a:p>
        </p:txBody>
      </p:sp>
    </p:spTree>
    <p:extLst>
      <p:ext uri="{BB962C8B-B14F-4D97-AF65-F5344CB8AC3E}">
        <p14:creationId xmlns:p14="http://schemas.microsoft.com/office/powerpoint/2010/main" val="5035042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3E5151E-1D6C-4887-A0BD-5BB60320DA1B}"/>
              </a:ext>
            </a:extLst>
          </p:cNvPr>
          <p:cNvSpPr>
            <a:spLocks noGrp="1"/>
          </p:cNvSpPr>
          <p:nvPr>
            <p:ph type="title"/>
          </p:nvPr>
        </p:nvSpPr>
        <p:spPr>
          <a:xfrm>
            <a:off x="1043950" y="1179151"/>
            <a:ext cx="3300646" cy="4463889"/>
          </a:xfrm>
        </p:spPr>
        <p:txBody>
          <a:bodyPr vert="horz" lIns="91440" tIns="45720" rIns="91440" bIns="45720" rtlCol="0" anchor="ctr">
            <a:normAutofit/>
          </a:bodyPr>
          <a:lstStyle/>
          <a:p>
            <a:r>
              <a:rPr lang="en-US" sz="3100" dirty="0" err="1"/>
              <a:t>Inwerkingtreding</a:t>
            </a:r>
            <a:endParaRPr lang="en-US" sz="3100" dirty="0"/>
          </a:p>
        </p:txBody>
      </p:sp>
      <p:sp>
        <p:nvSpPr>
          <p:cNvPr id="22" name="Isosceles Triangle 21">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4" name="Straight Connector 23">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Tijdelijke aanduiding voor tekst 2">
            <a:extLst>
              <a:ext uri="{FF2B5EF4-FFF2-40B4-BE49-F238E27FC236}">
                <a16:creationId xmlns:a16="http://schemas.microsoft.com/office/drawing/2014/main" id="{22F1D6FA-5475-45E5-B15D-C15475176A6E}"/>
              </a:ext>
            </a:extLst>
          </p:cNvPr>
          <p:cNvSpPr>
            <a:spLocks noGrp="1"/>
          </p:cNvSpPr>
          <p:nvPr>
            <p:ph type="body" idx="1"/>
          </p:nvPr>
        </p:nvSpPr>
        <p:spPr>
          <a:xfrm>
            <a:off x="4978918" y="1109145"/>
            <a:ext cx="6341016" cy="4603900"/>
          </a:xfrm>
        </p:spPr>
        <p:txBody>
          <a:bodyPr vert="horz" lIns="91440" tIns="45720" rIns="91440" bIns="45720" rtlCol="0" anchor="ctr">
            <a:normAutofit/>
          </a:bodyPr>
          <a:lstStyle/>
          <a:p>
            <a:pPr marL="285750" indent="-285750">
              <a:buFont typeface="Wingdings 3" charset="2"/>
              <a:buChar char=""/>
            </a:pPr>
            <a:r>
              <a:rPr lang="en-US"/>
              <a:t>12 november 2020 = datum inwerkingtreding KB 30 oktober 2020</a:t>
            </a:r>
          </a:p>
          <a:p>
            <a:pPr>
              <a:buFont typeface="Wingdings 3" charset="2"/>
              <a:buChar char=""/>
            </a:pPr>
            <a:endParaRPr lang="en-US"/>
          </a:p>
        </p:txBody>
      </p:sp>
      <p:sp>
        <p:nvSpPr>
          <p:cNvPr id="26" name="Isosceles Triangle 25">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0736039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6" name="Group 105">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7" name="Straight Connector 106">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8" name="Straight Connector 107">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9"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0"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1" name="Isosceles Triangle 110">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2"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3"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4"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5" name="Isosceles Triangle 114">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6" name="Isosceles Triangle 115">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6" name="Graphic 5" descr="Aandelenmarktgetallen op een digitaal scherm">
            <a:extLst>
              <a:ext uri="{FF2B5EF4-FFF2-40B4-BE49-F238E27FC236}">
                <a16:creationId xmlns:a16="http://schemas.microsoft.com/office/drawing/2014/main" id="{A756F469-026F-42C1-9761-8343D41C75CD}"/>
              </a:ext>
            </a:extLst>
          </p:cNvPr>
          <p:cNvPicPr>
            <a:picLocks noChangeAspect="1"/>
          </p:cNvPicPr>
          <p:nvPr/>
        </p:nvPicPr>
        <p:blipFill rotWithShape="1">
          <a:blip r:embed="rId2">
            <a:extLst>
              <a:ext uri="{28A0092B-C50C-407E-A947-70E740481C1C}">
                <a14:useLocalDpi xmlns:a14="http://schemas.microsoft.com/office/drawing/2010/main" val="0"/>
              </a:ext>
            </a:extLst>
          </a:blip>
          <a:srcRect l="9091" b="12212"/>
          <a:stretch/>
        </p:blipFill>
        <p:spPr>
          <a:xfrm>
            <a:off x="1" y="10"/>
            <a:ext cx="12191999" cy="6857990"/>
          </a:xfrm>
          <a:prstGeom prst="rect">
            <a:avLst/>
          </a:prstGeom>
        </p:spPr>
      </p:pic>
      <p:sp>
        <p:nvSpPr>
          <p:cNvPr id="118" name="Isosceles Triangle 117">
            <a:extLst>
              <a:ext uri="{FF2B5EF4-FFF2-40B4-BE49-F238E27FC236}">
                <a16:creationId xmlns:a16="http://schemas.microsoft.com/office/drawing/2014/main" id="{3559A5F2-8BE0-4998-A1E4-1B145465A9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0" name="Parallelogram 119">
            <a:extLst>
              <a:ext uri="{FF2B5EF4-FFF2-40B4-BE49-F238E27FC236}">
                <a16:creationId xmlns:a16="http://schemas.microsoft.com/office/drawing/2014/main" id="{3A6596D4-D53C-424F-9F16-CC8686C079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4541" y="0"/>
            <a:ext cx="7315200" cy="6858000"/>
          </a:xfrm>
          <a:prstGeom prst="parallelogram">
            <a:avLst>
              <a:gd name="adj" fmla="val 14937"/>
            </a:avLst>
          </a:prstGeom>
          <a:solidFill>
            <a:schemeClr val="tx1">
              <a:alpha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81BB890B-70D4-42FE-A599-6AEF1A42D97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4" name="Straight Connector 123">
            <a:extLst>
              <a:ext uri="{FF2B5EF4-FFF2-40B4-BE49-F238E27FC236}">
                <a16:creationId xmlns:a16="http://schemas.microsoft.com/office/drawing/2014/main" id="{3842D646-B58C-43C8-8152-01BC782B72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6" name="Rectangle 23">
            <a:extLst>
              <a:ext uri="{FF2B5EF4-FFF2-40B4-BE49-F238E27FC236}">
                <a16:creationId xmlns:a16="http://schemas.microsoft.com/office/drawing/2014/main" id="{9772CABD-4211-42AA-B349-D4002E52F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8" name="Rectangle 25">
            <a:extLst>
              <a:ext uri="{FF2B5EF4-FFF2-40B4-BE49-F238E27FC236}">
                <a16:creationId xmlns:a16="http://schemas.microsoft.com/office/drawing/2014/main" id="{BBD91630-4DBA-4294-8016-FEB5C3B0C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0" name="Isosceles Triangle 129">
            <a:extLst>
              <a:ext uri="{FF2B5EF4-FFF2-40B4-BE49-F238E27FC236}">
                <a16:creationId xmlns:a16="http://schemas.microsoft.com/office/drawing/2014/main" id="{E67D1587-504D-41BC-9D48-B61257BFBC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el 1">
            <a:extLst>
              <a:ext uri="{FF2B5EF4-FFF2-40B4-BE49-F238E27FC236}">
                <a16:creationId xmlns:a16="http://schemas.microsoft.com/office/drawing/2014/main" id="{E6C71353-2BCC-4929-A958-D6B2C3CE31C8}"/>
              </a:ext>
            </a:extLst>
          </p:cNvPr>
          <p:cNvSpPr>
            <a:spLocks noGrp="1"/>
          </p:cNvSpPr>
          <p:nvPr>
            <p:ph type="title"/>
          </p:nvPr>
        </p:nvSpPr>
        <p:spPr>
          <a:xfrm>
            <a:off x="4704200" y="1678665"/>
            <a:ext cx="4569803" cy="2369131"/>
          </a:xfrm>
        </p:spPr>
        <p:txBody>
          <a:bodyPr vert="horz" lIns="91440" tIns="45720" rIns="91440" bIns="45720" rtlCol="0" anchor="b">
            <a:normAutofit/>
          </a:bodyPr>
          <a:lstStyle/>
          <a:p>
            <a:pPr algn="r"/>
            <a:r>
              <a:rPr lang="en-US" sz="5400" dirty="0" err="1"/>
              <a:t>Budgettair</a:t>
            </a:r>
            <a:r>
              <a:rPr lang="en-US" sz="5400" dirty="0"/>
              <a:t> </a:t>
            </a:r>
            <a:r>
              <a:rPr lang="en-US" sz="5400" dirty="0" err="1"/>
              <a:t>kader</a:t>
            </a:r>
            <a:endParaRPr lang="en-US" sz="5400" dirty="0"/>
          </a:p>
        </p:txBody>
      </p:sp>
      <p:sp>
        <p:nvSpPr>
          <p:cNvPr id="132" name="Rectangle 27">
            <a:extLst>
              <a:ext uri="{FF2B5EF4-FFF2-40B4-BE49-F238E27FC236}">
                <a16:creationId xmlns:a16="http://schemas.microsoft.com/office/drawing/2014/main" id="{8765DD1A-F044-4DE7-8A9B-7C30DC85A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4" name="Rectangle 28">
            <a:extLst>
              <a:ext uri="{FF2B5EF4-FFF2-40B4-BE49-F238E27FC236}">
                <a16:creationId xmlns:a16="http://schemas.microsoft.com/office/drawing/2014/main" id="{2FE2170D-72D6-48A8-8E9A-BFF3BF03D0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9" name="Rectangle 29">
            <a:extLst>
              <a:ext uri="{FF2B5EF4-FFF2-40B4-BE49-F238E27FC236}">
                <a16:creationId xmlns:a16="http://schemas.microsoft.com/office/drawing/2014/main" id="{01D19436-094D-463D-AFEA-870FDBD03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0" name="Isosceles Triangle 137">
            <a:extLst>
              <a:ext uri="{FF2B5EF4-FFF2-40B4-BE49-F238E27FC236}">
                <a16:creationId xmlns:a16="http://schemas.microsoft.com/office/drawing/2014/main" id="{9A2DE6E0-967C-4C58-8558-EC08F1138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2720111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7" name="Group 49">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51" name="Straight Connector 50">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53"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4"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5" name="Isosceles Triangle 54">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56"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7"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8"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9" name="Isosceles Triangle 58">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0" name="Isosceles Triangle 59">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78" name="Rectangle 61">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9" name="Group 63">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65" name="Straight Connector 64">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6"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7"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8" name="Isosceles Triangle 67">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9"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0"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1"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72" name="Isosceles Triangle 71">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3" name="Isosceles Triangle 72">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80" name="Rectangle 74">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Tabel 6">
            <a:extLst>
              <a:ext uri="{FF2B5EF4-FFF2-40B4-BE49-F238E27FC236}">
                <a16:creationId xmlns:a16="http://schemas.microsoft.com/office/drawing/2014/main" id="{2223DD12-B8B3-446C-B4EE-BC21ECAE07FC}"/>
              </a:ext>
            </a:extLst>
          </p:cNvPr>
          <p:cNvGraphicFramePr>
            <a:graphicFrameLocks noGrp="1"/>
          </p:cNvGraphicFramePr>
          <p:nvPr>
            <p:extLst>
              <p:ext uri="{D42A27DB-BD31-4B8C-83A1-F6EECF244321}">
                <p14:modId xmlns:p14="http://schemas.microsoft.com/office/powerpoint/2010/main" val="2279319295"/>
              </p:ext>
            </p:extLst>
          </p:nvPr>
        </p:nvGraphicFramePr>
        <p:xfrm>
          <a:off x="757251" y="832757"/>
          <a:ext cx="10640093" cy="5306791"/>
        </p:xfrm>
        <a:graphic>
          <a:graphicData uri="http://schemas.openxmlformats.org/drawingml/2006/table">
            <a:tbl>
              <a:tblPr firstRow="1" firstCol="1" bandRow="1"/>
              <a:tblGrid>
                <a:gridCol w="861440">
                  <a:extLst>
                    <a:ext uri="{9D8B030D-6E8A-4147-A177-3AD203B41FA5}">
                      <a16:colId xmlns:a16="http://schemas.microsoft.com/office/drawing/2014/main" val="1764290163"/>
                    </a:ext>
                  </a:extLst>
                </a:gridCol>
                <a:gridCol w="5478843">
                  <a:extLst>
                    <a:ext uri="{9D8B030D-6E8A-4147-A177-3AD203B41FA5}">
                      <a16:colId xmlns:a16="http://schemas.microsoft.com/office/drawing/2014/main" val="3713869996"/>
                    </a:ext>
                  </a:extLst>
                </a:gridCol>
                <a:gridCol w="1362377">
                  <a:extLst>
                    <a:ext uri="{9D8B030D-6E8A-4147-A177-3AD203B41FA5}">
                      <a16:colId xmlns:a16="http://schemas.microsoft.com/office/drawing/2014/main" val="3656974580"/>
                    </a:ext>
                  </a:extLst>
                </a:gridCol>
                <a:gridCol w="1371165">
                  <a:extLst>
                    <a:ext uri="{9D8B030D-6E8A-4147-A177-3AD203B41FA5}">
                      <a16:colId xmlns:a16="http://schemas.microsoft.com/office/drawing/2014/main" val="870144253"/>
                    </a:ext>
                  </a:extLst>
                </a:gridCol>
                <a:gridCol w="1566268">
                  <a:extLst>
                    <a:ext uri="{9D8B030D-6E8A-4147-A177-3AD203B41FA5}">
                      <a16:colId xmlns:a16="http://schemas.microsoft.com/office/drawing/2014/main" val="1768528011"/>
                    </a:ext>
                  </a:extLst>
                </a:gridCol>
              </a:tblGrid>
              <a:tr h="358448">
                <a:tc>
                  <a:txBody>
                    <a:bodyPr/>
                    <a:lstStyle/>
                    <a:p>
                      <a:pPr algn="l" fontAlgn="b">
                        <a:spcBef>
                          <a:spcPts val="0"/>
                        </a:spcBef>
                        <a:spcAft>
                          <a:spcPts val="0"/>
                        </a:spcAft>
                      </a:pPr>
                      <a:r>
                        <a:rPr lang="nl-BE" sz="900" b="1" i="0" u="none" strike="noStrike" dirty="0">
                          <a:effectLst/>
                          <a:latin typeface="Calibri" panose="020F0502020204030204" pitchFamily="34" charset="0"/>
                          <a:ea typeface="Times New Roman" panose="02020603050405020304" pitchFamily="18" charset="0"/>
                          <a:cs typeface="Times New Roman" panose="02020603050405020304" pitchFamily="18" charset="0"/>
                        </a:rPr>
                        <a:t>ARTIKEL KB</a:t>
                      </a:r>
                      <a:endParaRPr lang="nl-BE" sz="1700" b="0" i="0" u="none" strike="noStrike" dirty="0">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TEGEMOETKOMINGEN</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semester 1/20</a:t>
                      </a:r>
                      <a:endParaRPr lang="nl-BE" sz="1700" b="0" i="0" u="none" strike="noStrike">
                        <a:effectLst/>
                        <a:latin typeface="Arial" panose="020B0604020202020204" pitchFamily="34" charset="0"/>
                      </a:endParaRPr>
                    </a:p>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maart tot juni</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semester 2/20</a:t>
                      </a:r>
                      <a:endParaRPr lang="nl-BE" sz="1700" b="0" i="0" u="none" strike="noStrike">
                        <a:effectLst/>
                        <a:latin typeface="Arial" panose="020B0604020202020204" pitchFamily="34" charset="0"/>
                      </a:endParaRPr>
                    </a:p>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juli tot december</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S1 + S2 2020</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8090150"/>
                  </a:ext>
                </a:extLst>
              </a:tr>
              <a:tr h="202082">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dirty="0">
                          <a:effectLst/>
                          <a:latin typeface="Calibri" panose="020F0502020204030204" pitchFamily="34" charset="0"/>
                          <a:ea typeface="Times New Roman" panose="02020603050405020304" pitchFamily="18" charset="0"/>
                          <a:cs typeface="Times New Roman" panose="02020603050405020304" pitchFamily="18" charset="0"/>
                        </a:rPr>
                        <a:t>AFREKENINGEN</a:t>
                      </a:r>
                      <a:endParaRPr lang="nl-BE" sz="1700" b="0" i="0" u="none" strike="noStrike" dirty="0">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AFREKENINGEN</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AFREKENINGEN</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8861594"/>
                  </a:ext>
                </a:extLst>
              </a:tr>
              <a:tr h="202082">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9DB"/>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POSTEN ZIEKENHUIZEN</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9DB"/>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665.673.852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9DB"/>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449.347.080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9DB"/>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1.115.020.932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1775388597"/>
                  </a:ext>
                </a:extLst>
              </a:tr>
              <a:tr h="202082">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Artikel 3</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Tegemoetkoming voor uitzonderlijke kosten exceptionnels</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219.312.108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262.828.268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482.140.376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7501508"/>
                  </a:ext>
                </a:extLst>
              </a:tr>
              <a:tr h="202082">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5513551"/>
                  </a:ext>
                </a:extLst>
              </a:tr>
              <a:tr h="202082">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Artikel 4</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Impact op de ziekenhuizen door de vermindering van de gewoonlijke activiteit</a:t>
                      </a:r>
                      <a:endParaRPr lang="nl-BE" sz="1700" b="0" i="0" u="none" strike="noStrike">
                        <a:effectLst/>
                        <a:latin typeface="Arial" panose="020B0604020202020204" pitchFamily="34" charset="0"/>
                      </a:endParaRPr>
                    </a:p>
                  </a:txBody>
                  <a:tcPr marL="34267" marR="34267" marT="73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446.361.744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186.518.812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632.880.556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2095728"/>
                  </a:ext>
                </a:extLst>
              </a:tr>
              <a:tr h="202082">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1661089"/>
                  </a:ext>
                </a:extLst>
              </a:tr>
              <a:tr h="202082">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§2</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Budgetgaranties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140.901.233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121.630.893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262.532.126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1601660"/>
                  </a:ext>
                </a:extLst>
              </a:tr>
              <a:tr h="202082">
                <a:tc>
                  <a:txBody>
                    <a:bodyPr/>
                    <a:lstStyle/>
                    <a:p>
                      <a:pPr algn="l" fontAlgn="b">
                        <a:spcBef>
                          <a:spcPts val="0"/>
                        </a:spcBef>
                        <a:spcAft>
                          <a:spcPts val="0"/>
                        </a:spcAft>
                      </a:pPr>
                      <a:r>
                        <a:rPr lang="nl-BE" sz="9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3</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Werkingskosten ten last van de honoraria die voor rekening zijn van de ziekenhuizen</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280.761.585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58.294.414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339.056.000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4165156"/>
                  </a:ext>
                </a:extLst>
              </a:tr>
              <a:tr h="202082">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9581300"/>
                  </a:ext>
                </a:extLst>
              </a:tr>
              <a:tr h="202082">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§3/1</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Aandeel patiënt</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20.241.289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5.418.529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25.659.818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4579647"/>
                  </a:ext>
                </a:extLst>
              </a:tr>
              <a:tr h="202082">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4439533"/>
                  </a:ext>
                </a:extLst>
              </a:tr>
              <a:tr h="202082">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§3/2</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dirty="0">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Niet-ZIV patiënten</a:t>
                      </a:r>
                      <a:endParaRPr lang="nl-BE" sz="1700" b="0" i="0" u="none" strike="noStrike" dirty="0">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4.457.636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1.174.976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5.632.612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7159609"/>
                  </a:ext>
                </a:extLst>
              </a:tr>
              <a:tr h="202082">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9033568"/>
                  </a:ext>
                </a:extLst>
              </a:tr>
              <a:tr h="202082">
                <a:tc>
                  <a:txBody>
                    <a:bodyPr/>
                    <a:lstStyle/>
                    <a:p>
                      <a:pPr algn="l" fontAlgn="b">
                        <a:spcBef>
                          <a:spcPts val="0"/>
                        </a:spcBef>
                        <a:spcAft>
                          <a:spcPts val="0"/>
                        </a:spcAft>
                      </a:pPr>
                      <a:r>
                        <a:rPr lang="nl-BE" sz="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POSTEN ZORGVERSTREKKERS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108.769.357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183.412.309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292.181.667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811690539"/>
                  </a:ext>
                </a:extLst>
              </a:tr>
              <a:tr h="202082">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Artikel 6</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ctr">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Dekking van de kosten van bijkomende activiteiten van de zorgverleners in ziekenhuizen</a:t>
                      </a:r>
                      <a:endParaRPr lang="nl-BE" sz="1700" b="0" i="0" u="none" strike="noStrike">
                        <a:effectLst/>
                        <a:latin typeface="Arial" panose="020B0604020202020204" pitchFamily="34" charset="0"/>
                      </a:endParaRPr>
                    </a:p>
                  </a:txBody>
                  <a:tcPr marL="34267" marR="34267" marT="73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104.283.791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98.811.464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203.095.255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6795773"/>
                  </a:ext>
                </a:extLst>
              </a:tr>
              <a:tr h="514815">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Artikel 7</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dirty="0">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 impact op de activiteit van de zorgverleners in een ziekenhuis die gewoonlijk door honoraria wordt gefinancierd, op de verplichting tot beschikbaarheid, voortvloeiend uit de verplichte reservatie van een percentage van de capaciteit aan ziekenhuisbedden</a:t>
                      </a:r>
                      <a:endParaRPr lang="nl-BE" sz="1700" b="0" i="0" u="none" strike="noStrike" dirty="0">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4.485.566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13.456.699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effectLst/>
                          <a:latin typeface="Calibri" panose="020F0502020204030204" pitchFamily="34" charset="0"/>
                          <a:ea typeface="Times New Roman" panose="02020603050405020304" pitchFamily="18" charset="0"/>
                          <a:cs typeface="Times New Roman" panose="02020603050405020304" pitchFamily="18" charset="0"/>
                        </a:rPr>
                        <a:t>              17.942.265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9833915"/>
                  </a:ext>
                </a:extLst>
              </a:tr>
              <a:tr h="202082">
                <a:tc>
                  <a:txBody>
                    <a:bodyPr/>
                    <a:lstStyle/>
                    <a:p>
                      <a:pPr algn="l" fontAlgn="b">
                        <a:spcBef>
                          <a:spcPts val="0"/>
                        </a:spcBef>
                        <a:spcAft>
                          <a:spcPts val="0"/>
                        </a:spcAft>
                      </a:pPr>
                      <a:r>
                        <a:rPr lang="nl-BE" sz="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Artikel 7/1</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305496"/>
                          </a:solidFill>
                          <a:effectLst/>
                          <a:latin typeface="Calibri" panose="020F0502020204030204" pitchFamily="34" charset="0"/>
                          <a:ea typeface="Times New Roman" panose="02020603050405020304" pitchFamily="18" charset="0"/>
                          <a:cs typeface="Times New Roman" panose="02020603050405020304" pitchFamily="18" charset="0"/>
                        </a:rPr>
                        <a:t>Betrokkenheidsforfait</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71.144.146,41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71.144.146,41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7296415"/>
                  </a:ext>
                </a:extLst>
              </a:tr>
              <a:tr h="202082">
                <a:tc>
                  <a:txBody>
                    <a:bodyPr/>
                    <a:lstStyle/>
                    <a:p>
                      <a:pPr algn="l" fontAlgn="b">
                        <a:spcBef>
                          <a:spcPts val="0"/>
                        </a:spcBef>
                        <a:spcAft>
                          <a:spcPts val="0"/>
                        </a:spcAft>
                      </a:pPr>
                      <a:r>
                        <a:rPr lang="nl-BE" sz="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1" i="0" u="none" strike="noStrike">
                          <a:solidFill>
                            <a:srgbClr val="548235"/>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nl-BE" sz="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4125598"/>
                  </a:ext>
                </a:extLst>
              </a:tr>
              <a:tr h="202082">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spcBef>
                          <a:spcPts val="0"/>
                        </a:spcBef>
                        <a:spcAft>
                          <a:spcPts val="0"/>
                        </a:spcAft>
                      </a:pPr>
                      <a:r>
                        <a:rPr lang="nl-BE" sz="900" b="1" i="0"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UITGAVEN AZ</a:t>
                      </a:r>
                      <a:endParaRPr lang="nl-BE" sz="1700" b="0" i="0" u="none" strike="noStrike" dirty="0">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774.443.209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632.759.390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1.407.202.598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77653273"/>
                  </a:ext>
                </a:extLst>
              </a:tr>
              <a:tr h="202082">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spcBef>
                          <a:spcPts val="0"/>
                        </a:spcBef>
                        <a:spcAft>
                          <a:spcPts val="0"/>
                        </a:spcAft>
                      </a:pPr>
                      <a:r>
                        <a:rPr lang="nl-BE" sz="900" b="1" i="0"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VOORZIEN BUDGET 2 miljard + bijkomende betalingen afrekeningen</a:t>
                      </a:r>
                      <a:endParaRPr lang="nl-BE" sz="1700" b="0" i="0" u="none" strike="noStrike" dirty="0">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15.900.000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166205320"/>
                  </a:ext>
                </a:extLst>
              </a:tr>
              <a:tr h="296985">
                <a:tc>
                  <a:txBody>
                    <a:bodyPr/>
                    <a:lstStyle/>
                    <a:p>
                      <a:pPr algn="l" fontAlgn="b">
                        <a:spcBef>
                          <a:spcPts val="0"/>
                        </a:spcBef>
                        <a:spcAft>
                          <a:spcPts val="0"/>
                        </a:spcAft>
                      </a:pPr>
                      <a:endParaRPr lang="nl-BE" sz="1700" b="0" i="0" u="none" strike="noStrike">
                        <a:effectLst/>
                        <a:latin typeface="Arial" panose="020B0604020202020204" pitchFamily="34" charset="0"/>
                      </a:endParaRPr>
                    </a:p>
                  </a:txBody>
                  <a:tcPr marL="34267" marR="34267" marT="7343"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spcBef>
                          <a:spcPts val="0"/>
                        </a:spcBef>
                        <a:spcAft>
                          <a:spcPts val="0"/>
                        </a:spcAft>
                      </a:pPr>
                      <a:r>
                        <a:rPr lang="nl-BE" sz="900" b="1" i="0"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UITGAVEN PZ</a:t>
                      </a:r>
                      <a:endParaRPr lang="nl-BE" sz="1700" b="0" i="0" u="none" strike="noStrike" dirty="0">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22.900.000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18.930.303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fontAlgn="b">
                        <a:spcBef>
                          <a:spcPts val="0"/>
                        </a:spcBef>
                        <a:spcAft>
                          <a:spcPts val="0"/>
                        </a:spcAft>
                      </a:pPr>
                      <a:r>
                        <a:rPr lang="nl-BE" sz="900" b="1" i="0"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41.830.303  </a:t>
                      </a:r>
                      <a:endParaRPr lang="nl-BE" sz="1700" b="0" i="0" u="none" strike="noStrike" dirty="0">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1875786832"/>
                  </a:ext>
                </a:extLst>
              </a:tr>
              <a:tr h="296985">
                <a:tc>
                  <a:txBody>
                    <a:bodyPr/>
                    <a:lstStyle/>
                    <a:p>
                      <a:pPr algn="l" fontAlgn="b">
                        <a:spcBef>
                          <a:spcPts val="0"/>
                        </a:spcBef>
                        <a:spcAft>
                          <a:spcPts val="0"/>
                        </a:spcAft>
                      </a:pPr>
                      <a:endParaRPr lang="nl-BE" sz="1700" b="0" i="0" u="none" strike="noStrike">
                        <a:effectLst/>
                        <a:latin typeface="Arial" panose="020B0604020202020204" pitchFamily="34" charset="0"/>
                      </a:endParaRPr>
                    </a:p>
                  </a:txBody>
                  <a:tcPr marL="34267" marR="34267" marT="7343"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TOTALE UITGAVEN AZ EN PZ</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797.343.208,64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l" fontAlgn="b">
                        <a:spcBef>
                          <a:spcPts val="0"/>
                        </a:spcBef>
                        <a:spcAft>
                          <a:spcPts val="0"/>
                        </a:spcAft>
                      </a:pPr>
                      <a:r>
                        <a:rPr lang="nl-BE" sz="9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651.689.692,24  </a:t>
                      </a:r>
                      <a:endParaRPr lang="nl-BE" sz="1700" b="0" i="0" u="none" strike="noStrike">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l" fontAlgn="b">
                        <a:spcBef>
                          <a:spcPts val="0"/>
                        </a:spcBef>
                        <a:spcAft>
                          <a:spcPts val="0"/>
                        </a:spcAft>
                      </a:pPr>
                      <a:r>
                        <a:rPr lang="nl-BE" sz="900" b="1" i="0"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1.449.032.901  </a:t>
                      </a:r>
                      <a:endParaRPr lang="nl-BE" sz="1700" b="0" i="0" u="none" strike="noStrike" dirty="0">
                        <a:effectLst/>
                        <a:latin typeface="Arial" panose="020B0604020202020204" pitchFamily="34" charset="0"/>
                      </a:endParaRPr>
                    </a:p>
                  </a:txBody>
                  <a:tcPr marL="34267" marR="34267" marT="73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2826758405"/>
                  </a:ext>
                </a:extLst>
              </a:tr>
            </a:tbl>
          </a:graphicData>
        </a:graphic>
      </p:graphicFrame>
    </p:spTree>
    <p:extLst>
      <p:ext uri="{BB962C8B-B14F-4D97-AF65-F5344CB8AC3E}">
        <p14:creationId xmlns:p14="http://schemas.microsoft.com/office/powerpoint/2010/main" val="23073792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2" name="Rectangle 21">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5" name="Rectangle 34">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el 4">
            <a:extLst>
              <a:ext uri="{FF2B5EF4-FFF2-40B4-BE49-F238E27FC236}">
                <a16:creationId xmlns:a16="http://schemas.microsoft.com/office/drawing/2014/main" id="{DE44ABB3-3380-43C2-BA20-1181916359A0}"/>
              </a:ext>
            </a:extLst>
          </p:cNvPr>
          <p:cNvGraphicFramePr>
            <a:graphicFrameLocks noGrp="1"/>
          </p:cNvGraphicFramePr>
          <p:nvPr>
            <p:extLst>
              <p:ext uri="{D42A27DB-BD31-4B8C-83A1-F6EECF244321}">
                <p14:modId xmlns:p14="http://schemas.microsoft.com/office/powerpoint/2010/main" val="3375922189"/>
              </p:ext>
            </p:extLst>
          </p:nvPr>
        </p:nvGraphicFramePr>
        <p:xfrm>
          <a:off x="1126309" y="2264263"/>
          <a:ext cx="9941261" cy="2325851"/>
        </p:xfrm>
        <a:graphic>
          <a:graphicData uri="http://schemas.openxmlformats.org/drawingml/2006/table">
            <a:tbl>
              <a:tblPr firstRow="1" firstCol="1" bandRow="1"/>
              <a:tblGrid>
                <a:gridCol w="2984265">
                  <a:extLst>
                    <a:ext uri="{9D8B030D-6E8A-4147-A177-3AD203B41FA5}">
                      <a16:colId xmlns:a16="http://schemas.microsoft.com/office/drawing/2014/main" val="2433175424"/>
                    </a:ext>
                  </a:extLst>
                </a:gridCol>
                <a:gridCol w="2358716">
                  <a:extLst>
                    <a:ext uri="{9D8B030D-6E8A-4147-A177-3AD203B41FA5}">
                      <a16:colId xmlns:a16="http://schemas.microsoft.com/office/drawing/2014/main" val="697014554"/>
                    </a:ext>
                  </a:extLst>
                </a:gridCol>
                <a:gridCol w="2299140">
                  <a:extLst>
                    <a:ext uri="{9D8B030D-6E8A-4147-A177-3AD203B41FA5}">
                      <a16:colId xmlns:a16="http://schemas.microsoft.com/office/drawing/2014/main" val="1850713873"/>
                    </a:ext>
                  </a:extLst>
                </a:gridCol>
                <a:gridCol w="2299140">
                  <a:extLst>
                    <a:ext uri="{9D8B030D-6E8A-4147-A177-3AD203B41FA5}">
                      <a16:colId xmlns:a16="http://schemas.microsoft.com/office/drawing/2014/main" val="2173085123"/>
                    </a:ext>
                  </a:extLst>
                </a:gridCol>
              </a:tblGrid>
              <a:tr h="581463">
                <a:tc>
                  <a:txBody>
                    <a:bodyPr/>
                    <a:lstStyle/>
                    <a:p>
                      <a:r>
                        <a:rPr lang="nl-BE" sz="17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r>
                        <a:rPr lang="fr-FR" sz="17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Berekeningsbasis S2 2020</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r>
                        <a:rPr lang="fr-FR" sz="17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2021 S2 + 3 </a:t>
                      </a:r>
                      <a:r>
                        <a:rPr lang="fr-FR" sz="1700" b="1"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maand</a:t>
                      </a:r>
                      <a:r>
                        <a:rPr lang="fr-FR" sz="17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nl-BE" sz="1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r>
                        <a:rPr lang="fr-FR" sz="17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TOTAAL 2021 9maand</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757248501"/>
                  </a:ext>
                </a:extLst>
              </a:tr>
              <a:tr h="319328">
                <a:tc>
                  <a:txBody>
                    <a:bodyPr/>
                    <a:lstStyle/>
                    <a:p>
                      <a:r>
                        <a:rPr lang="fr-FR" sz="1700" b="1">
                          <a:solidFill>
                            <a:srgbClr val="006100"/>
                          </a:solidFill>
                          <a:effectLst/>
                          <a:latin typeface="Arial" panose="020B0604020202020204" pitchFamily="34" charset="0"/>
                          <a:ea typeface="Times New Roman" panose="02020603050405020304" pitchFamily="18" charset="0"/>
                          <a:cs typeface="Times New Roman" panose="02020603050405020304" pitchFamily="18" charset="0"/>
                        </a:rPr>
                        <a:t>Post 1 meerkostenforfaits</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r>
                        <a:rPr lang="fr-FR" sz="17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260.000.000,00  </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r>
                        <a:rPr lang="fr-FR" sz="1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130.000.000,00    </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r>
                        <a:rPr lang="fr-FR" sz="1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390.000.000,00    </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64356937"/>
                  </a:ext>
                </a:extLst>
              </a:tr>
              <a:tr h="581463">
                <a:tc>
                  <a:txBody>
                    <a:bodyPr/>
                    <a:lstStyle/>
                    <a:p>
                      <a:r>
                        <a:rPr lang="fr-FR" sz="1700" b="1">
                          <a:solidFill>
                            <a:srgbClr val="006100"/>
                          </a:solidFill>
                          <a:effectLst/>
                          <a:latin typeface="Arial" panose="020B0604020202020204" pitchFamily="34" charset="0"/>
                          <a:ea typeface="Times New Roman" panose="02020603050405020304" pitchFamily="18" charset="0"/>
                          <a:cs typeface="Times New Roman" panose="02020603050405020304" pitchFamily="18" charset="0"/>
                        </a:rPr>
                        <a:t>Poste 4 – gereserveerde bedden</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r>
                        <a:rPr lang="fr-FR" sz="17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4.485.566,32  </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r>
                        <a:rPr lang="fr-FR" sz="1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13.456.698,95    </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r>
                        <a:rPr lang="fr-FR" sz="17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17.942.265,27    </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831624012"/>
                  </a:ext>
                </a:extLst>
              </a:tr>
              <a:tr h="843597">
                <a:tc>
                  <a:txBody>
                    <a:bodyPr/>
                    <a:lstStyle/>
                    <a:p>
                      <a:r>
                        <a:rPr lang="nl-BE" sz="17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totaal van tegemoetkomingen voor 2021</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r>
                        <a:rPr lang="nl-BE" sz="17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17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264.485.566,32  </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r>
                        <a:rPr lang="fr-FR" sz="17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143.456.698,95    </a:t>
                      </a:r>
                      <a:endParaRPr lang="nl-BE" sz="170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r>
                        <a:rPr lang="fr-FR" sz="17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407.942.265,27    </a:t>
                      </a:r>
                      <a:endParaRPr lang="nl-BE" sz="1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9505" marR="6950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007112456"/>
                  </a:ext>
                </a:extLst>
              </a:tr>
            </a:tbl>
          </a:graphicData>
        </a:graphic>
      </p:graphicFrame>
    </p:spTree>
    <p:extLst>
      <p:ext uri="{BB962C8B-B14F-4D97-AF65-F5344CB8AC3E}">
        <p14:creationId xmlns:p14="http://schemas.microsoft.com/office/powerpoint/2010/main" val="1425541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C52ED567-06B3-4107-9773-BBB6BD7867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ijdelijke aanduiding voor tekst 2">
            <a:extLst>
              <a:ext uri="{FF2B5EF4-FFF2-40B4-BE49-F238E27FC236}">
                <a16:creationId xmlns:a16="http://schemas.microsoft.com/office/drawing/2014/main" id="{C262EEA3-44B5-4D4C-A74C-9E917AF2D7DB}"/>
              </a:ext>
            </a:extLst>
          </p:cNvPr>
          <p:cNvSpPr>
            <a:spLocks noGrp="1"/>
          </p:cNvSpPr>
          <p:nvPr>
            <p:ph type="body" idx="1"/>
          </p:nvPr>
        </p:nvSpPr>
        <p:spPr>
          <a:xfrm>
            <a:off x="274319" y="762000"/>
            <a:ext cx="7029283" cy="5745479"/>
          </a:xfrm>
        </p:spPr>
        <p:txBody>
          <a:bodyPr vert="horz" lIns="91440" tIns="45720" rIns="91440" bIns="45720" rtlCol="0" anchor="ctr">
            <a:normAutofit fontScale="92500" lnSpcReduction="20000"/>
          </a:bodyPr>
          <a:lstStyle/>
          <a:p>
            <a:pPr marL="285750" indent="-285750">
              <a:buFont typeface="Wingdings 3" charset="2"/>
              <a:buChar char=""/>
            </a:pPr>
            <a:r>
              <a:rPr lang="en-US" sz="2000" b="1" dirty="0" err="1"/>
              <a:t>Aanvullingen</a:t>
            </a:r>
            <a:r>
              <a:rPr lang="en-US" sz="2000" b="1" dirty="0"/>
              <a:t> 1</a:t>
            </a:r>
            <a:r>
              <a:rPr lang="en-US" sz="2000" b="1" baseline="30000" dirty="0"/>
              <a:t>ste</a:t>
            </a:r>
            <a:r>
              <a:rPr lang="en-US" sz="2000" b="1" dirty="0"/>
              <a:t> semester 2020 (</a:t>
            </a:r>
            <a:r>
              <a:rPr lang="en-US" sz="2000" b="1" dirty="0" err="1"/>
              <a:t>aandeel</a:t>
            </a:r>
            <a:r>
              <a:rPr lang="en-US" sz="2000" b="1" dirty="0"/>
              <a:t> </a:t>
            </a:r>
            <a:r>
              <a:rPr lang="en-US" sz="2000" b="1" dirty="0" err="1"/>
              <a:t>patiënt</a:t>
            </a:r>
            <a:r>
              <a:rPr lang="en-US" sz="2000" b="1" dirty="0"/>
              <a:t> + </a:t>
            </a:r>
            <a:r>
              <a:rPr lang="en-US" sz="2000" b="1" dirty="0" err="1"/>
              <a:t>niet</a:t>
            </a:r>
            <a:r>
              <a:rPr lang="en-US" sz="2000" b="1" dirty="0"/>
              <a:t>-ZIV </a:t>
            </a:r>
            <a:r>
              <a:rPr lang="en-US" sz="2000" b="1" dirty="0" err="1"/>
              <a:t>patiënten</a:t>
            </a:r>
            <a:r>
              <a:rPr lang="en-US" sz="2000" b="1" dirty="0"/>
              <a:t>; </a:t>
            </a:r>
            <a:r>
              <a:rPr lang="en-US" sz="2000" b="1" dirty="0" err="1"/>
              <a:t>tegemoetkomingen</a:t>
            </a:r>
            <a:r>
              <a:rPr lang="en-US" sz="2000" b="1" dirty="0"/>
              <a:t> ASO + HAIO)</a:t>
            </a:r>
          </a:p>
          <a:p>
            <a:pPr marL="285750" indent="-285750">
              <a:buFont typeface="Wingdings 3" charset="2"/>
              <a:buChar char=""/>
            </a:pPr>
            <a:endParaRPr lang="en-US" sz="2000" b="1" dirty="0"/>
          </a:p>
          <a:p>
            <a:pPr marL="285750" indent="-285750">
              <a:buFont typeface="Wingdings 3" charset="2"/>
              <a:buChar char=""/>
            </a:pPr>
            <a:r>
              <a:rPr lang="en-US" sz="2000" b="1" dirty="0" err="1"/>
              <a:t>Uitbreiding</a:t>
            </a:r>
            <a:r>
              <a:rPr lang="en-US" sz="2000" b="1" dirty="0"/>
              <a:t> van </a:t>
            </a:r>
            <a:r>
              <a:rPr lang="en-US" sz="2000" b="1" dirty="0" err="1"/>
              <a:t>tegemoetkomingen</a:t>
            </a:r>
            <a:r>
              <a:rPr lang="en-US" sz="2000" b="1" dirty="0"/>
              <a:t> </a:t>
            </a:r>
            <a:r>
              <a:rPr lang="en-US" sz="2000" b="1" dirty="0" err="1"/>
              <a:t>naar</a:t>
            </a:r>
            <a:r>
              <a:rPr lang="en-US" sz="2000" b="1" dirty="0"/>
              <a:t> het </a:t>
            </a:r>
            <a:r>
              <a:rPr lang="en-US" sz="2000" b="1" dirty="0" err="1"/>
              <a:t>tweede</a:t>
            </a:r>
            <a:r>
              <a:rPr lang="en-US" sz="2000" b="1" dirty="0"/>
              <a:t> semester 2020, </a:t>
            </a:r>
            <a:r>
              <a:rPr lang="en-US" sz="2000" b="1" dirty="0" err="1"/>
              <a:t>behalve</a:t>
            </a:r>
            <a:r>
              <a:rPr lang="en-US" sz="2000" b="1" dirty="0"/>
              <a:t> </a:t>
            </a:r>
            <a:r>
              <a:rPr lang="en-US" sz="2000" b="1" dirty="0" err="1"/>
              <a:t>voor</a:t>
            </a:r>
            <a:r>
              <a:rPr lang="en-US" sz="2000" b="1" dirty="0"/>
              <a:t> </a:t>
            </a:r>
            <a:r>
              <a:rPr lang="en-US" sz="2000" b="1" dirty="0" err="1"/>
              <a:t>geven</a:t>
            </a:r>
            <a:r>
              <a:rPr lang="en-US" sz="2000" b="1" dirty="0"/>
              <a:t> </a:t>
            </a:r>
            <a:r>
              <a:rPr lang="en-US" sz="2000" b="1" dirty="0" err="1"/>
              <a:t>en</a:t>
            </a:r>
            <a:r>
              <a:rPr lang="en-US" sz="2000" b="1" dirty="0"/>
              <a:t> </a:t>
            </a:r>
            <a:r>
              <a:rPr lang="en-US" sz="2000" b="1" dirty="0" err="1"/>
              <a:t>volgen</a:t>
            </a:r>
            <a:r>
              <a:rPr lang="en-US" sz="2000" b="1" dirty="0"/>
              <a:t> van </a:t>
            </a:r>
            <a:r>
              <a:rPr lang="en-US" sz="2000" b="1" dirty="0" err="1"/>
              <a:t>opleidingen</a:t>
            </a:r>
            <a:endParaRPr lang="en-US" sz="2000" b="1" dirty="0"/>
          </a:p>
          <a:p>
            <a:pPr marL="285750" indent="-285750">
              <a:buFont typeface="Wingdings 3" charset="2"/>
              <a:buChar char=""/>
            </a:pPr>
            <a:endParaRPr lang="en-US" sz="2000" b="1" dirty="0"/>
          </a:p>
          <a:p>
            <a:pPr marL="285750" indent="-285750">
              <a:buFont typeface="Wingdings 3" charset="2"/>
              <a:buChar char=""/>
            </a:pPr>
            <a:r>
              <a:rPr lang="en-US" sz="2000" b="1" dirty="0" err="1"/>
              <a:t>Eenmalige</a:t>
            </a:r>
            <a:r>
              <a:rPr lang="en-US" sz="2000" b="1" dirty="0"/>
              <a:t> </a:t>
            </a:r>
            <a:r>
              <a:rPr lang="en-US" sz="2000" b="1" dirty="0" err="1"/>
              <a:t>tegemoetkomingen</a:t>
            </a:r>
            <a:r>
              <a:rPr lang="en-US" sz="2000" b="1" dirty="0"/>
              <a:t> 2</a:t>
            </a:r>
            <a:r>
              <a:rPr lang="en-US" sz="2000" b="1" baseline="30000" dirty="0"/>
              <a:t>de</a:t>
            </a:r>
            <a:r>
              <a:rPr lang="en-US" sz="2000" b="1" dirty="0"/>
              <a:t> semester 2020 (</a:t>
            </a:r>
            <a:r>
              <a:rPr lang="en-US" sz="2000" b="1" dirty="0" err="1"/>
              <a:t>betrokkenheidsforfait</a:t>
            </a:r>
            <a:r>
              <a:rPr lang="en-US" sz="2000" b="1" dirty="0"/>
              <a:t> + </a:t>
            </a:r>
            <a:r>
              <a:rPr lang="en-US" sz="2000" b="1" dirty="0" err="1"/>
              <a:t>aanmoedigingspremie</a:t>
            </a:r>
            <a:r>
              <a:rPr lang="en-US" sz="2000" b="1" dirty="0"/>
              <a:t>)</a:t>
            </a:r>
          </a:p>
          <a:p>
            <a:pPr marL="285750" indent="-285750">
              <a:buFont typeface="Wingdings 3" charset="2"/>
              <a:buChar char=""/>
            </a:pPr>
            <a:endParaRPr lang="en-US" sz="2000" b="1" dirty="0"/>
          </a:p>
          <a:p>
            <a:pPr marL="285750" indent="-285750">
              <a:buFont typeface="Wingdings 3" charset="2"/>
              <a:buChar char=""/>
            </a:pPr>
            <a:r>
              <a:rPr lang="en-US" sz="2000" b="1" dirty="0" err="1"/>
              <a:t>Eindtermijn</a:t>
            </a:r>
            <a:r>
              <a:rPr lang="en-US" sz="2000" b="1" dirty="0"/>
              <a:t> </a:t>
            </a:r>
            <a:r>
              <a:rPr lang="en-US" sz="2000" b="1" dirty="0" err="1"/>
              <a:t>voor</a:t>
            </a:r>
            <a:r>
              <a:rPr lang="en-US" sz="2000" b="1" dirty="0"/>
              <a:t> </a:t>
            </a:r>
            <a:r>
              <a:rPr lang="en-US" sz="2000" b="1" dirty="0" err="1"/>
              <a:t>meerkostenforfaits</a:t>
            </a:r>
            <a:r>
              <a:rPr lang="en-US" sz="2000" b="1" dirty="0"/>
              <a:t> </a:t>
            </a:r>
            <a:r>
              <a:rPr lang="en-US" sz="2000" b="1" dirty="0" err="1"/>
              <a:t>en</a:t>
            </a:r>
            <a:r>
              <a:rPr lang="en-US" sz="2000" b="1" dirty="0"/>
              <a:t> </a:t>
            </a:r>
            <a:r>
              <a:rPr lang="en-US" sz="2000" b="1" dirty="0" err="1"/>
              <a:t>beschikbaarheidsforfait</a:t>
            </a:r>
            <a:r>
              <a:rPr lang="en-US" sz="2000" b="1" dirty="0"/>
              <a:t> (30 </a:t>
            </a:r>
            <a:r>
              <a:rPr lang="en-US" sz="2000" b="1" dirty="0" err="1"/>
              <a:t>september</a:t>
            </a:r>
            <a:r>
              <a:rPr lang="en-US" sz="2000" b="1" dirty="0"/>
              <a:t> 2021)</a:t>
            </a:r>
          </a:p>
          <a:p>
            <a:endParaRPr lang="en-US" sz="2000" b="1" dirty="0"/>
          </a:p>
          <a:p>
            <a:pPr marL="285750" indent="-285750">
              <a:buFont typeface="Wingdings 3" charset="2"/>
              <a:buChar char=""/>
            </a:pPr>
            <a:r>
              <a:rPr lang="en-US" sz="2000" b="1" dirty="0" err="1"/>
              <a:t>Verloop</a:t>
            </a:r>
            <a:r>
              <a:rPr lang="en-US" sz="2000" b="1" dirty="0"/>
              <a:t> </a:t>
            </a:r>
            <a:r>
              <a:rPr lang="en-US" sz="2000" b="1" dirty="0" err="1"/>
              <a:t>afrekeningen</a:t>
            </a:r>
            <a:r>
              <a:rPr lang="en-US" sz="2000" b="1" dirty="0"/>
              <a:t> </a:t>
            </a:r>
            <a:r>
              <a:rPr lang="en-US" sz="2000" b="1" dirty="0" err="1"/>
              <a:t>en</a:t>
            </a:r>
            <a:r>
              <a:rPr lang="en-US" sz="2000" b="1" dirty="0"/>
              <a:t> </a:t>
            </a:r>
            <a:r>
              <a:rPr lang="en-US" sz="2000" b="1" dirty="0" err="1"/>
              <a:t>controle</a:t>
            </a:r>
            <a:r>
              <a:rPr lang="en-US" sz="2000" b="1" dirty="0"/>
              <a:t> </a:t>
            </a:r>
            <a:r>
              <a:rPr lang="en-US" sz="2000" b="1" dirty="0" err="1"/>
              <a:t>doorgegeven</a:t>
            </a:r>
            <a:r>
              <a:rPr lang="en-US" sz="2000" b="1" dirty="0"/>
              <a:t> </a:t>
            </a:r>
            <a:r>
              <a:rPr lang="en-US" sz="2000" b="1" dirty="0" err="1"/>
              <a:t>informatie</a:t>
            </a:r>
            <a:endParaRPr lang="en-US" sz="2000" b="1" dirty="0"/>
          </a:p>
          <a:p>
            <a:pPr marL="285750" indent="-285750">
              <a:buFont typeface="Wingdings 3" charset="2"/>
              <a:buChar char=""/>
            </a:pPr>
            <a:endParaRPr lang="en-US" sz="2000" b="1" dirty="0"/>
          </a:p>
          <a:p>
            <a:pPr marL="285750" indent="-285750">
              <a:buFont typeface="Wingdings 3" charset="2"/>
              <a:buChar char=""/>
            </a:pPr>
            <a:r>
              <a:rPr lang="en-US" sz="2000" b="1" dirty="0" err="1"/>
              <a:t>Verduidelijkingen</a:t>
            </a:r>
            <a:r>
              <a:rPr lang="en-US" sz="2000" b="1" dirty="0"/>
              <a:t> </a:t>
            </a:r>
            <a:r>
              <a:rPr lang="en-US" sz="2000" b="1" dirty="0" err="1"/>
              <a:t>en</a:t>
            </a:r>
            <a:r>
              <a:rPr lang="en-US" sz="2000" b="1" dirty="0"/>
              <a:t> </a:t>
            </a:r>
            <a:r>
              <a:rPr lang="en-US" sz="2000" b="1" dirty="0" err="1"/>
              <a:t>technische</a:t>
            </a:r>
            <a:r>
              <a:rPr lang="en-US" sz="2000" b="1" dirty="0"/>
              <a:t> </a:t>
            </a:r>
            <a:r>
              <a:rPr lang="en-US" sz="2000" b="1" dirty="0" err="1"/>
              <a:t>verbeteringen</a:t>
            </a:r>
            <a:endParaRPr lang="en-US" sz="2000" b="1" dirty="0"/>
          </a:p>
          <a:p>
            <a:pPr marL="285750" indent="-285750">
              <a:buFont typeface="Wingdings 3" charset="2"/>
              <a:buChar char=""/>
            </a:pPr>
            <a:endParaRPr lang="en-US" b="1" dirty="0"/>
          </a:p>
        </p:txBody>
      </p:sp>
      <p:sp>
        <p:nvSpPr>
          <p:cNvPr id="22" name="Rectangle 21">
            <a:extLst>
              <a:ext uri="{FF2B5EF4-FFF2-40B4-BE49-F238E27FC236}">
                <a16:creationId xmlns:a16="http://schemas.microsoft.com/office/drawing/2014/main" id="{AF551D8B-3775-4477-88B7-7B7C350D34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cxnSp>
        <p:nvCxnSpPr>
          <p:cNvPr id="24" name="Straight Connector 23">
            <a:extLst>
              <a:ext uri="{FF2B5EF4-FFF2-40B4-BE49-F238E27FC236}">
                <a16:creationId xmlns:a16="http://schemas.microsoft.com/office/drawing/2014/main" id="{1A901C3D-CFAE-460D-BD0E-7D22164D7D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590212" y="0"/>
            <a:ext cx="1059921" cy="6858000"/>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837C0EA9-1437-4437-9D20-2BBDA1AA9F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721600" y="3721395"/>
            <a:ext cx="4345560" cy="3136604"/>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BB934D2B-85E2-4375-94EE-B66C16BF7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5">
            <a:extLst>
              <a:ext uri="{FF2B5EF4-FFF2-40B4-BE49-F238E27FC236}">
                <a16:creationId xmlns:a16="http://schemas.microsoft.com/office/drawing/2014/main" id="{9B445E02-D785-4565-B842-9567BBC09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2C153736-D102-4F57-9DE7-615AFC02B0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7">
            <a:extLst>
              <a:ext uri="{FF2B5EF4-FFF2-40B4-BE49-F238E27FC236}">
                <a16:creationId xmlns:a16="http://schemas.microsoft.com/office/drawing/2014/main" id="{BA407A52-66F4-4CDE-A726-FF79F3EC3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8">
            <a:extLst>
              <a:ext uri="{FF2B5EF4-FFF2-40B4-BE49-F238E27FC236}">
                <a16:creationId xmlns:a16="http://schemas.microsoft.com/office/drawing/2014/main" id="{D28FFB34-4FC3-46F5-B900-D3B774FD0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9">
            <a:extLst>
              <a:ext uri="{FF2B5EF4-FFF2-40B4-BE49-F238E27FC236}">
                <a16:creationId xmlns:a16="http://schemas.microsoft.com/office/drawing/2014/main" id="{205F7B13-ACB5-46BE-8070-0431266B18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Isosceles Triangle 39">
            <a:extLst>
              <a:ext uri="{FF2B5EF4-FFF2-40B4-BE49-F238E27FC236}">
                <a16:creationId xmlns:a16="http://schemas.microsoft.com/office/drawing/2014/main" id="{D52A0D23-45DD-4DF4-ADE6-A81F409BB9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el 1">
            <a:extLst>
              <a:ext uri="{FF2B5EF4-FFF2-40B4-BE49-F238E27FC236}">
                <a16:creationId xmlns:a16="http://schemas.microsoft.com/office/drawing/2014/main" id="{E86EB16E-68B0-4882-BB43-622C2230FBFA}"/>
              </a:ext>
            </a:extLst>
          </p:cNvPr>
          <p:cNvSpPr>
            <a:spLocks noGrp="1"/>
          </p:cNvSpPr>
          <p:nvPr>
            <p:ph type="title"/>
          </p:nvPr>
        </p:nvSpPr>
        <p:spPr>
          <a:xfrm>
            <a:off x="7829658" y="1253067"/>
            <a:ext cx="3371742" cy="4351866"/>
          </a:xfrm>
        </p:spPr>
        <p:txBody>
          <a:bodyPr vert="horz" lIns="91440" tIns="45720" rIns="91440" bIns="45720" rtlCol="0" anchor="ctr">
            <a:normAutofit/>
          </a:bodyPr>
          <a:lstStyle/>
          <a:p>
            <a:r>
              <a:rPr lang="en-US" dirty="0">
                <a:solidFill>
                  <a:schemeClr val="bg1"/>
                </a:solidFill>
              </a:rPr>
              <a:t>Grote </a:t>
            </a:r>
            <a:r>
              <a:rPr lang="en-US" dirty="0" err="1">
                <a:solidFill>
                  <a:schemeClr val="bg1"/>
                </a:solidFill>
              </a:rPr>
              <a:t>lijnen</a:t>
            </a:r>
            <a:r>
              <a:rPr lang="en-US" dirty="0">
                <a:solidFill>
                  <a:schemeClr val="bg1"/>
                </a:solidFill>
              </a:rPr>
              <a:t> </a:t>
            </a:r>
            <a:r>
              <a:rPr lang="en-US" dirty="0" err="1">
                <a:solidFill>
                  <a:schemeClr val="bg1"/>
                </a:solidFill>
              </a:rPr>
              <a:t>wijzigingsKB</a:t>
            </a:r>
            <a:endParaRPr lang="en-US" dirty="0">
              <a:solidFill>
                <a:schemeClr val="bg1"/>
              </a:solidFill>
            </a:endParaRPr>
          </a:p>
        </p:txBody>
      </p:sp>
    </p:spTree>
    <p:extLst>
      <p:ext uri="{BB962C8B-B14F-4D97-AF65-F5344CB8AC3E}">
        <p14:creationId xmlns:p14="http://schemas.microsoft.com/office/powerpoint/2010/main" val="2035695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1000"/>
                                        <p:tgtEl>
                                          <p:spTgt spid="45">
                                            <p:txEl>
                                              <p:pRg st="0" end="0"/>
                                            </p:txEl>
                                          </p:spTgt>
                                        </p:tgtEl>
                                      </p:cBhvr>
                                    </p:animEffect>
                                    <p:anim calcmode="lin" valueType="num">
                                      <p:cBhvr>
                                        <p:cTn id="8" dur="1000" fill="hold"/>
                                        <p:tgtEl>
                                          <p:spTgt spid="4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5">
                                            <p:txEl>
                                              <p:pRg st="2" end="2"/>
                                            </p:txEl>
                                          </p:spTgt>
                                        </p:tgtEl>
                                        <p:attrNameLst>
                                          <p:attrName>style.visibility</p:attrName>
                                        </p:attrNameLst>
                                      </p:cBhvr>
                                      <p:to>
                                        <p:strVal val="visible"/>
                                      </p:to>
                                    </p:set>
                                    <p:animEffect transition="in" filter="fade">
                                      <p:cBhvr>
                                        <p:cTn id="14" dur="1000"/>
                                        <p:tgtEl>
                                          <p:spTgt spid="45">
                                            <p:txEl>
                                              <p:pRg st="2" end="2"/>
                                            </p:txEl>
                                          </p:spTgt>
                                        </p:tgtEl>
                                      </p:cBhvr>
                                    </p:animEffect>
                                    <p:anim calcmode="lin" valueType="num">
                                      <p:cBhvr>
                                        <p:cTn id="15" dur="1000" fill="hold"/>
                                        <p:tgtEl>
                                          <p:spTgt spid="4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5">
                                            <p:txEl>
                                              <p:pRg st="4" end="4"/>
                                            </p:txEl>
                                          </p:spTgt>
                                        </p:tgtEl>
                                        <p:attrNameLst>
                                          <p:attrName>style.visibility</p:attrName>
                                        </p:attrNameLst>
                                      </p:cBhvr>
                                      <p:to>
                                        <p:strVal val="visible"/>
                                      </p:to>
                                    </p:set>
                                    <p:animEffect transition="in" filter="fade">
                                      <p:cBhvr>
                                        <p:cTn id="21" dur="1000"/>
                                        <p:tgtEl>
                                          <p:spTgt spid="45">
                                            <p:txEl>
                                              <p:pRg st="4" end="4"/>
                                            </p:txEl>
                                          </p:spTgt>
                                        </p:tgtEl>
                                      </p:cBhvr>
                                    </p:animEffect>
                                    <p:anim calcmode="lin" valueType="num">
                                      <p:cBhvr>
                                        <p:cTn id="22" dur="1000" fill="hold"/>
                                        <p:tgtEl>
                                          <p:spTgt spid="4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5">
                                            <p:txEl>
                                              <p:pRg st="6" end="6"/>
                                            </p:txEl>
                                          </p:spTgt>
                                        </p:tgtEl>
                                        <p:attrNameLst>
                                          <p:attrName>style.visibility</p:attrName>
                                        </p:attrNameLst>
                                      </p:cBhvr>
                                      <p:to>
                                        <p:strVal val="visible"/>
                                      </p:to>
                                    </p:set>
                                    <p:animEffect transition="in" filter="fade">
                                      <p:cBhvr>
                                        <p:cTn id="28" dur="1000"/>
                                        <p:tgtEl>
                                          <p:spTgt spid="45">
                                            <p:txEl>
                                              <p:pRg st="6" end="6"/>
                                            </p:txEl>
                                          </p:spTgt>
                                        </p:tgtEl>
                                      </p:cBhvr>
                                    </p:animEffect>
                                    <p:anim calcmode="lin" valueType="num">
                                      <p:cBhvr>
                                        <p:cTn id="29" dur="1000" fill="hold"/>
                                        <p:tgtEl>
                                          <p:spTgt spid="4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4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5">
                                            <p:txEl>
                                              <p:pRg st="8" end="8"/>
                                            </p:txEl>
                                          </p:spTgt>
                                        </p:tgtEl>
                                        <p:attrNameLst>
                                          <p:attrName>style.visibility</p:attrName>
                                        </p:attrNameLst>
                                      </p:cBhvr>
                                      <p:to>
                                        <p:strVal val="visible"/>
                                      </p:to>
                                    </p:set>
                                    <p:animEffect transition="in" filter="fade">
                                      <p:cBhvr>
                                        <p:cTn id="35" dur="1000"/>
                                        <p:tgtEl>
                                          <p:spTgt spid="45">
                                            <p:txEl>
                                              <p:pRg st="8" end="8"/>
                                            </p:txEl>
                                          </p:spTgt>
                                        </p:tgtEl>
                                      </p:cBhvr>
                                    </p:animEffect>
                                    <p:anim calcmode="lin" valueType="num">
                                      <p:cBhvr>
                                        <p:cTn id="36" dur="1000" fill="hold"/>
                                        <p:tgtEl>
                                          <p:spTgt spid="45">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4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5">
                                            <p:txEl>
                                              <p:pRg st="10" end="10"/>
                                            </p:txEl>
                                          </p:spTgt>
                                        </p:tgtEl>
                                        <p:attrNameLst>
                                          <p:attrName>style.visibility</p:attrName>
                                        </p:attrNameLst>
                                      </p:cBhvr>
                                      <p:to>
                                        <p:strVal val="visible"/>
                                      </p:to>
                                    </p:set>
                                    <p:animEffect transition="in" filter="fade">
                                      <p:cBhvr>
                                        <p:cTn id="42" dur="1000"/>
                                        <p:tgtEl>
                                          <p:spTgt spid="45">
                                            <p:txEl>
                                              <p:pRg st="10" end="10"/>
                                            </p:txEl>
                                          </p:spTgt>
                                        </p:tgtEl>
                                      </p:cBhvr>
                                    </p:animEffect>
                                    <p:anim calcmode="lin" valueType="num">
                                      <p:cBhvr>
                                        <p:cTn id="43" dur="1000" fill="hold"/>
                                        <p:tgtEl>
                                          <p:spTgt spid="45">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4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aphicFrame>
        <p:nvGraphicFramePr>
          <p:cNvPr id="20" name="Tabel 19">
            <a:extLst>
              <a:ext uri="{FF2B5EF4-FFF2-40B4-BE49-F238E27FC236}">
                <a16:creationId xmlns:a16="http://schemas.microsoft.com/office/drawing/2014/main" id="{49BAA67C-908D-4578-ADE3-AA1A586665AD}"/>
              </a:ext>
            </a:extLst>
          </p:cNvPr>
          <p:cNvGraphicFramePr>
            <a:graphicFrameLocks noGrp="1" noChangeAspect="1"/>
          </p:cNvGraphicFramePr>
          <p:nvPr>
            <p:extLst>
              <p:ext uri="{D42A27DB-BD31-4B8C-83A1-F6EECF244321}">
                <p14:modId xmlns:p14="http://schemas.microsoft.com/office/powerpoint/2010/main" val="1082244695"/>
              </p:ext>
            </p:extLst>
          </p:nvPr>
        </p:nvGraphicFramePr>
        <p:xfrm>
          <a:off x="191550" y="1054497"/>
          <a:ext cx="11808900" cy="5514250"/>
        </p:xfrm>
        <a:graphic>
          <a:graphicData uri="http://schemas.openxmlformats.org/drawingml/2006/table">
            <a:tbl>
              <a:tblPr firstRow="1" bandRow="1">
                <a:tableStyleId>{5C22544A-7EE6-4342-B048-85BDC9FD1C3A}</a:tableStyleId>
              </a:tblPr>
              <a:tblGrid>
                <a:gridCol w="1188231">
                  <a:extLst>
                    <a:ext uri="{9D8B030D-6E8A-4147-A177-3AD203B41FA5}">
                      <a16:colId xmlns:a16="http://schemas.microsoft.com/office/drawing/2014/main" val="2985438416"/>
                    </a:ext>
                  </a:extLst>
                </a:gridCol>
                <a:gridCol w="545557">
                  <a:extLst>
                    <a:ext uri="{9D8B030D-6E8A-4147-A177-3AD203B41FA5}">
                      <a16:colId xmlns:a16="http://schemas.microsoft.com/office/drawing/2014/main" val="3785273866"/>
                    </a:ext>
                  </a:extLst>
                </a:gridCol>
                <a:gridCol w="547951">
                  <a:extLst>
                    <a:ext uri="{9D8B030D-6E8A-4147-A177-3AD203B41FA5}">
                      <a16:colId xmlns:a16="http://schemas.microsoft.com/office/drawing/2014/main" val="1100463125"/>
                    </a:ext>
                  </a:extLst>
                </a:gridCol>
                <a:gridCol w="579120">
                  <a:extLst>
                    <a:ext uri="{9D8B030D-6E8A-4147-A177-3AD203B41FA5}">
                      <a16:colId xmlns:a16="http://schemas.microsoft.com/office/drawing/2014/main" val="3136030085"/>
                    </a:ext>
                  </a:extLst>
                </a:gridCol>
                <a:gridCol w="558800">
                  <a:extLst>
                    <a:ext uri="{9D8B030D-6E8A-4147-A177-3AD203B41FA5}">
                      <a16:colId xmlns:a16="http://schemas.microsoft.com/office/drawing/2014/main" val="252348913"/>
                    </a:ext>
                  </a:extLst>
                </a:gridCol>
                <a:gridCol w="548640">
                  <a:extLst>
                    <a:ext uri="{9D8B030D-6E8A-4147-A177-3AD203B41FA5}">
                      <a16:colId xmlns:a16="http://schemas.microsoft.com/office/drawing/2014/main" val="2394977720"/>
                    </a:ext>
                  </a:extLst>
                </a:gridCol>
                <a:gridCol w="568960">
                  <a:extLst>
                    <a:ext uri="{9D8B030D-6E8A-4147-A177-3AD203B41FA5}">
                      <a16:colId xmlns:a16="http://schemas.microsoft.com/office/drawing/2014/main" val="4078200517"/>
                    </a:ext>
                  </a:extLst>
                </a:gridCol>
                <a:gridCol w="579120">
                  <a:extLst>
                    <a:ext uri="{9D8B030D-6E8A-4147-A177-3AD203B41FA5}">
                      <a16:colId xmlns:a16="http://schemas.microsoft.com/office/drawing/2014/main" val="640882549"/>
                    </a:ext>
                  </a:extLst>
                </a:gridCol>
                <a:gridCol w="548640">
                  <a:extLst>
                    <a:ext uri="{9D8B030D-6E8A-4147-A177-3AD203B41FA5}">
                      <a16:colId xmlns:a16="http://schemas.microsoft.com/office/drawing/2014/main" val="2497854503"/>
                    </a:ext>
                  </a:extLst>
                </a:gridCol>
                <a:gridCol w="548640">
                  <a:extLst>
                    <a:ext uri="{9D8B030D-6E8A-4147-A177-3AD203B41FA5}">
                      <a16:colId xmlns:a16="http://schemas.microsoft.com/office/drawing/2014/main" val="1837117717"/>
                    </a:ext>
                  </a:extLst>
                </a:gridCol>
                <a:gridCol w="568960">
                  <a:extLst>
                    <a:ext uri="{9D8B030D-6E8A-4147-A177-3AD203B41FA5}">
                      <a16:colId xmlns:a16="http://schemas.microsoft.com/office/drawing/2014/main" val="1409855437"/>
                    </a:ext>
                  </a:extLst>
                </a:gridCol>
                <a:gridCol w="568960">
                  <a:extLst>
                    <a:ext uri="{9D8B030D-6E8A-4147-A177-3AD203B41FA5}">
                      <a16:colId xmlns:a16="http://schemas.microsoft.com/office/drawing/2014/main" val="1747186802"/>
                    </a:ext>
                  </a:extLst>
                </a:gridCol>
                <a:gridCol w="579120">
                  <a:extLst>
                    <a:ext uri="{9D8B030D-6E8A-4147-A177-3AD203B41FA5}">
                      <a16:colId xmlns:a16="http://schemas.microsoft.com/office/drawing/2014/main" val="3705708368"/>
                    </a:ext>
                  </a:extLst>
                </a:gridCol>
                <a:gridCol w="558800">
                  <a:extLst>
                    <a:ext uri="{9D8B030D-6E8A-4147-A177-3AD203B41FA5}">
                      <a16:colId xmlns:a16="http://schemas.microsoft.com/office/drawing/2014/main" val="512017017"/>
                    </a:ext>
                  </a:extLst>
                </a:gridCol>
                <a:gridCol w="568960">
                  <a:extLst>
                    <a:ext uri="{9D8B030D-6E8A-4147-A177-3AD203B41FA5}">
                      <a16:colId xmlns:a16="http://schemas.microsoft.com/office/drawing/2014/main" val="1354009761"/>
                    </a:ext>
                  </a:extLst>
                </a:gridCol>
                <a:gridCol w="548640">
                  <a:extLst>
                    <a:ext uri="{9D8B030D-6E8A-4147-A177-3AD203B41FA5}">
                      <a16:colId xmlns:a16="http://schemas.microsoft.com/office/drawing/2014/main" val="3766930515"/>
                    </a:ext>
                  </a:extLst>
                </a:gridCol>
                <a:gridCol w="568960">
                  <a:extLst>
                    <a:ext uri="{9D8B030D-6E8A-4147-A177-3AD203B41FA5}">
                      <a16:colId xmlns:a16="http://schemas.microsoft.com/office/drawing/2014/main" val="1046450010"/>
                    </a:ext>
                  </a:extLst>
                </a:gridCol>
                <a:gridCol w="538480">
                  <a:extLst>
                    <a:ext uri="{9D8B030D-6E8A-4147-A177-3AD203B41FA5}">
                      <a16:colId xmlns:a16="http://schemas.microsoft.com/office/drawing/2014/main" val="284259943"/>
                    </a:ext>
                  </a:extLst>
                </a:gridCol>
                <a:gridCol w="543744">
                  <a:extLst>
                    <a:ext uri="{9D8B030D-6E8A-4147-A177-3AD203B41FA5}">
                      <a16:colId xmlns:a16="http://schemas.microsoft.com/office/drawing/2014/main" val="857895190"/>
                    </a:ext>
                  </a:extLst>
                </a:gridCol>
                <a:gridCol w="550617">
                  <a:extLst>
                    <a:ext uri="{9D8B030D-6E8A-4147-A177-3AD203B41FA5}">
                      <a16:colId xmlns:a16="http://schemas.microsoft.com/office/drawing/2014/main" val="3715167668"/>
                    </a:ext>
                  </a:extLst>
                </a:gridCol>
              </a:tblGrid>
              <a:tr h="431844">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spcAft>
                          <a:spcPts val="800"/>
                        </a:spcAft>
                      </a:pPr>
                      <a:r>
                        <a:rPr lang="nl-BE" sz="800" dirty="0">
                          <a:effectLst/>
                        </a:rPr>
                        <a:t>03/2020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04/2020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05/2020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06/2020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07/2020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08/2020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09/2020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10/2020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11/2020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12/2020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01/2021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02/2021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03/2021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04/2021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05/2021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06/2021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07 2021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08/2021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09/2021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extLst>
                  <a:ext uri="{0D108BD9-81ED-4DB2-BD59-A6C34878D82A}">
                    <a16:rowId xmlns:a16="http://schemas.microsoft.com/office/drawing/2014/main" val="1174111763"/>
                  </a:ext>
                </a:extLst>
              </a:tr>
              <a:tr h="307327">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extLst>
                  <a:ext uri="{0D108BD9-81ED-4DB2-BD59-A6C34878D82A}">
                    <a16:rowId xmlns:a16="http://schemas.microsoft.com/office/drawing/2014/main" val="538455162"/>
                  </a:ext>
                </a:extLst>
              </a:tr>
              <a:tr h="1018418">
                <a:tc>
                  <a:txBody>
                    <a:bodyPr/>
                    <a:lstStyle/>
                    <a:p>
                      <a:pPr algn="ctr">
                        <a:lnSpc>
                          <a:spcPct val="107000"/>
                        </a:lnSpc>
                        <a:spcAft>
                          <a:spcPts val="800"/>
                        </a:spcAft>
                      </a:pPr>
                      <a:endParaRPr lang="nl-BE" sz="800" b="1" dirty="0">
                        <a:effectLst/>
                      </a:endParaRPr>
                    </a:p>
                    <a:p>
                      <a:pPr algn="ctr">
                        <a:lnSpc>
                          <a:spcPct val="107000"/>
                        </a:lnSpc>
                        <a:spcAft>
                          <a:spcPts val="800"/>
                        </a:spcAft>
                      </a:pPr>
                      <a:r>
                        <a:rPr lang="nl-BE" sz="800" b="1" dirty="0">
                          <a:effectLst/>
                        </a:rPr>
                        <a:t>Meerkostenforfaits</a:t>
                      </a:r>
                    </a:p>
                    <a:p>
                      <a:pPr algn="ctr">
                        <a:lnSpc>
                          <a:spcPct val="107000"/>
                        </a:lnSpc>
                        <a:spcAft>
                          <a:spcPts val="800"/>
                        </a:spcAft>
                      </a:pPr>
                      <a:r>
                        <a:rPr lang="nl-BE" sz="800" b="1" dirty="0">
                          <a:effectLst/>
                        </a:rPr>
                        <a:t>Ziekenhuizen</a:t>
                      </a:r>
                      <a:endParaRPr lang="nl-B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accent3"/>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extLst>
                  <a:ext uri="{0D108BD9-81ED-4DB2-BD59-A6C34878D82A}">
                    <a16:rowId xmlns:a16="http://schemas.microsoft.com/office/drawing/2014/main" val="1415383464"/>
                  </a:ext>
                </a:extLst>
              </a:tr>
              <a:tr h="213347">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extLst>
                  <a:ext uri="{0D108BD9-81ED-4DB2-BD59-A6C34878D82A}">
                    <a16:rowId xmlns:a16="http://schemas.microsoft.com/office/drawing/2014/main" val="3443466256"/>
                  </a:ext>
                </a:extLst>
              </a:tr>
              <a:tr h="638694">
                <a:tc>
                  <a:txBody>
                    <a:bodyPr/>
                    <a:lstStyle/>
                    <a:p>
                      <a:pPr algn="ctr">
                        <a:lnSpc>
                          <a:spcPct val="107000"/>
                        </a:lnSpc>
                        <a:spcAft>
                          <a:spcPts val="800"/>
                        </a:spcAft>
                      </a:pPr>
                      <a:endParaRPr lang="nl-BE" sz="800" b="1" dirty="0">
                        <a:effectLst/>
                      </a:endParaRPr>
                    </a:p>
                    <a:p>
                      <a:pPr algn="ctr">
                        <a:lnSpc>
                          <a:spcPct val="107000"/>
                        </a:lnSpc>
                        <a:spcAft>
                          <a:spcPts val="800"/>
                        </a:spcAft>
                      </a:pPr>
                      <a:r>
                        <a:rPr lang="nl-BE" sz="800" b="1" dirty="0">
                          <a:effectLst/>
                        </a:rPr>
                        <a:t>Gewaarborgde inkomsten ziekenhuizen</a:t>
                      </a:r>
                    </a:p>
                    <a:p>
                      <a:pPr algn="ctr">
                        <a:lnSpc>
                          <a:spcPct val="107000"/>
                        </a:lnSpc>
                        <a:spcAft>
                          <a:spcPts val="800"/>
                        </a:spcAft>
                      </a:pPr>
                      <a:endParaRPr lang="nl-B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accent6"/>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extLst>
                  <a:ext uri="{0D108BD9-81ED-4DB2-BD59-A6C34878D82A}">
                    <a16:rowId xmlns:a16="http://schemas.microsoft.com/office/drawing/2014/main" val="1608737802"/>
                  </a:ext>
                </a:extLst>
              </a:tr>
              <a:tr h="213347">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7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extLst>
                  <a:ext uri="{0D108BD9-81ED-4DB2-BD59-A6C34878D82A}">
                    <a16:rowId xmlns:a16="http://schemas.microsoft.com/office/drawing/2014/main" val="1662757963"/>
                  </a:ext>
                </a:extLst>
              </a:tr>
              <a:tr h="928927">
                <a:tc>
                  <a:txBody>
                    <a:bodyPr/>
                    <a:lstStyle/>
                    <a:p>
                      <a:pPr algn="ctr">
                        <a:lnSpc>
                          <a:spcPct val="107000"/>
                        </a:lnSpc>
                        <a:spcAft>
                          <a:spcPts val="800"/>
                        </a:spcAft>
                      </a:pPr>
                      <a:endParaRPr lang="nl-BE" sz="800" b="1" dirty="0">
                        <a:effectLst/>
                      </a:endParaRPr>
                    </a:p>
                    <a:p>
                      <a:pPr algn="ctr">
                        <a:lnSpc>
                          <a:spcPct val="107000"/>
                        </a:lnSpc>
                        <a:spcAft>
                          <a:spcPts val="800"/>
                        </a:spcAft>
                      </a:pPr>
                      <a:r>
                        <a:rPr lang="nl-BE" sz="800" b="1" dirty="0">
                          <a:effectLst/>
                        </a:rPr>
                        <a:t>Tegemoetkomingen extra activiteit zorgverleners</a:t>
                      </a:r>
                      <a:endParaRPr lang="nl-B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accent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extLst>
                  <a:ext uri="{0D108BD9-81ED-4DB2-BD59-A6C34878D82A}">
                    <a16:rowId xmlns:a16="http://schemas.microsoft.com/office/drawing/2014/main" val="2004848149"/>
                  </a:ext>
                </a:extLst>
              </a:tr>
              <a:tr h="213347">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extLst>
                  <a:ext uri="{0D108BD9-81ED-4DB2-BD59-A6C34878D82A}">
                    <a16:rowId xmlns:a16="http://schemas.microsoft.com/office/drawing/2014/main" val="2781101072"/>
                  </a:ext>
                </a:extLst>
              </a:tr>
              <a:tr h="960630">
                <a:tc>
                  <a:txBody>
                    <a:bodyPr/>
                    <a:lstStyle/>
                    <a:p>
                      <a:pPr algn="ctr">
                        <a:lnSpc>
                          <a:spcPct val="107000"/>
                        </a:lnSpc>
                        <a:spcAft>
                          <a:spcPts val="800"/>
                        </a:spcAft>
                      </a:pPr>
                      <a:endParaRPr lang="nl-BE" sz="800" b="1" dirty="0">
                        <a:effectLst/>
                      </a:endParaRPr>
                    </a:p>
                    <a:p>
                      <a:pPr algn="ctr">
                        <a:lnSpc>
                          <a:spcPct val="107000"/>
                        </a:lnSpc>
                        <a:spcAft>
                          <a:spcPts val="800"/>
                        </a:spcAft>
                      </a:pPr>
                      <a:r>
                        <a:rPr lang="nl-BE" sz="800" b="1" dirty="0">
                          <a:effectLst/>
                        </a:rPr>
                        <a:t>Tegemoetkomingen impact beddenreservatie</a:t>
                      </a:r>
                      <a:endParaRPr lang="nl-B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accent4"/>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extLst>
                  <a:ext uri="{0D108BD9-81ED-4DB2-BD59-A6C34878D82A}">
                    <a16:rowId xmlns:a16="http://schemas.microsoft.com/office/drawing/2014/main" val="3683451809"/>
                  </a:ext>
                </a:extLst>
              </a:tr>
              <a:tr h="307327">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extLst>
                  <a:ext uri="{0D108BD9-81ED-4DB2-BD59-A6C34878D82A}">
                    <a16:rowId xmlns:a16="http://schemas.microsoft.com/office/drawing/2014/main" val="2989766621"/>
                  </a:ext>
                </a:extLst>
              </a:tr>
            </a:tbl>
          </a:graphicData>
        </a:graphic>
      </p:graphicFrame>
      <p:sp>
        <p:nvSpPr>
          <p:cNvPr id="21" name="Pijl: ingekeept rechts 20">
            <a:extLst>
              <a:ext uri="{FF2B5EF4-FFF2-40B4-BE49-F238E27FC236}">
                <a16:creationId xmlns:a16="http://schemas.microsoft.com/office/drawing/2014/main" id="{E65CA801-17CA-4F29-BC1F-529F18A1C7F1}"/>
              </a:ext>
            </a:extLst>
          </p:cNvPr>
          <p:cNvSpPr>
            <a:spLocks noChangeAspect="1"/>
          </p:cNvSpPr>
          <p:nvPr/>
        </p:nvSpPr>
        <p:spPr>
          <a:xfrm>
            <a:off x="1383579" y="1861118"/>
            <a:ext cx="2232457" cy="230400"/>
          </a:xfrm>
          <a:prstGeom prst="notchedRightArrow">
            <a:avLst/>
          </a:prstGeom>
          <a:solidFill>
            <a:schemeClr val="accent3"/>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algn="ctr"/>
            <a:r>
              <a:rPr lang="nl-BE" sz="900" dirty="0"/>
              <a:t>Eenmalig opstartforfait</a:t>
            </a:r>
          </a:p>
          <a:p>
            <a:pPr algn="ctr"/>
            <a:endParaRPr lang="nl-BE" sz="900" dirty="0"/>
          </a:p>
          <a:p>
            <a:endParaRPr lang="nl-BE" dirty="0"/>
          </a:p>
        </p:txBody>
      </p:sp>
      <p:sp>
        <p:nvSpPr>
          <p:cNvPr id="22" name="Pijl: ingekeept rechts 21">
            <a:extLst>
              <a:ext uri="{FF2B5EF4-FFF2-40B4-BE49-F238E27FC236}">
                <a16:creationId xmlns:a16="http://schemas.microsoft.com/office/drawing/2014/main" id="{F90DB8FE-13C8-4C50-A42D-EE4DCAF74AFA}"/>
              </a:ext>
            </a:extLst>
          </p:cNvPr>
          <p:cNvSpPr/>
          <p:nvPr/>
        </p:nvSpPr>
        <p:spPr>
          <a:xfrm>
            <a:off x="1383579" y="2196611"/>
            <a:ext cx="10616871" cy="230400"/>
          </a:xfrm>
          <a:prstGeom prst="notchedRightArrow">
            <a:avLst/>
          </a:prstGeom>
          <a:solidFill>
            <a:schemeClr val="accent3"/>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algn="ctr"/>
            <a:r>
              <a:rPr lang="nl-BE" sz="900" dirty="0"/>
              <a:t>COVID-forfaits</a:t>
            </a:r>
          </a:p>
          <a:p>
            <a:endParaRPr lang="nl-BE" dirty="0"/>
          </a:p>
        </p:txBody>
      </p:sp>
      <p:sp>
        <p:nvSpPr>
          <p:cNvPr id="26" name="Pijl: ingekeept rechts 25">
            <a:extLst>
              <a:ext uri="{FF2B5EF4-FFF2-40B4-BE49-F238E27FC236}">
                <a16:creationId xmlns:a16="http://schemas.microsoft.com/office/drawing/2014/main" id="{51846654-7D09-47A6-8D40-322B27600EE7}"/>
              </a:ext>
            </a:extLst>
          </p:cNvPr>
          <p:cNvSpPr>
            <a:spLocks noChangeAspect="1"/>
          </p:cNvSpPr>
          <p:nvPr/>
        </p:nvSpPr>
        <p:spPr>
          <a:xfrm>
            <a:off x="1383579" y="2532103"/>
            <a:ext cx="10616871" cy="230400"/>
          </a:xfrm>
          <a:prstGeom prst="notchedRightArrow">
            <a:avLst/>
          </a:prstGeom>
          <a:solidFill>
            <a:schemeClr val="accent3"/>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algn="ctr"/>
            <a:r>
              <a:rPr lang="nl-BE" sz="900" dirty="0" err="1"/>
              <a:t>Ziekenhuisbreed</a:t>
            </a:r>
            <a:r>
              <a:rPr lang="nl-BE" sz="900" dirty="0"/>
              <a:t> forfait</a:t>
            </a:r>
          </a:p>
          <a:p>
            <a:endParaRPr lang="nl-BE" dirty="0"/>
          </a:p>
        </p:txBody>
      </p:sp>
      <p:sp>
        <p:nvSpPr>
          <p:cNvPr id="27" name="Pijl: ingekeept rechts 26">
            <a:extLst>
              <a:ext uri="{FF2B5EF4-FFF2-40B4-BE49-F238E27FC236}">
                <a16:creationId xmlns:a16="http://schemas.microsoft.com/office/drawing/2014/main" id="{31E3FC31-D7A8-4635-BF12-4546EA58DB34}"/>
              </a:ext>
            </a:extLst>
          </p:cNvPr>
          <p:cNvSpPr>
            <a:spLocks noChangeAspect="1"/>
          </p:cNvSpPr>
          <p:nvPr/>
        </p:nvSpPr>
        <p:spPr>
          <a:xfrm>
            <a:off x="1381362" y="3129694"/>
            <a:ext cx="5596351" cy="143304"/>
          </a:xfrm>
          <a:prstGeom prst="notchedRightArrow">
            <a:avLst/>
          </a:prstGeom>
          <a:solidFill>
            <a:schemeClr val="accent6"/>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algn="ctr"/>
            <a:r>
              <a:rPr lang="nl-BE" sz="900" dirty="0"/>
              <a:t>BFM, overeenkomsten, dagziekenhuis, geneesmiddelenforfait en afdracht honoraria</a:t>
            </a:r>
          </a:p>
          <a:p>
            <a:endParaRPr lang="nl-BE" dirty="0"/>
          </a:p>
        </p:txBody>
      </p:sp>
      <p:sp>
        <p:nvSpPr>
          <p:cNvPr id="28" name="Pijl: ingekeept rechts 27">
            <a:extLst>
              <a:ext uri="{FF2B5EF4-FFF2-40B4-BE49-F238E27FC236}">
                <a16:creationId xmlns:a16="http://schemas.microsoft.com/office/drawing/2014/main" id="{5B3C4554-4A20-4DB9-BB78-1B5066E30A6D}"/>
              </a:ext>
            </a:extLst>
          </p:cNvPr>
          <p:cNvSpPr>
            <a:spLocks noChangeAspect="1"/>
          </p:cNvSpPr>
          <p:nvPr/>
        </p:nvSpPr>
        <p:spPr>
          <a:xfrm>
            <a:off x="1381362" y="4225952"/>
            <a:ext cx="5596353" cy="228519"/>
          </a:xfrm>
          <a:prstGeom prst="notchedRightArrow">
            <a:avLst/>
          </a:prstGeom>
          <a:solidFill>
            <a:schemeClr val="accent1"/>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algn="ctr"/>
            <a:r>
              <a:rPr lang="nl-BE" sz="900" dirty="0"/>
              <a:t>Tegemoetkomingen artikel 6, behalve vorming</a:t>
            </a:r>
          </a:p>
          <a:p>
            <a:endParaRPr lang="nl-BE" dirty="0"/>
          </a:p>
        </p:txBody>
      </p:sp>
      <p:sp>
        <p:nvSpPr>
          <p:cNvPr id="29" name="Pijl: ingekeept rechts 28">
            <a:extLst>
              <a:ext uri="{FF2B5EF4-FFF2-40B4-BE49-F238E27FC236}">
                <a16:creationId xmlns:a16="http://schemas.microsoft.com/office/drawing/2014/main" id="{F10A9D38-355F-46A5-8973-70A4EFD8453D}"/>
              </a:ext>
            </a:extLst>
          </p:cNvPr>
          <p:cNvSpPr>
            <a:spLocks noChangeAspect="1"/>
          </p:cNvSpPr>
          <p:nvPr/>
        </p:nvSpPr>
        <p:spPr>
          <a:xfrm>
            <a:off x="1381362" y="4647232"/>
            <a:ext cx="2234675" cy="228746"/>
          </a:xfrm>
          <a:prstGeom prst="notchedRightArrow">
            <a:avLst/>
          </a:prstGeom>
          <a:solidFill>
            <a:schemeClr val="accent1"/>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algn="ctr"/>
            <a:r>
              <a:rPr lang="nl-BE" sz="900" dirty="0"/>
              <a:t>Tegemoetkomingen voor vorming</a:t>
            </a:r>
          </a:p>
          <a:p>
            <a:endParaRPr lang="nl-BE" dirty="0"/>
          </a:p>
        </p:txBody>
      </p:sp>
      <p:sp>
        <p:nvSpPr>
          <p:cNvPr id="30" name="Pijl: ingekeept rechts 29">
            <a:extLst>
              <a:ext uri="{FF2B5EF4-FFF2-40B4-BE49-F238E27FC236}">
                <a16:creationId xmlns:a16="http://schemas.microsoft.com/office/drawing/2014/main" id="{566C8D2A-C306-4BE7-B1BA-423986FD24CB}"/>
              </a:ext>
            </a:extLst>
          </p:cNvPr>
          <p:cNvSpPr>
            <a:spLocks noChangeAspect="1"/>
          </p:cNvSpPr>
          <p:nvPr/>
        </p:nvSpPr>
        <p:spPr>
          <a:xfrm>
            <a:off x="4724143" y="4875751"/>
            <a:ext cx="1674941" cy="181275"/>
          </a:xfrm>
          <a:prstGeom prst="notchedRightArrow">
            <a:avLst/>
          </a:prstGeom>
          <a:solidFill>
            <a:schemeClr val="accent1"/>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algn="ctr"/>
            <a:r>
              <a:rPr lang="nl-BE" sz="900" dirty="0"/>
              <a:t>Aanmoedigingspremie ASO/HAIO</a:t>
            </a:r>
          </a:p>
        </p:txBody>
      </p:sp>
      <p:sp>
        <p:nvSpPr>
          <p:cNvPr id="31" name="Pijl: ingekeept rechts 30">
            <a:extLst>
              <a:ext uri="{FF2B5EF4-FFF2-40B4-BE49-F238E27FC236}">
                <a16:creationId xmlns:a16="http://schemas.microsoft.com/office/drawing/2014/main" id="{F5A8A055-6BED-486A-98E3-764BF7461CF0}"/>
              </a:ext>
            </a:extLst>
          </p:cNvPr>
          <p:cNvSpPr>
            <a:spLocks noChangeAspect="1"/>
          </p:cNvSpPr>
          <p:nvPr/>
        </p:nvSpPr>
        <p:spPr>
          <a:xfrm>
            <a:off x="3054063" y="5392518"/>
            <a:ext cx="8936226" cy="228519"/>
          </a:xfrm>
          <a:prstGeom prst="notchedRightArrow">
            <a:avLst/>
          </a:prstGeom>
          <a:solidFill>
            <a:schemeClr val="accent4"/>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lvl="3" algn="ctr"/>
            <a:r>
              <a:rPr lang="nl-BE" sz="900" dirty="0"/>
              <a:t>Beschikbaarheidsforfait</a:t>
            </a:r>
          </a:p>
        </p:txBody>
      </p:sp>
      <p:sp>
        <p:nvSpPr>
          <p:cNvPr id="32" name="Pijl: ingekeept rechts 31">
            <a:extLst>
              <a:ext uri="{FF2B5EF4-FFF2-40B4-BE49-F238E27FC236}">
                <a16:creationId xmlns:a16="http://schemas.microsoft.com/office/drawing/2014/main" id="{E9E5CD66-8943-4E57-9B7D-8ACBC18AF845}"/>
              </a:ext>
            </a:extLst>
          </p:cNvPr>
          <p:cNvSpPr>
            <a:spLocks noChangeAspect="1"/>
          </p:cNvSpPr>
          <p:nvPr/>
        </p:nvSpPr>
        <p:spPr>
          <a:xfrm>
            <a:off x="5329350" y="5862297"/>
            <a:ext cx="1648365" cy="228518"/>
          </a:xfrm>
          <a:prstGeom prst="notchedRightArrow">
            <a:avLst/>
          </a:prstGeom>
          <a:solidFill>
            <a:schemeClr val="accent4"/>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algn="ctr"/>
            <a:r>
              <a:rPr lang="nl-BE" sz="900" dirty="0"/>
              <a:t>Betrokkenheidsforfait</a:t>
            </a:r>
            <a:endParaRPr lang="nl-BE" dirty="0"/>
          </a:p>
        </p:txBody>
      </p:sp>
      <p:sp>
        <p:nvSpPr>
          <p:cNvPr id="2" name="Rechthoek 1">
            <a:extLst>
              <a:ext uri="{FF2B5EF4-FFF2-40B4-BE49-F238E27FC236}">
                <a16:creationId xmlns:a16="http://schemas.microsoft.com/office/drawing/2014/main" id="{B3D51435-7F16-4E9C-8244-CEE6319A7315}"/>
              </a:ext>
            </a:extLst>
          </p:cNvPr>
          <p:cNvSpPr/>
          <p:nvPr/>
        </p:nvSpPr>
        <p:spPr>
          <a:xfrm>
            <a:off x="0" y="290017"/>
            <a:ext cx="12192000" cy="523220"/>
          </a:xfrm>
          <a:prstGeom prst="rect">
            <a:avLst/>
          </a:prstGeom>
        </p:spPr>
        <p:txBody>
          <a:bodyPr wrap="square">
            <a:spAutoFit/>
          </a:bodyPr>
          <a:lstStyle/>
          <a:p>
            <a:pPr algn="ctr"/>
            <a:r>
              <a:rPr lang="en-US" sz="2800" b="1" dirty="0" err="1">
                <a:solidFill>
                  <a:schemeClr val="bg1"/>
                </a:solidFill>
              </a:rPr>
              <a:t>Tijdlijn</a:t>
            </a:r>
            <a:r>
              <a:rPr lang="en-US" sz="2800" b="1" dirty="0">
                <a:solidFill>
                  <a:schemeClr val="bg1"/>
                </a:solidFill>
              </a:rPr>
              <a:t> </a:t>
            </a:r>
            <a:r>
              <a:rPr lang="en-US" sz="2800" b="1" dirty="0" err="1">
                <a:solidFill>
                  <a:schemeClr val="bg1"/>
                </a:solidFill>
              </a:rPr>
              <a:t>tegemoetkomingen</a:t>
            </a:r>
            <a:r>
              <a:rPr lang="en-US" sz="2800" b="1" dirty="0">
                <a:solidFill>
                  <a:schemeClr val="bg1"/>
                </a:solidFill>
              </a:rPr>
              <a:t>: </a:t>
            </a:r>
            <a:r>
              <a:rPr lang="en-US" sz="2800" b="1" dirty="0" err="1">
                <a:solidFill>
                  <a:schemeClr val="bg1"/>
                </a:solidFill>
              </a:rPr>
              <a:t>overzicht</a:t>
            </a:r>
            <a:r>
              <a:rPr lang="en-US" sz="2800" b="1" dirty="0">
                <a:solidFill>
                  <a:schemeClr val="bg1"/>
                </a:solidFill>
              </a:rPr>
              <a:t> </a:t>
            </a:r>
            <a:r>
              <a:rPr lang="en-US" sz="2800" b="1" dirty="0" err="1">
                <a:solidFill>
                  <a:schemeClr val="bg1"/>
                </a:solidFill>
              </a:rPr>
              <a:t>geheel</a:t>
            </a:r>
            <a:endParaRPr lang="nl-BE" sz="2800" b="1" dirty="0">
              <a:solidFill>
                <a:schemeClr val="bg1"/>
              </a:solidFill>
            </a:endParaRPr>
          </a:p>
        </p:txBody>
      </p:sp>
      <p:sp>
        <p:nvSpPr>
          <p:cNvPr id="5" name="Rechthoek 4">
            <a:extLst>
              <a:ext uri="{FF2B5EF4-FFF2-40B4-BE49-F238E27FC236}">
                <a16:creationId xmlns:a16="http://schemas.microsoft.com/office/drawing/2014/main" id="{B8092700-A99B-40AE-83D1-B5E7BA55EB0E}"/>
              </a:ext>
            </a:extLst>
          </p:cNvPr>
          <p:cNvSpPr>
            <a:spLocks noChangeAspect="1"/>
          </p:cNvSpPr>
          <p:nvPr/>
        </p:nvSpPr>
        <p:spPr>
          <a:xfrm>
            <a:off x="5329350" y="5461559"/>
            <a:ext cx="1658525" cy="90435"/>
          </a:xfrm>
          <a:prstGeom prst="rect">
            <a:avLst/>
          </a:prstGeom>
          <a:pattFill prst="ltUpDiag">
            <a:fgClr>
              <a:schemeClr val="accent4"/>
            </a:fgClr>
            <a:bgClr>
              <a:schemeClr val="bg1"/>
            </a:bgClr>
          </a:patt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4" name="Pijl: ingekeept rechts 13">
            <a:extLst>
              <a:ext uri="{FF2B5EF4-FFF2-40B4-BE49-F238E27FC236}">
                <a16:creationId xmlns:a16="http://schemas.microsoft.com/office/drawing/2014/main" id="{6A081408-08A4-4A4A-8FDF-390006A2AD0B}"/>
              </a:ext>
            </a:extLst>
          </p:cNvPr>
          <p:cNvSpPr>
            <a:spLocks noChangeAspect="1"/>
          </p:cNvSpPr>
          <p:nvPr/>
        </p:nvSpPr>
        <p:spPr>
          <a:xfrm>
            <a:off x="1381363" y="3603853"/>
            <a:ext cx="5596351" cy="143304"/>
          </a:xfrm>
          <a:prstGeom prst="notchedRightArrow">
            <a:avLst/>
          </a:prstGeom>
          <a:solidFill>
            <a:schemeClr val="accent6"/>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algn="ctr"/>
            <a:r>
              <a:rPr lang="nl-BE" sz="900" dirty="0"/>
              <a:t>Tegemoetkomingen persoonlijk aandeel en niet-ZIV patiënten</a:t>
            </a:r>
          </a:p>
          <a:p>
            <a:endParaRPr lang="nl-BE" dirty="0"/>
          </a:p>
        </p:txBody>
      </p:sp>
    </p:spTree>
    <p:extLst>
      <p:ext uri="{BB962C8B-B14F-4D97-AF65-F5344CB8AC3E}">
        <p14:creationId xmlns:p14="http://schemas.microsoft.com/office/powerpoint/2010/main" val="3525045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aphicFrame>
        <p:nvGraphicFramePr>
          <p:cNvPr id="20" name="Tabel 19">
            <a:extLst>
              <a:ext uri="{FF2B5EF4-FFF2-40B4-BE49-F238E27FC236}">
                <a16:creationId xmlns:a16="http://schemas.microsoft.com/office/drawing/2014/main" id="{49BAA67C-908D-4578-ADE3-AA1A586665AD}"/>
              </a:ext>
            </a:extLst>
          </p:cNvPr>
          <p:cNvGraphicFramePr>
            <a:graphicFrameLocks noGrp="1" noChangeAspect="1"/>
          </p:cNvGraphicFramePr>
          <p:nvPr/>
        </p:nvGraphicFramePr>
        <p:xfrm>
          <a:off x="191550" y="1054497"/>
          <a:ext cx="11808901" cy="5514250"/>
        </p:xfrm>
        <a:graphic>
          <a:graphicData uri="http://schemas.openxmlformats.org/drawingml/2006/table">
            <a:tbl>
              <a:tblPr firstRow="1" bandRow="1">
                <a:tableStyleId>{5C22544A-7EE6-4342-B048-85BDC9FD1C3A}</a:tableStyleId>
              </a:tblPr>
              <a:tblGrid>
                <a:gridCol w="1188231">
                  <a:extLst>
                    <a:ext uri="{9D8B030D-6E8A-4147-A177-3AD203B41FA5}">
                      <a16:colId xmlns:a16="http://schemas.microsoft.com/office/drawing/2014/main" val="2985438416"/>
                    </a:ext>
                  </a:extLst>
                </a:gridCol>
                <a:gridCol w="545557">
                  <a:extLst>
                    <a:ext uri="{9D8B030D-6E8A-4147-A177-3AD203B41FA5}">
                      <a16:colId xmlns:a16="http://schemas.microsoft.com/office/drawing/2014/main" val="3785273866"/>
                    </a:ext>
                  </a:extLst>
                </a:gridCol>
                <a:gridCol w="547951">
                  <a:extLst>
                    <a:ext uri="{9D8B030D-6E8A-4147-A177-3AD203B41FA5}">
                      <a16:colId xmlns:a16="http://schemas.microsoft.com/office/drawing/2014/main" val="1100463125"/>
                    </a:ext>
                  </a:extLst>
                </a:gridCol>
                <a:gridCol w="579120">
                  <a:extLst>
                    <a:ext uri="{9D8B030D-6E8A-4147-A177-3AD203B41FA5}">
                      <a16:colId xmlns:a16="http://schemas.microsoft.com/office/drawing/2014/main" val="3136030085"/>
                    </a:ext>
                  </a:extLst>
                </a:gridCol>
                <a:gridCol w="558800">
                  <a:extLst>
                    <a:ext uri="{9D8B030D-6E8A-4147-A177-3AD203B41FA5}">
                      <a16:colId xmlns:a16="http://schemas.microsoft.com/office/drawing/2014/main" val="252348913"/>
                    </a:ext>
                  </a:extLst>
                </a:gridCol>
                <a:gridCol w="548640">
                  <a:extLst>
                    <a:ext uri="{9D8B030D-6E8A-4147-A177-3AD203B41FA5}">
                      <a16:colId xmlns:a16="http://schemas.microsoft.com/office/drawing/2014/main" val="2394977720"/>
                    </a:ext>
                  </a:extLst>
                </a:gridCol>
                <a:gridCol w="568960">
                  <a:extLst>
                    <a:ext uri="{9D8B030D-6E8A-4147-A177-3AD203B41FA5}">
                      <a16:colId xmlns:a16="http://schemas.microsoft.com/office/drawing/2014/main" val="4078200517"/>
                    </a:ext>
                  </a:extLst>
                </a:gridCol>
                <a:gridCol w="579120">
                  <a:extLst>
                    <a:ext uri="{9D8B030D-6E8A-4147-A177-3AD203B41FA5}">
                      <a16:colId xmlns:a16="http://schemas.microsoft.com/office/drawing/2014/main" val="640882549"/>
                    </a:ext>
                  </a:extLst>
                </a:gridCol>
                <a:gridCol w="548640">
                  <a:extLst>
                    <a:ext uri="{9D8B030D-6E8A-4147-A177-3AD203B41FA5}">
                      <a16:colId xmlns:a16="http://schemas.microsoft.com/office/drawing/2014/main" val="2497854503"/>
                    </a:ext>
                  </a:extLst>
                </a:gridCol>
                <a:gridCol w="548640">
                  <a:extLst>
                    <a:ext uri="{9D8B030D-6E8A-4147-A177-3AD203B41FA5}">
                      <a16:colId xmlns:a16="http://schemas.microsoft.com/office/drawing/2014/main" val="1837117717"/>
                    </a:ext>
                  </a:extLst>
                </a:gridCol>
                <a:gridCol w="568960">
                  <a:extLst>
                    <a:ext uri="{9D8B030D-6E8A-4147-A177-3AD203B41FA5}">
                      <a16:colId xmlns:a16="http://schemas.microsoft.com/office/drawing/2014/main" val="1409855437"/>
                    </a:ext>
                  </a:extLst>
                </a:gridCol>
                <a:gridCol w="568960">
                  <a:extLst>
                    <a:ext uri="{9D8B030D-6E8A-4147-A177-3AD203B41FA5}">
                      <a16:colId xmlns:a16="http://schemas.microsoft.com/office/drawing/2014/main" val="1747186802"/>
                    </a:ext>
                  </a:extLst>
                </a:gridCol>
                <a:gridCol w="579120">
                  <a:extLst>
                    <a:ext uri="{9D8B030D-6E8A-4147-A177-3AD203B41FA5}">
                      <a16:colId xmlns:a16="http://schemas.microsoft.com/office/drawing/2014/main" val="3705708368"/>
                    </a:ext>
                  </a:extLst>
                </a:gridCol>
                <a:gridCol w="558800">
                  <a:extLst>
                    <a:ext uri="{9D8B030D-6E8A-4147-A177-3AD203B41FA5}">
                      <a16:colId xmlns:a16="http://schemas.microsoft.com/office/drawing/2014/main" val="512017017"/>
                    </a:ext>
                  </a:extLst>
                </a:gridCol>
                <a:gridCol w="568960">
                  <a:extLst>
                    <a:ext uri="{9D8B030D-6E8A-4147-A177-3AD203B41FA5}">
                      <a16:colId xmlns:a16="http://schemas.microsoft.com/office/drawing/2014/main" val="1354009761"/>
                    </a:ext>
                  </a:extLst>
                </a:gridCol>
                <a:gridCol w="548640">
                  <a:extLst>
                    <a:ext uri="{9D8B030D-6E8A-4147-A177-3AD203B41FA5}">
                      <a16:colId xmlns:a16="http://schemas.microsoft.com/office/drawing/2014/main" val="3766930515"/>
                    </a:ext>
                  </a:extLst>
                </a:gridCol>
                <a:gridCol w="568960">
                  <a:extLst>
                    <a:ext uri="{9D8B030D-6E8A-4147-A177-3AD203B41FA5}">
                      <a16:colId xmlns:a16="http://schemas.microsoft.com/office/drawing/2014/main" val="1046450010"/>
                    </a:ext>
                  </a:extLst>
                </a:gridCol>
                <a:gridCol w="538480">
                  <a:extLst>
                    <a:ext uri="{9D8B030D-6E8A-4147-A177-3AD203B41FA5}">
                      <a16:colId xmlns:a16="http://schemas.microsoft.com/office/drawing/2014/main" val="284259943"/>
                    </a:ext>
                  </a:extLst>
                </a:gridCol>
                <a:gridCol w="543745">
                  <a:extLst>
                    <a:ext uri="{9D8B030D-6E8A-4147-A177-3AD203B41FA5}">
                      <a16:colId xmlns:a16="http://schemas.microsoft.com/office/drawing/2014/main" val="857895190"/>
                    </a:ext>
                  </a:extLst>
                </a:gridCol>
                <a:gridCol w="550617">
                  <a:extLst>
                    <a:ext uri="{9D8B030D-6E8A-4147-A177-3AD203B41FA5}">
                      <a16:colId xmlns:a16="http://schemas.microsoft.com/office/drawing/2014/main" val="3715167668"/>
                    </a:ext>
                  </a:extLst>
                </a:gridCol>
              </a:tblGrid>
              <a:tr h="431844">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spcAft>
                          <a:spcPts val="800"/>
                        </a:spcAft>
                      </a:pPr>
                      <a:r>
                        <a:rPr lang="nl-BE" sz="800" dirty="0">
                          <a:effectLst/>
                        </a:rPr>
                        <a:t>03/2020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04/2020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05/2020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06/2020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07/2020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08/2020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09/2020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10/2020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11/2020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12/2020</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01/2021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02/2021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03/2021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04/2021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05/2021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06/2021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07 2021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08/2021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tc>
                  <a:txBody>
                    <a:bodyPr/>
                    <a:lstStyle/>
                    <a:p>
                      <a:pPr>
                        <a:lnSpc>
                          <a:spcPct val="107000"/>
                        </a:lnSpc>
                        <a:spcAft>
                          <a:spcPts val="800"/>
                        </a:spcAft>
                      </a:pPr>
                      <a:r>
                        <a:rPr lang="nl-BE" sz="800" dirty="0">
                          <a:effectLst/>
                        </a:rPr>
                        <a:t>09/2021</a:t>
                      </a:r>
                      <a:endParaRPr lang="nl-B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tx1">
                        <a:lumMod val="65000"/>
                        <a:lumOff val="35000"/>
                      </a:schemeClr>
                    </a:solidFill>
                  </a:tcPr>
                </a:tc>
                <a:extLst>
                  <a:ext uri="{0D108BD9-81ED-4DB2-BD59-A6C34878D82A}">
                    <a16:rowId xmlns:a16="http://schemas.microsoft.com/office/drawing/2014/main" val="1174111763"/>
                  </a:ext>
                </a:extLst>
              </a:tr>
              <a:tr h="307327">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extLst>
                  <a:ext uri="{0D108BD9-81ED-4DB2-BD59-A6C34878D82A}">
                    <a16:rowId xmlns:a16="http://schemas.microsoft.com/office/drawing/2014/main" val="538455162"/>
                  </a:ext>
                </a:extLst>
              </a:tr>
              <a:tr h="1018418">
                <a:tc>
                  <a:txBody>
                    <a:bodyPr/>
                    <a:lstStyle/>
                    <a:p>
                      <a:pPr algn="ctr">
                        <a:lnSpc>
                          <a:spcPct val="107000"/>
                        </a:lnSpc>
                        <a:spcAft>
                          <a:spcPts val="800"/>
                        </a:spcAft>
                      </a:pPr>
                      <a:endParaRPr lang="nl-BE" sz="800" b="1" dirty="0">
                        <a:effectLst/>
                      </a:endParaRPr>
                    </a:p>
                    <a:p>
                      <a:pPr algn="ctr">
                        <a:lnSpc>
                          <a:spcPct val="107000"/>
                        </a:lnSpc>
                        <a:spcAft>
                          <a:spcPts val="800"/>
                        </a:spcAft>
                      </a:pPr>
                      <a:r>
                        <a:rPr lang="nl-BE" sz="800" b="1" dirty="0">
                          <a:effectLst/>
                        </a:rPr>
                        <a:t>Meerkostenforfaits</a:t>
                      </a:r>
                    </a:p>
                    <a:p>
                      <a:pPr algn="ctr">
                        <a:lnSpc>
                          <a:spcPct val="107000"/>
                        </a:lnSpc>
                        <a:spcAft>
                          <a:spcPts val="800"/>
                        </a:spcAft>
                      </a:pPr>
                      <a:r>
                        <a:rPr lang="nl-BE" sz="800" b="1" dirty="0">
                          <a:effectLst/>
                        </a:rPr>
                        <a:t>Ziekenhuizen</a:t>
                      </a:r>
                      <a:endParaRPr lang="nl-B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accent3"/>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3">
                        <a:lumMod val="20000"/>
                        <a:lumOff val="80000"/>
                      </a:schemeClr>
                    </a:solidFill>
                  </a:tcPr>
                </a:tc>
                <a:extLst>
                  <a:ext uri="{0D108BD9-81ED-4DB2-BD59-A6C34878D82A}">
                    <a16:rowId xmlns:a16="http://schemas.microsoft.com/office/drawing/2014/main" val="1415383464"/>
                  </a:ext>
                </a:extLst>
              </a:tr>
              <a:tr h="213347">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extLst>
                  <a:ext uri="{0D108BD9-81ED-4DB2-BD59-A6C34878D82A}">
                    <a16:rowId xmlns:a16="http://schemas.microsoft.com/office/drawing/2014/main" val="3443466256"/>
                  </a:ext>
                </a:extLst>
              </a:tr>
              <a:tr h="638694">
                <a:tc>
                  <a:txBody>
                    <a:bodyPr/>
                    <a:lstStyle/>
                    <a:p>
                      <a:pPr algn="ctr">
                        <a:lnSpc>
                          <a:spcPct val="107000"/>
                        </a:lnSpc>
                        <a:spcAft>
                          <a:spcPts val="800"/>
                        </a:spcAft>
                      </a:pPr>
                      <a:endParaRPr lang="nl-BE" sz="800" b="1" dirty="0">
                        <a:effectLst/>
                      </a:endParaRPr>
                    </a:p>
                    <a:p>
                      <a:pPr algn="ctr">
                        <a:lnSpc>
                          <a:spcPct val="107000"/>
                        </a:lnSpc>
                        <a:spcAft>
                          <a:spcPts val="800"/>
                        </a:spcAft>
                      </a:pPr>
                      <a:r>
                        <a:rPr lang="nl-BE" sz="800" b="1" dirty="0">
                          <a:effectLst/>
                        </a:rPr>
                        <a:t>Gewaarborgde inkomsten ziekenhuizen</a:t>
                      </a:r>
                    </a:p>
                    <a:p>
                      <a:pPr algn="ctr">
                        <a:lnSpc>
                          <a:spcPct val="107000"/>
                        </a:lnSpc>
                        <a:spcAft>
                          <a:spcPts val="800"/>
                        </a:spcAft>
                      </a:pPr>
                      <a:endParaRPr lang="nl-B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accent6"/>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6">
                        <a:lumMod val="20000"/>
                        <a:lumOff val="80000"/>
                      </a:schemeClr>
                    </a:solidFill>
                  </a:tcPr>
                </a:tc>
                <a:extLst>
                  <a:ext uri="{0D108BD9-81ED-4DB2-BD59-A6C34878D82A}">
                    <a16:rowId xmlns:a16="http://schemas.microsoft.com/office/drawing/2014/main" val="1608737802"/>
                  </a:ext>
                </a:extLst>
              </a:tr>
              <a:tr h="213347">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7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extLst>
                  <a:ext uri="{0D108BD9-81ED-4DB2-BD59-A6C34878D82A}">
                    <a16:rowId xmlns:a16="http://schemas.microsoft.com/office/drawing/2014/main" val="1662757963"/>
                  </a:ext>
                </a:extLst>
              </a:tr>
              <a:tr h="928927">
                <a:tc>
                  <a:txBody>
                    <a:bodyPr/>
                    <a:lstStyle/>
                    <a:p>
                      <a:pPr algn="ctr">
                        <a:lnSpc>
                          <a:spcPct val="107000"/>
                        </a:lnSpc>
                        <a:spcAft>
                          <a:spcPts val="800"/>
                        </a:spcAft>
                      </a:pPr>
                      <a:endParaRPr lang="nl-BE" sz="800" b="1" dirty="0">
                        <a:effectLst/>
                      </a:endParaRPr>
                    </a:p>
                    <a:p>
                      <a:pPr algn="ctr">
                        <a:lnSpc>
                          <a:spcPct val="107000"/>
                        </a:lnSpc>
                        <a:spcAft>
                          <a:spcPts val="800"/>
                        </a:spcAft>
                      </a:pPr>
                      <a:r>
                        <a:rPr lang="nl-BE" sz="800" b="1" dirty="0">
                          <a:effectLst/>
                        </a:rPr>
                        <a:t>Tegemoetkomingen extra activiteit zorgverleners</a:t>
                      </a:r>
                      <a:endParaRPr lang="nl-B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accent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1">
                        <a:lumMod val="20000"/>
                        <a:lumOff val="80000"/>
                      </a:schemeClr>
                    </a:solidFill>
                  </a:tcPr>
                </a:tc>
                <a:extLst>
                  <a:ext uri="{0D108BD9-81ED-4DB2-BD59-A6C34878D82A}">
                    <a16:rowId xmlns:a16="http://schemas.microsoft.com/office/drawing/2014/main" val="2004848149"/>
                  </a:ext>
                </a:extLst>
              </a:tr>
              <a:tr h="213347">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extLst>
                  <a:ext uri="{0D108BD9-81ED-4DB2-BD59-A6C34878D82A}">
                    <a16:rowId xmlns:a16="http://schemas.microsoft.com/office/drawing/2014/main" val="2781101072"/>
                  </a:ext>
                </a:extLst>
              </a:tr>
              <a:tr h="960630">
                <a:tc>
                  <a:txBody>
                    <a:bodyPr/>
                    <a:lstStyle/>
                    <a:p>
                      <a:pPr algn="ctr">
                        <a:lnSpc>
                          <a:spcPct val="107000"/>
                        </a:lnSpc>
                        <a:spcAft>
                          <a:spcPts val="800"/>
                        </a:spcAft>
                      </a:pPr>
                      <a:endParaRPr lang="nl-BE" sz="800" b="1" dirty="0">
                        <a:effectLst/>
                      </a:endParaRPr>
                    </a:p>
                    <a:p>
                      <a:pPr algn="ctr">
                        <a:lnSpc>
                          <a:spcPct val="107000"/>
                        </a:lnSpc>
                        <a:spcAft>
                          <a:spcPts val="800"/>
                        </a:spcAft>
                      </a:pPr>
                      <a:r>
                        <a:rPr lang="nl-BE" sz="800" b="1" dirty="0">
                          <a:effectLst/>
                        </a:rPr>
                        <a:t>Tegemoetkomingen impact beddenreservatie</a:t>
                      </a:r>
                      <a:endParaRPr lang="nl-BE"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70107" marR="70107" marT="35053" marB="35053">
                    <a:solidFill>
                      <a:schemeClr val="accent4"/>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accent4">
                        <a:lumMod val="20000"/>
                        <a:lumOff val="80000"/>
                      </a:schemeClr>
                    </a:solidFill>
                  </a:tcPr>
                </a:tc>
                <a:extLst>
                  <a:ext uri="{0D108BD9-81ED-4DB2-BD59-A6C34878D82A}">
                    <a16:rowId xmlns:a16="http://schemas.microsoft.com/office/drawing/2014/main" val="3683451809"/>
                  </a:ext>
                </a:extLst>
              </a:tr>
              <a:tr h="307327">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tc>
                  <a:txBody>
                    <a:bodyPr/>
                    <a:lstStyle/>
                    <a:p>
                      <a:pPr>
                        <a:lnSpc>
                          <a:spcPct val="107000"/>
                        </a:lnSpc>
                      </a:pPr>
                      <a:endParaRPr lang="nl-BE" sz="800" dirty="0">
                        <a:effectLst/>
                        <a:latin typeface="Calibri" panose="020F0502020204030204" pitchFamily="34" charset="0"/>
                        <a:cs typeface="Times New Roman" panose="02020603050405020304" pitchFamily="18" charset="0"/>
                      </a:endParaRPr>
                    </a:p>
                  </a:txBody>
                  <a:tcPr marL="70107" marR="70107" marT="35053" marB="35053">
                    <a:solidFill>
                      <a:schemeClr val="bg1"/>
                    </a:solidFill>
                  </a:tcPr>
                </a:tc>
                <a:extLst>
                  <a:ext uri="{0D108BD9-81ED-4DB2-BD59-A6C34878D82A}">
                    <a16:rowId xmlns:a16="http://schemas.microsoft.com/office/drawing/2014/main" val="2989766621"/>
                  </a:ext>
                </a:extLst>
              </a:tr>
            </a:tbl>
          </a:graphicData>
        </a:graphic>
      </p:graphicFrame>
      <p:sp>
        <p:nvSpPr>
          <p:cNvPr id="21" name="Pijl: ingekeept rechts 20">
            <a:extLst>
              <a:ext uri="{FF2B5EF4-FFF2-40B4-BE49-F238E27FC236}">
                <a16:creationId xmlns:a16="http://schemas.microsoft.com/office/drawing/2014/main" id="{E65CA801-17CA-4F29-BC1F-529F18A1C7F1}"/>
              </a:ext>
            </a:extLst>
          </p:cNvPr>
          <p:cNvSpPr>
            <a:spLocks noChangeAspect="1"/>
          </p:cNvSpPr>
          <p:nvPr/>
        </p:nvSpPr>
        <p:spPr>
          <a:xfrm>
            <a:off x="1383579" y="1861118"/>
            <a:ext cx="2232457" cy="230400"/>
          </a:xfrm>
          <a:prstGeom prst="notchedRightArrow">
            <a:avLst/>
          </a:prstGeom>
          <a:solidFill>
            <a:schemeClr val="accent3"/>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rPr>
              <a:t>Eenmalig opstartforfait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BE" sz="18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p:txBody>
      </p:sp>
      <p:sp>
        <p:nvSpPr>
          <p:cNvPr id="22" name="Pijl: ingekeept rechts 21">
            <a:extLst>
              <a:ext uri="{FF2B5EF4-FFF2-40B4-BE49-F238E27FC236}">
                <a16:creationId xmlns:a16="http://schemas.microsoft.com/office/drawing/2014/main" id="{F90DB8FE-13C8-4C50-A42D-EE4DCAF74AFA}"/>
              </a:ext>
            </a:extLst>
          </p:cNvPr>
          <p:cNvSpPr/>
          <p:nvPr/>
        </p:nvSpPr>
        <p:spPr>
          <a:xfrm>
            <a:off x="1383579" y="2196611"/>
            <a:ext cx="10616871" cy="230400"/>
          </a:xfrm>
          <a:prstGeom prst="notchedRightArrow">
            <a:avLst/>
          </a:prstGeom>
          <a:solidFill>
            <a:schemeClr val="accent3"/>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rPr>
              <a:t>COVID-forfaits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BE" sz="18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p:txBody>
      </p:sp>
      <p:sp>
        <p:nvSpPr>
          <p:cNvPr id="26" name="Pijl: ingekeept rechts 25">
            <a:extLst>
              <a:ext uri="{FF2B5EF4-FFF2-40B4-BE49-F238E27FC236}">
                <a16:creationId xmlns:a16="http://schemas.microsoft.com/office/drawing/2014/main" id="{51846654-7D09-47A6-8D40-322B27600EE7}"/>
              </a:ext>
            </a:extLst>
          </p:cNvPr>
          <p:cNvSpPr>
            <a:spLocks noChangeAspect="1"/>
          </p:cNvSpPr>
          <p:nvPr/>
        </p:nvSpPr>
        <p:spPr>
          <a:xfrm>
            <a:off x="1383579" y="2532103"/>
            <a:ext cx="10616871" cy="230400"/>
          </a:xfrm>
          <a:prstGeom prst="notchedRightArrow">
            <a:avLst/>
          </a:prstGeom>
          <a:solidFill>
            <a:schemeClr val="accent3"/>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nl-BE" sz="900" b="0" i="0" u="none" strike="noStrike" kern="1200" cap="none" spc="0" normalizeH="0" baseline="0" noProof="0" dirty="0" err="1">
                <a:ln>
                  <a:noFill/>
                </a:ln>
                <a:solidFill>
                  <a:prstClr val="black">
                    <a:hueOff val="0"/>
                    <a:satOff val="0"/>
                    <a:lumOff val="0"/>
                    <a:alphaOff val="0"/>
                  </a:prstClr>
                </a:solidFill>
                <a:effectLst/>
                <a:uLnTx/>
                <a:uFillTx/>
                <a:latin typeface="Trebuchet MS" panose="020B0603020202020204"/>
                <a:ea typeface="+mn-ea"/>
                <a:cs typeface="+mn-cs"/>
              </a:rPr>
              <a:t>Ziekenhuisbreed</a:t>
            </a:r>
            <a:r>
              <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rPr>
              <a:t> forfait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BE" sz="18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p:txBody>
      </p:sp>
      <p:sp>
        <p:nvSpPr>
          <p:cNvPr id="27" name="Pijl: ingekeept rechts 26">
            <a:extLst>
              <a:ext uri="{FF2B5EF4-FFF2-40B4-BE49-F238E27FC236}">
                <a16:creationId xmlns:a16="http://schemas.microsoft.com/office/drawing/2014/main" id="{31E3FC31-D7A8-4635-BF12-4546EA58DB34}"/>
              </a:ext>
            </a:extLst>
          </p:cNvPr>
          <p:cNvSpPr>
            <a:spLocks noChangeAspect="1"/>
          </p:cNvSpPr>
          <p:nvPr/>
        </p:nvSpPr>
        <p:spPr>
          <a:xfrm>
            <a:off x="1357697" y="3121807"/>
            <a:ext cx="2258339" cy="147161"/>
          </a:xfrm>
          <a:prstGeom prst="notchedRightArrow">
            <a:avLst/>
          </a:prstGeom>
          <a:solidFill>
            <a:schemeClr val="accent6"/>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rPr>
              <a:t>BFM, overeenkomsten, dagziekenhuis, geneesmiddelenforfait en afdracht honoraria</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BE" sz="18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p:txBody>
      </p:sp>
      <p:sp>
        <p:nvSpPr>
          <p:cNvPr id="28" name="Pijl: ingekeept rechts 27">
            <a:extLst>
              <a:ext uri="{FF2B5EF4-FFF2-40B4-BE49-F238E27FC236}">
                <a16:creationId xmlns:a16="http://schemas.microsoft.com/office/drawing/2014/main" id="{5B3C4554-4A20-4DB9-BB78-1B5066E30A6D}"/>
              </a:ext>
            </a:extLst>
          </p:cNvPr>
          <p:cNvSpPr>
            <a:spLocks noChangeAspect="1"/>
          </p:cNvSpPr>
          <p:nvPr/>
        </p:nvSpPr>
        <p:spPr>
          <a:xfrm>
            <a:off x="1357697" y="4202448"/>
            <a:ext cx="2258340" cy="185073"/>
          </a:xfrm>
          <a:prstGeom prst="notchedRightArrow">
            <a:avLst/>
          </a:prstGeom>
          <a:solidFill>
            <a:schemeClr val="accent1"/>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rPr>
              <a:t>Tegemoetkomingen artikel 6, behalve vorming</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BE" sz="18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p:txBody>
      </p:sp>
      <p:sp>
        <p:nvSpPr>
          <p:cNvPr id="29" name="Pijl: ingekeept rechts 28">
            <a:extLst>
              <a:ext uri="{FF2B5EF4-FFF2-40B4-BE49-F238E27FC236}">
                <a16:creationId xmlns:a16="http://schemas.microsoft.com/office/drawing/2014/main" id="{F10A9D38-355F-46A5-8973-70A4EFD8453D}"/>
              </a:ext>
            </a:extLst>
          </p:cNvPr>
          <p:cNvSpPr>
            <a:spLocks noChangeAspect="1"/>
          </p:cNvSpPr>
          <p:nvPr/>
        </p:nvSpPr>
        <p:spPr>
          <a:xfrm>
            <a:off x="1357697" y="4672972"/>
            <a:ext cx="2258339" cy="212475"/>
          </a:xfrm>
          <a:prstGeom prst="notchedRightArrow">
            <a:avLst/>
          </a:prstGeom>
          <a:solidFill>
            <a:schemeClr val="accent1"/>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rPr>
              <a:t>Tegemoetkomingen voor vorming</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BE" sz="18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p:txBody>
      </p:sp>
      <p:sp>
        <p:nvSpPr>
          <p:cNvPr id="30" name="Pijl: ingekeept rechts 29">
            <a:extLst>
              <a:ext uri="{FF2B5EF4-FFF2-40B4-BE49-F238E27FC236}">
                <a16:creationId xmlns:a16="http://schemas.microsoft.com/office/drawing/2014/main" id="{566C8D2A-C306-4BE7-B1BA-423986FD24CB}"/>
              </a:ext>
            </a:extLst>
          </p:cNvPr>
          <p:cNvSpPr>
            <a:spLocks noChangeAspect="1"/>
          </p:cNvSpPr>
          <p:nvPr/>
        </p:nvSpPr>
        <p:spPr>
          <a:xfrm>
            <a:off x="4729348" y="4840995"/>
            <a:ext cx="1674941" cy="231583"/>
          </a:xfrm>
          <a:prstGeom prst="notchedRightArrow">
            <a:avLst/>
          </a:prstGeom>
          <a:solidFill>
            <a:srgbClr val="E206BD"/>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rPr>
              <a:t>Aanmoedigingspremie ASO/HAIO</a:t>
            </a:r>
          </a:p>
        </p:txBody>
      </p:sp>
      <p:sp>
        <p:nvSpPr>
          <p:cNvPr id="31" name="Pijl: ingekeept rechts 30">
            <a:extLst>
              <a:ext uri="{FF2B5EF4-FFF2-40B4-BE49-F238E27FC236}">
                <a16:creationId xmlns:a16="http://schemas.microsoft.com/office/drawing/2014/main" id="{F5A8A055-6BED-486A-98E3-764BF7461CF0}"/>
              </a:ext>
            </a:extLst>
          </p:cNvPr>
          <p:cNvSpPr>
            <a:spLocks noChangeAspect="1"/>
          </p:cNvSpPr>
          <p:nvPr/>
        </p:nvSpPr>
        <p:spPr>
          <a:xfrm>
            <a:off x="3054063" y="5392518"/>
            <a:ext cx="8936226" cy="228519"/>
          </a:xfrm>
          <a:prstGeom prst="notchedRightArrow">
            <a:avLst/>
          </a:prstGeom>
          <a:solidFill>
            <a:schemeClr val="accent4"/>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1371600" marR="0" lvl="3" indent="0" algn="ctr" defTabSz="457200" rtl="0" eaLnBrk="1" fontAlgn="auto" latinLnBrk="0" hangingPunct="1">
              <a:lnSpc>
                <a:spcPct val="100000"/>
              </a:lnSpc>
              <a:spcBef>
                <a:spcPts val="0"/>
              </a:spcBef>
              <a:spcAft>
                <a:spcPts val="0"/>
              </a:spcAft>
              <a:buClrTx/>
              <a:buSzTx/>
              <a:buFontTx/>
              <a:buNone/>
              <a:tabLst/>
              <a:defRPr/>
            </a:pPr>
            <a:r>
              <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rPr>
              <a:t>Beschikbaarheidsforfait</a:t>
            </a:r>
          </a:p>
        </p:txBody>
      </p:sp>
      <p:sp>
        <p:nvSpPr>
          <p:cNvPr id="32" name="Pijl: ingekeept rechts 31">
            <a:extLst>
              <a:ext uri="{FF2B5EF4-FFF2-40B4-BE49-F238E27FC236}">
                <a16:creationId xmlns:a16="http://schemas.microsoft.com/office/drawing/2014/main" id="{E9E5CD66-8943-4E57-9B7D-8ACBC18AF845}"/>
              </a:ext>
            </a:extLst>
          </p:cNvPr>
          <p:cNvSpPr>
            <a:spLocks noChangeAspect="1"/>
          </p:cNvSpPr>
          <p:nvPr/>
        </p:nvSpPr>
        <p:spPr>
          <a:xfrm>
            <a:off x="5329350" y="5862297"/>
            <a:ext cx="1648365" cy="228518"/>
          </a:xfrm>
          <a:prstGeom prst="notchedRightArrow">
            <a:avLst/>
          </a:prstGeom>
          <a:solidFill>
            <a:srgbClr val="E206BD"/>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rPr>
              <a:t>Betrokkenheidsforfait</a:t>
            </a:r>
            <a:endParaRPr kumimoji="0" lang="nl-BE" sz="18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p:txBody>
      </p:sp>
      <p:sp>
        <p:nvSpPr>
          <p:cNvPr id="2" name="Rechthoek 1">
            <a:extLst>
              <a:ext uri="{FF2B5EF4-FFF2-40B4-BE49-F238E27FC236}">
                <a16:creationId xmlns:a16="http://schemas.microsoft.com/office/drawing/2014/main" id="{B3D51435-7F16-4E9C-8244-CEE6319A7315}"/>
              </a:ext>
            </a:extLst>
          </p:cNvPr>
          <p:cNvSpPr/>
          <p:nvPr/>
        </p:nvSpPr>
        <p:spPr>
          <a:xfrm>
            <a:off x="0" y="290017"/>
            <a:ext cx="12192000" cy="523220"/>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prstClr val="white"/>
                </a:solidFill>
                <a:effectLst/>
                <a:uLnTx/>
                <a:uFillTx/>
                <a:latin typeface="Trebuchet MS" panose="020B0603020202020204"/>
                <a:ea typeface="+mn-ea"/>
                <a:cs typeface="+mn-cs"/>
              </a:rPr>
              <a:t>Tijdlijn</a:t>
            </a:r>
            <a:r>
              <a:rPr kumimoji="0" lang="en-US" sz="2800" b="1" i="0" u="none" strike="noStrike" kern="1200" cap="none" spc="0" normalizeH="0" baseline="0" noProof="0" dirty="0">
                <a:ln>
                  <a:noFill/>
                </a:ln>
                <a:solidFill>
                  <a:prstClr val="white"/>
                </a:solidFill>
                <a:effectLst/>
                <a:uLnTx/>
                <a:uFillTx/>
                <a:latin typeface="Trebuchet MS" panose="020B0603020202020204"/>
                <a:ea typeface="+mn-ea"/>
                <a:cs typeface="+mn-cs"/>
              </a:rPr>
              <a:t> </a:t>
            </a:r>
            <a:r>
              <a:rPr kumimoji="0" lang="en-US" sz="2800" b="1" i="0" u="none" strike="noStrike" kern="1200" cap="none" spc="0" normalizeH="0" baseline="0" noProof="0" dirty="0" err="1">
                <a:ln>
                  <a:noFill/>
                </a:ln>
                <a:solidFill>
                  <a:prstClr val="white"/>
                </a:solidFill>
                <a:effectLst/>
                <a:uLnTx/>
                <a:uFillTx/>
                <a:latin typeface="Trebuchet MS" panose="020B0603020202020204"/>
                <a:ea typeface="+mn-ea"/>
                <a:cs typeface="+mn-cs"/>
              </a:rPr>
              <a:t>tegemoetkomingen</a:t>
            </a:r>
            <a:r>
              <a:rPr kumimoji="0" lang="en-US" sz="2800" b="1" i="0" u="none" strike="noStrike" kern="1200" cap="none" spc="0" normalizeH="0" baseline="0" noProof="0" dirty="0">
                <a:ln>
                  <a:noFill/>
                </a:ln>
                <a:solidFill>
                  <a:prstClr val="white"/>
                </a:solidFill>
                <a:effectLst/>
                <a:uLnTx/>
                <a:uFillTx/>
                <a:latin typeface="Trebuchet MS" panose="020B0603020202020204"/>
                <a:ea typeface="+mn-ea"/>
                <a:cs typeface="+mn-cs"/>
              </a:rPr>
              <a:t>: </a:t>
            </a:r>
            <a:r>
              <a:rPr kumimoji="0" lang="en-US" sz="2800" b="1" i="0" u="none" strike="noStrike" kern="1200" cap="none" spc="0" normalizeH="0" baseline="0" noProof="0" dirty="0" err="1">
                <a:ln>
                  <a:noFill/>
                </a:ln>
                <a:solidFill>
                  <a:prstClr val="white"/>
                </a:solidFill>
                <a:effectLst/>
                <a:uLnTx/>
                <a:uFillTx/>
                <a:latin typeface="Trebuchet MS" panose="020B0603020202020204"/>
                <a:ea typeface="+mn-ea"/>
                <a:cs typeface="+mn-cs"/>
              </a:rPr>
              <a:t>aanpassingen</a:t>
            </a:r>
            <a:r>
              <a:rPr kumimoji="0" lang="en-US" sz="2800" b="1" i="0" u="none" strike="noStrike" kern="1200" cap="none" spc="0" normalizeH="0" baseline="0" noProof="0" dirty="0">
                <a:ln>
                  <a:noFill/>
                </a:ln>
                <a:solidFill>
                  <a:prstClr val="white"/>
                </a:solidFill>
                <a:effectLst/>
                <a:uLnTx/>
                <a:uFillTx/>
                <a:latin typeface="Trebuchet MS" panose="020B0603020202020204"/>
                <a:ea typeface="+mn-ea"/>
                <a:cs typeface="+mn-cs"/>
              </a:rPr>
              <a:t> </a:t>
            </a:r>
            <a:r>
              <a:rPr kumimoji="0" lang="en-US" sz="2800" b="1" i="0" u="none" strike="noStrike" kern="1200" cap="none" spc="0" normalizeH="0" baseline="0" noProof="0">
                <a:ln>
                  <a:noFill/>
                </a:ln>
                <a:solidFill>
                  <a:prstClr val="white"/>
                </a:solidFill>
                <a:effectLst/>
                <a:uLnTx/>
                <a:uFillTx/>
                <a:latin typeface="Trebuchet MS" panose="020B0603020202020204"/>
                <a:ea typeface="+mn-ea"/>
                <a:cs typeface="+mn-cs"/>
              </a:rPr>
              <a:t>wijzigingsKB</a:t>
            </a:r>
            <a:endParaRPr kumimoji="0" lang="nl-BE" sz="2800" b="1"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5" name="Rechthoek 4">
            <a:extLst>
              <a:ext uri="{FF2B5EF4-FFF2-40B4-BE49-F238E27FC236}">
                <a16:creationId xmlns:a16="http://schemas.microsoft.com/office/drawing/2014/main" id="{B8092700-A99B-40AE-83D1-B5E7BA55EB0E}"/>
              </a:ext>
            </a:extLst>
          </p:cNvPr>
          <p:cNvSpPr>
            <a:spLocks noChangeAspect="1"/>
          </p:cNvSpPr>
          <p:nvPr/>
        </p:nvSpPr>
        <p:spPr>
          <a:xfrm>
            <a:off x="5329350" y="5461559"/>
            <a:ext cx="1658525" cy="90435"/>
          </a:xfrm>
          <a:prstGeom prst="rect">
            <a:avLst/>
          </a:prstGeom>
          <a:pattFill prst="ltUpDiag">
            <a:fgClr>
              <a:srgbClr val="E206BD"/>
            </a:fgClr>
            <a:bgClr>
              <a:schemeClr val="bg1"/>
            </a:bgClr>
          </a:patt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nl-BE"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cxnSp>
        <p:nvCxnSpPr>
          <p:cNvPr id="4" name="Rechte verbindingslijn 3">
            <a:extLst>
              <a:ext uri="{FF2B5EF4-FFF2-40B4-BE49-F238E27FC236}">
                <a16:creationId xmlns:a16="http://schemas.microsoft.com/office/drawing/2014/main" id="{A2A9CCCA-9027-47B0-9112-4DACCFD9EB09}"/>
              </a:ext>
            </a:extLst>
          </p:cNvPr>
          <p:cNvCxnSpPr/>
          <p:nvPr/>
        </p:nvCxnSpPr>
        <p:spPr>
          <a:xfrm>
            <a:off x="11990289" y="2196611"/>
            <a:ext cx="10161" cy="668509"/>
          </a:xfrm>
          <a:prstGeom prst="line">
            <a:avLst/>
          </a:prstGeom>
          <a:ln w="76200">
            <a:solidFill>
              <a:srgbClr val="E206BD"/>
            </a:solidFill>
          </a:ln>
        </p:spPr>
        <p:style>
          <a:lnRef idx="1">
            <a:schemeClr val="accent1"/>
          </a:lnRef>
          <a:fillRef idx="0">
            <a:schemeClr val="accent1"/>
          </a:fillRef>
          <a:effectRef idx="0">
            <a:schemeClr val="accent1"/>
          </a:effectRef>
          <a:fontRef idx="minor">
            <a:schemeClr val="tx1"/>
          </a:fontRef>
        </p:style>
      </p:cxnSp>
      <p:sp>
        <p:nvSpPr>
          <p:cNvPr id="6" name="Tekstvak 5">
            <a:extLst>
              <a:ext uri="{FF2B5EF4-FFF2-40B4-BE49-F238E27FC236}">
                <a16:creationId xmlns:a16="http://schemas.microsoft.com/office/drawing/2014/main" id="{48331B53-A4E2-4116-8553-616587AB1268}"/>
              </a:ext>
            </a:extLst>
          </p:cNvPr>
          <p:cNvSpPr txBox="1"/>
          <p:nvPr/>
        </p:nvSpPr>
        <p:spPr>
          <a:xfrm>
            <a:off x="10979501" y="1621054"/>
            <a:ext cx="1099055" cy="430887"/>
          </a:xfrm>
          <a:prstGeom prst="rect">
            <a:avLst/>
          </a:prstGeom>
          <a:noFill/>
          <a:ln>
            <a:solidFill>
              <a:srgbClr val="E206BD"/>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BE" sz="1100" b="0" i="0" u="none" strike="noStrike" kern="1200" cap="none" spc="0" normalizeH="0" baseline="0" noProof="0" dirty="0">
                <a:ln>
                  <a:noFill/>
                </a:ln>
                <a:solidFill>
                  <a:srgbClr val="E206BD"/>
                </a:solidFill>
                <a:effectLst/>
                <a:uLnTx/>
                <a:uFillTx/>
                <a:latin typeface="Trebuchet MS" panose="020B0603020202020204"/>
                <a:ea typeface="+mn-ea"/>
                <a:cs typeface="+mn-cs"/>
              </a:rPr>
              <a:t>Stopt door wijzigingsKB</a:t>
            </a:r>
          </a:p>
        </p:txBody>
      </p:sp>
      <p:cxnSp>
        <p:nvCxnSpPr>
          <p:cNvPr id="17" name="Rechte verbindingslijn 16">
            <a:extLst>
              <a:ext uri="{FF2B5EF4-FFF2-40B4-BE49-F238E27FC236}">
                <a16:creationId xmlns:a16="http://schemas.microsoft.com/office/drawing/2014/main" id="{E3AE5A72-63D5-46F9-A25D-782B1AEB1A22}"/>
              </a:ext>
            </a:extLst>
          </p:cNvPr>
          <p:cNvCxnSpPr>
            <a:cxnSpLocks/>
          </p:cNvCxnSpPr>
          <p:nvPr/>
        </p:nvCxnSpPr>
        <p:spPr>
          <a:xfrm>
            <a:off x="11990289" y="5298964"/>
            <a:ext cx="10161" cy="504539"/>
          </a:xfrm>
          <a:prstGeom prst="line">
            <a:avLst/>
          </a:prstGeom>
          <a:ln w="76200">
            <a:solidFill>
              <a:srgbClr val="E206BD"/>
            </a:solidFill>
          </a:ln>
        </p:spPr>
        <p:style>
          <a:lnRef idx="1">
            <a:schemeClr val="accent1"/>
          </a:lnRef>
          <a:fillRef idx="0">
            <a:schemeClr val="accent1"/>
          </a:fillRef>
          <a:effectRef idx="0">
            <a:schemeClr val="accent1"/>
          </a:effectRef>
          <a:fontRef idx="minor">
            <a:schemeClr val="tx1"/>
          </a:fontRef>
        </p:style>
      </p:cxnSp>
      <p:sp>
        <p:nvSpPr>
          <p:cNvPr id="19" name="Tekstvak 18">
            <a:extLst>
              <a:ext uri="{FF2B5EF4-FFF2-40B4-BE49-F238E27FC236}">
                <a16:creationId xmlns:a16="http://schemas.microsoft.com/office/drawing/2014/main" id="{35FE8B13-60F5-4502-94ED-15E94016CA89}"/>
              </a:ext>
            </a:extLst>
          </p:cNvPr>
          <p:cNvSpPr txBox="1"/>
          <p:nvPr/>
        </p:nvSpPr>
        <p:spPr>
          <a:xfrm>
            <a:off x="10558542" y="5839326"/>
            <a:ext cx="1099055" cy="430887"/>
          </a:xfrm>
          <a:prstGeom prst="rect">
            <a:avLst/>
          </a:prstGeom>
          <a:noFill/>
          <a:ln>
            <a:solidFill>
              <a:srgbClr val="E206BD"/>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BE" sz="1100" b="0" i="0" u="none" strike="noStrike" kern="1200" cap="none" spc="0" normalizeH="0" baseline="0" noProof="0" dirty="0">
                <a:ln>
                  <a:noFill/>
                </a:ln>
                <a:solidFill>
                  <a:srgbClr val="E206BD"/>
                </a:solidFill>
                <a:effectLst/>
                <a:uLnTx/>
                <a:uFillTx/>
                <a:latin typeface="Trebuchet MS" panose="020B0603020202020204"/>
                <a:ea typeface="+mn-ea"/>
                <a:cs typeface="+mn-cs"/>
              </a:rPr>
              <a:t>Stopt door wijzigingsKB</a:t>
            </a:r>
          </a:p>
        </p:txBody>
      </p:sp>
      <p:sp>
        <p:nvSpPr>
          <p:cNvPr id="23" name="Tekstvak 22">
            <a:extLst>
              <a:ext uri="{FF2B5EF4-FFF2-40B4-BE49-F238E27FC236}">
                <a16:creationId xmlns:a16="http://schemas.microsoft.com/office/drawing/2014/main" id="{553893CF-35C2-4825-A95C-E91CB8081A31}"/>
              </a:ext>
            </a:extLst>
          </p:cNvPr>
          <p:cNvSpPr txBox="1"/>
          <p:nvPr/>
        </p:nvSpPr>
        <p:spPr>
          <a:xfrm>
            <a:off x="6987875" y="6090815"/>
            <a:ext cx="1230839" cy="430887"/>
          </a:xfrm>
          <a:prstGeom prst="rect">
            <a:avLst/>
          </a:prstGeom>
          <a:noFill/>
          <a:ln>
            <a:solidFill>
              <a:srgbClr val="E206BD"/>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BE" sz="1100" b="0" i="0" u="none" strike="noStrike" kern="1200" cap="none" spc="0" normalizeH="0" baseline="0" noProof="0" dirty="0">
                <a:ln>
                  <a:noFill/>
                </a:ln>
                <a:solidFill>
                  <a:srgbClr val="E206BD"/>
                </a:solidFill>
                <a:effectLst/>
                <a:uLnTx/>
                <a:uFillTx/>
                <a:latin typeface="Trebuchet MS" panose="020B0603020202020204"/>
                <a:ea typeface="+mn-ea"/>
                <a:cs typeface="+mn-cs"/>
              </a:rPr>
              <a:t>Ingevoegd door wijzigingsKB</a:t>
            </a:r>
          </a:p>
        </p:txBody>
      </p:sp>
      <p:sp>
        <p:nvSpPr>
          <p:cNvPr id="24" name="Pijl: ingekeept rechts 23">
            <a:extLst>
              <a:ext uri="{FF2B5EF4-FFF2-40B4-BE49-F238E27FC236}">
                <a16:creationId xmlns:a16="http://schemas.microsoft.com/office/drawing/2014/main" id="{9AEA67AF-6595-421F-AE93-959BB14F741D}"/>
              </a:ext>
            </a:extLst>
          </p:cNvPr>
          <p:cNvSpPr>
            <a:spLocks noChangeAspect="1"/>
          </p:cNvSpPr>
          <p:nvPr/>
        </p:nvSpPr>
        <p:spPr>
          <a:xfrm>
            <a:off x="3601383" y="4183374"/>
            <a:ext cx="3361679" cy="212474"/>
          </a:xfrm>
          <a:prstGeom prst="notchedRightArrow">
            <a:avLst/>
          </a:prstGeom>
          <a:solidFill>
            <a:srgbClr val="E206BD"/>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BE" sz="18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p:txBody>
      </p:sp>
      <p:sp>
        <p:nvSpPr>
          <p:cNvPr id="25" name="Tekstvak 24">
            <a:extLst>
              <a:ext uri="{FF2B5EF4-FFF2-40B4-BE49-F238E27FC236}">
                <a16:creationId xmlns:a16="http://schemas.microsoft.com/office/drawing/2014/main" id="{A04EA2FC-09FD-439B-98F0-84E62421FF26}"/>
              </a:ext>
            </a:extLst>
          </p:cNvPr>
          <p:cNvSpPr txBox="1"/>
          <p:nvPr/>
        </p:nvSpPr>
        <p:spPr>
          <a:xfrm>
            <a:off x="7083125" y="4153813"/>
            <a:ext cx="1230839" cy="430887"/>
          </a:xfrm>
          <a:prstGeom prst="rect">
            <a:avLst/>
          </a:prstGeom>
          <a:noFill/>
          <a:ln>
            <a:solidFill>
              <a:srgbClr val="E206BD"/>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BE" sz="1100" b="0" i="0" u="none" strike="noStrike" kern="1200" cap="none" spc="0" normalizeH="0" baseline="0" noProof="0" dirty="0">
                <a:ln>
                  <a:noFill/>
                </a:ln>
                <a:solidFill>
                  <a:srgbClr val="E206BD"/>
                </a:solidFill>
                <a:effectLst/>
                <a:uLnTx/>
                <a:uFillTx/>
                <a:latin typeface="Trebuchet MS" panose="020B0603020202020204"/>
                <a:ea typeface="+mn-ea"/>
                <a:cs typeface="+mn-cs"/>
              </a:rPr>
              <a:t>verlenging door wijzigingsKB</a:t>
            </a:r>
          </a:p>
        </p:txBody>
      </p:sp>
      <p:sp>
        <p:nvSpPr>
          <p:cNvPr id="33" name="Tekstvak 32">
            <a:extLst>
              <a:ext uri="{FF2B5EF4-FFF2-40B4-BE49-F238E27FC236}">
                <a16:creationId xmlns:a16="http://schemas.microsoft.com/office/drawing/2014/main" id="{E128C4FD-D574-480D-9AD2-210918571EAD}"/>
              </a:ext>
            </a:extLst>
          </p:cNvPr>
          <p:cNvSpPr txBox="1"/>
          <p:nvPr/>
        </p:nvSpPr>
        <p:spPr>
          <a:xfrm>
            <a:off x="6752292" y="4847609"/>
            <a:ext cx="1230839" cy="430887"/>
          </a:xfrm>
          <a:prstGeom prst="rect">
            <a:avLst/>
          </a:prstGeom>
          <a:noFill/>
          <a:ln>
            <a:solidFill>
              <a:srgbClr val="E206BD"/>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BE" sz="1100" b="0" i="0" u="none" strike="noStrike" kern="1200" cap="none" spc="0" normalizeH="0" baseline="0" noProof="0" dirty="0">
                <a:ln>
                  <a:noFill/>
                </a:ln>
                <a:solidFill>
                  <a:srgbClr val="E206BD"/>
                </a:solidFill>
                <a:effectLst/>
                <a:uLnTx/>
                <a:uFillTx/>
                <a:latin typeface="Trebuchet MS" panose="020B0603020202020204"/>
                <a:ea typeface="+mn-ea"/>
                <a:cs typeface="+mn-cs"/>
              </a:rPr>
              <a:t>Ingevoegd door wijzigingsKB</a:t>
            </a:r>
          </a:p>
        </p:txBody>
      </p:sp>
      <p:sp>
        <p:nvSpPr>
          <p:cNvPr id="34" name="Pijl: ingekeept rechts 33">
            <a:extLst>
              <a:ext uri="{FF2B5EF4-FFF2-40B4-BE49-F238E27FC236}">
                <a16:creationId xmlns:a16="http://schemas.microsoft.com/office/drawing/2014/main" id="{A2821A33-D871-4179-B856-589D267E9F72}"/>
              </a:ext>
            </a:extLst>
          </p:cNvPr>
          <p:cNvSpPr>
            <a:spLocks noChangeAspect="1"/>
          </p:cNvSpPr>
          <p:nvPr/>
        </p:nvSpPr>
        <p:spPr>
          <a:xfrm>
            <a:off x="3601383" y="3112722"/>
            <a:ext cx="3346803" cy="171608"/>
          </a:xfrm>
          <a:prstGeom prst="notchedRightArrow">
            <a:avLst/>
          </a:prstGeom>
          <a:solidFill>
            <a:srgbClr val="E206BD"/>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BE" sz="18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p:txBody>
      </p:sp>
      <p:sp>
        <p:nvSpPr>
          <p:cNvPr id="35" name="Tekstvak 34">
            <a:extLst>
              <a:ext uri="{FF2B5EF4-FFF2-40B4-BE49-F238E27FC236}">
                <a16:creationId xmlns:a16="http://schemas.microsoft.com/office/drawing/2014/main" id="{E9E787A3-EC16-422B-A8D2-E40BAD5013A4}"/>
              </a:ext>
            </a:extLst>
          </p:cNvPr>
          <p:cNvSpPr txBox="1"/>
          <p:nvPr/>
        </p:nvSpPr>
        <p:spPr>
          <a:xfrm>
            <a:off x="7367713" y="2921932"/>
            <a:ext cx="1230839" cy="430887"/>
          </a:xfrm>
          <a:prstGeom prst="rect">
            <a:avLst/>
          </a:prstGeom>
          <a:noFill/>
          <a:ln>
            <a:solidFill>
              <a:srgbClr val="E206BD"/>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BE" sz="1100" b="0" i="0" u="none" strike="noStrike" kern="1200" cap="none" spc="0" normalizeH="0" baseline="0" noProof="0" dirty="0">
                <a:ln>
                  <a:noFill/>
                </a:ln>
                <a:solidFill>
                  <a:srgbClr val="E206BD"/>
                </a:solidFill>
                <a:effectLst/>
                <a:uLnTx/>
                <a:uFillTx/>
                <a:latin typeface="Trebuchet MS" panose="020B0603020202020204"/>
                <a:ea typeface="+mn-ea"/>
                <a:cs typeface="+mn-cs"/>
              </a:rPr>
              <a:t>verlenging door wijzigingsKB</a:t>
            </a:r>
          </a:p>
        </p:txBody>
      </p:sp>
      <p:sp>
        <p:nvSpPr>
          <p:cNvPr id="36" name="Pijl: ingekeept rechts 35">
            <a:extLst>
              <a:ext uri="{FF2B5EF4-FFF2-40B4-BE49-F238E27FC236}">
                <a16:creationId xmlns:a16="http://schemas.microsoft.com/office/drawing/2014/main" id="{AA588069-E97A-48DE-8213-FAAAC11A7BCF}"/>
              </a:ext>
            </a:extLst>
          </p:cNvPr>
          <p:cNvSpPr>
            <a:spLocks noChangeAspect="1"/>
          </p:cNvSpPr>
          <p:nvPr/>
        </p:nvSpPr>
        <p:spPr>
          <a:xfrm>
            <a:off x="1381392" y="3609983"/>
            <a:ext cx="5596351" cy="143304"/>
          </a:xfrm>
          <a:prstGeom prst="notchedRightArrow">
            <a:avLst/>
          </a:prstGeom>
          <a:solidFill>
            <a:srgbClr val="E206BD"/>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rPr>
              <a:t>Tegemoetkomingen persoonlijk</a:t>
            </a:r>
            <a:r>
              <a:rPr kumimoji="0" lang="nl-BE" sz="900" b="0" i="0" u="none" strike="noStrike" kern="1200" cap="none" spc="0" normalizeH="0" noProof="0" dirty="0">
                <a:ln>
                  <a:noFill/>
                </a:ln>
                <a:solidFill>
                  <a:prstClr val="black">
                    <a:hueOff val="0"/>
                    <a:satOff val="0"/>
                    <a:lumOff val="0"/>
                    <a:alphaOff val="0"/>
                  </a:prstClr>
                </a:solidFill>
                <a:effectLst/>
                <a:uLnTx/>
                <a:uFillTx/>
                <a:latin typeface="Trebuchet MS" panose="020B0603020202020204"/>
                <a:ea typeface="+mn-ea"/>
                <a:cs typeface="+mn-cs"/>
              </a:rPr>
              <a:t> aandeel</a:t>
            </a:r>
            <a:r>
              <a:rPr kumimoji="0" lang="nl-BE" sz="9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rPr>
              <a:t> en niet-ZIV patiënten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BE" sz="1800" b="0" i="0" u="none" strike="noStrike" kern="1200" cap="none" spc="0" normalizeH="0" baseline="0" noProof="0" dirty="0">
              <a:ln>
                <a:noFill/>
              </a:ln>
              <a:solidFill>
                <a:prstClr val="black">
                  <a:hueOff val="0"/>
                  <a:satOff val="0"/>
                  <a:lumOff val="0"/>
                  <a:alphaOff val="0"/>
                </a:prstClr>
              </a:solidFill>
              <a:effectLst/>
              <a:uLnTx/>
              <a:uFillTx/>
              <a:latin typeface="Trebuchet MS" panose="020B0603020202020204"/>
              <a:ea typeface="+mn-ea"/>
              <a:cs typeface="+mn-cs"/>
            </a:endParaRPr>
          </a:p>
        </p:txBody>
      </p:sp>
      <p:sp>
        <p:nvSpPr>
          <p:cNvPr id="37" name="Tekstvak 36">
            <a:extLst>
              <a:ext uri="{FF2B5EF4-FFF2-40B4-BE49-F238E27FC236}">
                <a16:creationId xmlns:a16="http://schemas.microsoft.com/office/drawing/2014/main" id="{E0CEE559-AE10-4A5F-88C6-B804EC4CDFF5}"/>
              </a:ext>
            </a:extLst>
          </p:cNvPr>
          <p:cNvSpPr txBox="1"/>
          <p:nvPr/>
        </p:nvSpPr>
        <p:spPr>
          <a:xfrm>
            <a:off x="7367712" y="3587418"/>
            <a:ext cx="1230839" cy="430887"/>
          </a:xfrm>
          <a:prstGeom prst="rect">
            <a:avLst/>
          </a:prstGeom>
          <a:noFill/>
          <a:ln>
            <a:solidFill>
              <a:srgbClr val="E206BD"/>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BE" sz="1100" b="0" i="0" u="none" strike="noStrike" kern="1200" cap="none" spc="0" normalizeH="0" baseline="0" noProof="0" dirty="0">
                <a:ln>
                  <a:noFill/>
                </a:ln>
                <a:solidFill>
                  <a:srgbClr val="E206BD"/>
                </a:solidFill>
                <a:effectLst/>
                <a:uLnTx/>
                <a:uFillTx/>
                <a:latin typeface="Trebuchet MS" panose="020B0603020202020204"/>
                <a:ea typeface="+mn-ea"/>
                <a:cs typeface="+mn-cs"/>
              </a:rPr>
              <a:t>Ingevoegd door wijzigingsKB</a:t>
            </a:r>
          </a:p>
        </p:txBody>
      </p:sp>
      <p:cxnSp>
        <p:nvCxnSpPr>
          <p:cNvPr id="9" name="Rechte verbindingslijn met pijl 8">
            <a:extLst>
              <a:ext uri="{FF2B5EF4-FFF2-40B4-BE49-F238E27FC236}">
                <a16:creationId xmlns:a16="http://schemas.microsoft.com/office/drawing/2014/main" id="{54053C3B-B8A3-4DD4-B0C3-B6BEC4228073}"/>
              </a:ext>
            </a:extLst>
          </p:cNvPr>
          <p:cNvCxnSpPr>
            <a:cxnSpLocks/>
          </p:cNvCxnSpPr>
          <p:nvPr/>
        </p:nvCxnSpPr>
        <p:spPr>
          <a:xfrm>
            <a:off x="7028384" y="3714837"/>
            <a:ext cx="279530" cy="12454"/>
          </a:xfrm>
          <a:prstGeom prst="straightConnector1">
            <a:avLst/>
          </a:prstGeom>
          <a:ln>
            <a:solidFill>
              <a:srgbClr val="E206BD"/>
            </a:solidFill>
            <a:tailEnd type="triangle"/>
          </a:ln>
        </p:spPr>
        <p:style>
          <a:lnRef idx="1">
            <a:schemeClr val="accent1"/>
          </a:lnRef>
          <a:fillRef idx="0">
            <a:schemeClr val="accent1"/>
          </a:fillRef>
          <a:effectRef idx="0">
            <a:schemeClr val="accent1"/>
          </a:effectRef>
          <a:fontRef idx="minor">
            <a:schemeClr val="tx1"/>
          </a:fontRef>
        </p:style>
      </p:cxnSp>
      <p:cxnSp>
        <p:nvCxnSpPr>
          <p:cNvPr id="38" name="Rechte verbindingslijn met pijl 37">
            <a:extLst>
              <a:ext uri="{FF2B5EF4-FFF2-40B4-BE49-F238E27FC236}">
                <a16:creationId xmlns:a16="http://schemas.microsoft.com/office/drawing/2014/main" id="{FFBD5517-103B-443E-A1A2-777D72F24926}"/>
              </a:ext>
            </a:extLst>
          </p:cNvPr>
          <p:cNvCxnSpPr>
            <a:cxnSpLocks/>
            <a:endCxn id="35" idx="1"/>
          </p:cNvCxnSpPr>
          <p:nvPr/>
        </p:nvCxnSpPr>
        <p:spPr>
          <a:xfrm flipV="1">
            <a:off x="6948186" y="3137376"/>
            <a:ext cx="419527" cy="79935"/>
          </a:xfrm>
          <a:prstGeom prst="straightConnector1">
            <a:avLst/>
          </a:prstGeom>
          <a:ln>
            <a:solidFill>
              <a:srgbClr val="E206BD"/>
            </a:solidFill>
            <a:tailEnd type="triangle"/>
          </a:ln>
        </p:spPr>
        <p:style>
          <a:lnRef idx="1">
            <a:schemeClr val="accent1"/>
          </a:lnRef>
          <a:fillRef idx="0">
            <a:schemeClr val="accent1"/>
          </a:fillRef>
          <a:effectRef idx="0">
            <a:schemeClr val="accent1"/>
          </a:effectRef>
          <a:fontRef idx="minor">
            <a:schemeClr val="tx1"/>
          </a:fontRef>
        </p:style>
      </p:cxnSp>
      <p:cxnSp>
        <p:nvCxnSpPr>
          <p:cNvPr id="39" name="Rechte verbindingslijn met pijl 38">
            <a:extLst>
              <a:ext uri="{FF2B5EF4-FFF2-40B4-BE49-F238E27FC236}">
                <a16:creationId xmlns:a16="http://schemas.microsoft.com/office/drawing/2014/main" id="{AFBC6904-740E-441F-B26D-244B0458259D}"/>
              </a:ext>
            </a:extLst>
          </p:cNvPr>
          <p:cNvCxnSpPr>
            <a:cxnSpLocks/>
          </p:cNvCxnSpPr>
          <p:nvPr/>
        </p:nvCxnSpPr>
        <p:spPr>
          <a:xfrm flipV="1">
            <a:off x="6948186" y="4202448"/>
            <a:ext cx="142293" cy="40751"/>
          </a:xfrm>
          <a:prstGeom prst="straightConnector1">
            <a:avLst/>
          </a:prstGeom>
          <a:ln>
            <a:solidFill>
              <a:srgbClr val="E206BD"/>
            </a:solidFill>
            <a:tailEnd type="triangle"/>
          </a:ln>
        </p:spPr>
        <p:style>
          <a:lnRef idx="1">
            <a:schemeClr val="accent1"/>
          </a:lnRef>
          <a:fillRef idx="0">
            <a:schemeClr val="accent1"/>
          </a:fillRef>
          <a:effectRef idx="0">
            <a:schemeClr val="accent1"/>
          </a:effectRef>
          <a:fontRef idx="minor">
            <a:schemeClr val="tx1"/>
          </a:fontRef>
        </p:style>
      </p:cxnSp>
      <p:cxnSp>
        <p:nvCxnSpPr>
          <p:cNvPr id="40" name="Rechte verbindingslijn met pijl 39">
            <a:extLst>
              <a:ext uri="{FF2B5EF4-FFF2-40B4-BE49-F238E27FC236}">
                <a16:creationId xmlns:a16="http://schemas.microsoft.com/office/drawing/2014/main" id="{67AAD1E0-68EE-4316-8EF2-80F8187C0396}"/>
              </a:ext>
            </a:extLst>
          </p:cNvPr>
          <p:cNvCxnSpPr>
            <a:cxnSpLocks/>
          </p:cNvCxnSpPr>
          <p:nvPr/>
        </p:nvCxnSpPr>
        <p:spPr>
          <a:xfrm>
            <a:off x="6434697" y="5025675"/>
            <a:ext cx="288874" cy="86336"/>
          </a:xfrm>
          <a:prstGeom prst="straightConnector1">
            <a:avLst/>
          </a:prstGeom>
          <a:ln>
            <a:solidFill>
              <a:srgbClr val="E206BD"/>
            </a:solidFill>
            <a:tailEnd type="triangle"/>
          </a:ln>
        </p:spPr>
        <p:style>
          <a:lnRef idx="1">
            <a:schemeClr val="accent1"/>
          </a:lnRef>
          <a:fillRef idx="0">
            <a:schemeClr val="accent1"/>
          </a:fillRef>
          <a:effectRef idx="0">
            <a:schemeClr val="accent1"/>
          </a:effectRef>
          <a:fontRef idx="minor">
            <a:schemeClr val="tx1"/>
          </a:fontRef>
        </p:style>
      </p:cxnSp>
      <p:cxnSp>
        <p:nvCxnSpPr>
          <p:cNvPr id="41" name="Rechte verbindingslijn met pijl 40">
            <a:extLst>
              <a:ext uri="{FF2B5EF4-FFF2-40B4-BE49-F238E27FC236}">
                <a16:creationId xmlns:a16="http://schemas.microsoft.com/office/drawing/2014/main" id="{808C049D-76DF-458F-9A10-3D74A3A997AC}"/>
              </a:ext>
            </a:extLst>
          </p:cNvPr>
          <p:cNvCxnSpPr>
            <a:cxnSpLocks/>
          </p:cNvCxnSpPr>
          <p:nvPr/>
        </p:nvCxnSpPr>
        <p:spPr>
          <a:xfrm>
            <a:off x="6723571" y="6115568"/>
            <a:ext cx="288874" cy="86336"/>
          </a:xfrm>
          <a:prstGeom prst="straightConnector1">
            <a:avLst/>
          </a:prstGeom>
          <a:ln>
            <a:solidFill>
              <a:srgbClr val="E206BD"/>
            </a:solidFill>
            <a:tailEnd type="triangle"/>
          </a:ln>
        </p:spPr>
        <p:style>
          <a:lnRef idx="1">
            <a:schemeClr val="accent1"/>
          </a:lnRef>
          <a:fillRef idx="0">
            <a:schemeClr val="accent1"/>
          </a:fillRef>
          <a:effectRef idx="0">
            <a:schemeClr val="accent1"/>
          </a:effectRef>
          <a:fontRef idx="minor">
            <a:schemeClr val="tx1"/>
          </a:fontRef>
        </p:style>
      </p:cxnSp>
      <p:sp>
        <p:nvSpPr>
          <p:cNvPr id="42" name="Tekstvak 41">
            <a:extLst>
              <a:ext uri="{FF2B5EF4-FFF2-40B4-BE49-F238E27FC236}">
                <a16:creationId xmlns:a16="http://schemas.microsoft.com/office/drawing/2014/main" id="{BE8DC9A0-E9EC-4C9D-AEDC-C99F8CC81508}"/>
              </a:ext>
            </a:extLst>
          </p:cNvPr>
          <p:cNvSpPr txBox="1"/>
          <p:nvPr/>
        </p:nvSpPr>
        <p:spPr>
          <a:xfrm>
            <a:off x="7307915" y="5616672"/>
            <a:ext cx="2158663" cy="430887"/>
          </a:xfrm>
          <a:prstGeom prst="rect">
            <a:avLst/>
          </a:prstGeom>
          <a:noFill/>
          <a:ln>
            <a:solidFill>
              <a:srgbClr val="E206BD"/>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BE" sz="1100" b="0" i="0" u="none" strike="noStrike" kern="1200" cap="none" spc="0" normalizeH="0" baseline="0" noProof="0" dirty="0">
                <a:ln>
                  <a:noFill/>
                </a:ln>
                <a:solidFill>
                  <a:srgbClr val="E206BD"/>
                </a:solidFill>
                <a:effectLst/>
                <a:uLnTx/>
                <a:uFillTx/>
                <a:latin typeface="Trebuchet MS" panose="020B0603020202020204"/>
                <a:ea typeface="+mn-ea"/>
                <a:cs typeface="+mn-cs"/>
              </a:rPr>
              <a:t> WijzigingsKB voorziet in niet-cumuleerbaarheid van forfaits</a:t>
            </a:r>
          </a:p>
        </p:txBody>
      </p:sp>
      <p:cxnSp>
        <p:nvCxnSpPr>
          <p:cNvPr id="43" name="Rechte verbindingslijn met pijl 42">
            <a:extLst>
              <a:ext uri="{FF2B5EF4-FFF2-40B4-BE49-F238E27FC236}">
                <a16:creationId xmlns:a16="http://schemas.microsoft.com/office/drawing/2014/main" id="{24A21915-0050-4654-8F00-F09AAB0119C3}"/>
              </a:ext>
            </a:extLst>
          </p:cNvPr>
          <p:cNvCxnSpPr>
            <a:cxnSpLocks/>
          </p:cNvCxnSpPr>
          <p:nvPr/>
        </p:nvCxnSpPr>
        <p:spPr>
          <a:xfrm>
            <a:off x="6916513" y="5641277"/>
            <a:ext cx="391401" cy="103096"/>
          </a:xfrm>
          <a:prstGeom prst="straightConnector1">
            <a:avLst/>
          </a:prstGeom>
          <a:ln>
            <a:solidFill>
              <a:srgbClr val="E206BD"/>
            </a:solidFill>
            <a:tailEnd type="triangle"/>
          </a:ln>
        </p:spPr>
        <p:style>
          <a:lnRef idx="1">
            <a:schemeClr val="accent1"/>
          </a:lnRef>
          <a:fillRef idx="0">
            <a:schemeClr val="accent1"/>
          </a:fillRef>
          <a:effectRef idx="0">
            <a:schemeClr val="accent1"/>
          </a:effectRef>
          <a:fontRef idx="minor">
            <a:schemeClr val="tx1"/>
          </a:fontRef>
        </p:style>
      </p:cxnSp>
      <p:cxnSp>
        <p:nvCxnSpPr>
          <p:cNvPr id="44" name="Rechte verbindingslijn met pijl 43">
            <a:extLst>
              <a:ext uri="{FF2B5EF4-FFF2-40B4-BE49-F238E27FC236}">
                <a16:creationId xmlns:a16="http://schemas.microsoft.com/office/drawing/2014/main" id="{A1923121-4185-4545-A91D-4CBC32B5521F}"/>
              </a:ext>
            </a:extLst>
          </p:cNvPr>
          <p:cNvCxnSpPr>
            <a:cxnSpLocks/>
          </p:cNvCxnSpPr>
          <p:nvPr/>
        </p:nvCxnSpPr>
        <p:spPr>
          <a:xfrm flipH="1">
            <a:off x="11719560" y="5816292"/>
            <a:ext cx="216702" cy="113742"/>
          </a:xfrm>
          <a:prstGeom prst="straightConnector1">
            <a:avLst/>
          </a:prstGeom>
          <a:ln>
            <a:solidFill>
              <a:srgbClr val="E206BD"/>
            </a:solidFill>
            <a:tailEnd type="triangle"/>
          </a:ln>
        </p:spPr>
        <p:style>
          <a:lnRef idx="1">
            <a:schemeClr val="accent1"/>
          </a:lnRef>
          <a:fillRef idx="0">
            <a:schemeClr val="accent1"/>
          </a:fillRef>
          <a:effectRef idx="0">
            <a:schemeClr val="accent1"/>
          </a:effectRef>
          <a:fontRef idx="minor">
            <a:schemeClr val="tx1"/>
          </a:fontRef>
        </p:style>
      </p:cxnSp>
      <p:cxnSp>
        <p:nvCxnSpPr>
          <p:cNvPr id="45" name="Rechte verbindingslijn met pijl 44">
            <a:extLst>
              <a:ext uri="{FF2B5EF4-FFF2-40B4-BE49-F238E27FC236}">
                <a16:creationId xmlns:a16="http://schemas.microsoft.com/office/drawing/2014/main" id="{473CCF9C-A979-4436-B16C-C82E8305BDC3}"/>
              </a:ext>
            </a:extLst>
          </p:cNvPr>
          <p:cNvCxnSpPr>
            <a:cxnSpLocks/>
          </p:cNvCxnSpPr>
          <p:nvPr/>
        </p:nvCxnSpPr>
        <p:spPr>
          <a:xfrm flipH="1" flipV="1">
            <a:off x="11657597" y="2042113"/>
            <a:ext cx="387016" cy="231188"/>
          </a:xfrm>
          <a:prstGeom prst="straightConnector1">
            <a:avLst/>
          </a:prstGeom>
          <a:ln>
            <a:solidFill>
              <a:srgbClr val="E206BD"/>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256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3"/>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5"/>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2"/>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43"/>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42"/>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41"/>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23"/>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17"/>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44"/>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2" grpId="0" animBg="1"/>
      <p:bldP spid="5" grpId="0" animBg="1"/>
      <p:bldP spid="6" grpId="0" animBg="1"/>
      <p:bldP spid="19" grpId="0" animBg="1"/>
      <p:bldP spid="23" grpId="0" animBg="1"/>
      <p:bldP spid="24" grpId="0" animBg="1"/>
      <p:bldP spid="25" grpId="0" animBg="1"/>
      <p:bldP spid="33" grpId="0" animBg="1"/>
      <p:bldP spid="34" grpId="0" animBg="1"/>
      <p:bldP spid="35" grpId="0" animBg="1"/>
      <p:bldP spid="36" grpId="0" animBg="1"/>
      <p:bldP spid="37" grpId="0" animBg="1"/>
      <p:bldP spid="4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8" name="Straight Connector 7">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Isosceles Triangle 11">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19" name="Rectangle 18">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02270DC-4B8F-427A-9842-E92468758EA0}"/>
              </a:ext>
            </a:extLst>
          </p:cNvPr>
          <p:cNvSpPr>
            <a:spLocks noGrp="1"/>
          </p:cNvSpPr>
          <p:nvPr>
            <p:ph type="title"/>
          </p:nvPr>
        </p:nvSpPr>
        <p:spPr>
          <a:xfrm>
            <a:off x="1507066" y="999460"/>
            <a:ext cx="5698067" cy="4479852"/>
          </a:xfrm>
        </p:spPr>
        <p:txBody>
          <a:bodyPr vert="horz" lIns="91440" tIns="45720" rIns="91440" bIns="45720" rtlCol="0" anchor="ctr">
            <a:normAutofit/>
          </a:bodyPr>
          <a:lstStyle/>
          <a:p>
            <a:pPr algn="r"/>
            <a:r>
              <a:rPr lang="en-US" sz="5000" dirty="0" err="1"/>
              <a:t>Tegemoetkomingen</a:t>
            </a:r>
            <a:r>
              <a:rPr lang="en-US" sz="5000" dirty="0"/>
              <a:t> – </a:t>
            </a:r>
            <a:r>
              <a:rPr lang="en-US" sz="5000" dirty="0" err="1"/>
              <a:t>deel</a:t>
            </a:r>
            <a:r>
              <a:rPr lang="en-US" sz="5000" dirty="0"/>
              <a:t> </a:t>
            </a:r>
            <a:r>
              <a:rPr lang="en-US" sz="5000" dirty="0" err="1"/>
              <a:t>ziekenhuis</a:t>
            </a:r>
            <a:r>
              <a:rPr lang="en-US" sz="5000" dirty="0"/>
              <a:t> </a:t>
            </a:r>
          </a:p>
        </p:txBody>
      </p:sp>
      <p:sp>
        <p:nvSpPr>
          <p:cNvPr id="21" name="Isosceles Triangle 20">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23" name="Straight Connector 22">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25" name="Isosceles Triangle 24">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79415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1"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32" name="Rectangle 20">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1A69547-318F-4EA4-A77C-2E92D0A26767}"/>
              </a:ext>
            </a:extLst>
          </p:cNvPr>
          <p:cNvSpPr>
            <a:spLocks noGrp="1"/>
          </p:cNvSpPr>
          <p:nvPr>
            <p:ph type="title"/>
          </p:nvPr>
        </p:nvSpPr>
        <p:spPr>
          <a:xfrm>
            <a:off x="1286933" y="609600"/>
            <a:ext cx="10197494" cy="1099457"/>
          </a:xfrm>
        </p:spPr>
        <p:txBody>
          <a:bodyPr vert="horz" lIns="91440" tIns="45720" rIns="91440" bIns="45720" rtlCol="0" anchor="t">
            <a:normAutofit/>
          </a:bodyPr>
          <a:lstStyle/>
          <a:p>
            <a:r>
              <a:rPr lang="en-US" dirty="0"/>
              <a:t>1. </a:t>
            </a:r>
            <a:r>
              <a:rPr lang="en-US" dirty="0" err="1"/>
              <a:t>Meerkostenforfaits</a:t>
            </a:r>
            <a:endParaRPr lang="en-US" dirty="0"/>
          </a:p>
        </p:txBody>
      </p:sp>
      <p:sp>
        <p:nvSpPr>
          <p:cNvPr id="23" name="Isosceles Triangle 2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 name="Tekstvak 3">
            <a:extLst>
              <a:ext uri="{FF2B5EF4-FFF2-40B4-BE49-F238E27FC236}">
                <a16:creationId xmlns:a16="http://schemas.microsoft.com/office/drawing/2014/main" id="{741A428E-D994-44D0-BEF1-77B1424B355D}"/>
              </a:ext>
            </a:extLst>
          </p:cNvPr>
          <p:cNvSpPr txBox="1"/>
          <p:nvPr/>
        </p:nvSpPr>
        <p:spPr>
          <a:xfrm>
            <a:off x="842597" y="1516196"/>
            <a:ext cx="11271286" cy="4278094"/>
          </a:xfrm>
          <a:prstGeom prst="rect">
            <a:avLst/>
          </a:prstGeom>
          <a:noFill/>
        </p:spPr>
        <p:txBody>
          <a:bodyPr wrap="square" rtlCol="0">
            <a:spAutoFit/>
          </a:bodyPr>
          <a:lstStyle/>
          <a:p>
            <a:pPr marL="285750" indent="-285750">
              <a:buFont typeface="Wingdings" panose="05000000000000000000" pitchFamily="2" charset="2"/>
              <a:buChar char="Ø"/>
            </a:pPr>
            <a:endParaRPr lang="nl-BE" sz="2400" b="1" u="sng" dirty="0"/>
          </a:p>
          <a:p>
            <a:pPr marL="285750" indent="-285750">
              <a:buFont typeface="Wingdings" panose="05000000000000000000" pitchFamily="2" charset="2"/>
              <a:buChar char="Ø"/>
            </a:pPr>
            <a:endParaRPr lang="nl-BE" sz="2400" b="1" u="sng" dirty="0"/>
          </a:p>
          <a:p>
            <a:pPr marL="285750" indent="-285750">
              <a:buFont typeface="Wingdings" panose="05000000000000000000" pitchFamily="2" charset="2"/>
              <a:buChar char="Ø"/>
            </a:pPr>
            <a:r>
              <a:rPr lang="nl-BE" sz="2800" b="1" u="sng" dirty="0"/>
              <a:t>Opstartforfait</a:t>
            </a:r>
            <a:r>
              <a:rPr lang="nl-BE" sz="2800" dirty="0"/>
              <a:t>:  </a:t>
            </a:r>
          </a:p>
          <a:p>
            <a:r>
              <a:rPr lang="nl-BE" sz="2800" dirty="0"/>
              <a:t>	Technische correctie berekenings-/toekenningswijze </a:t>
            </a:r>
          </a:p>
          <a:p>
            <a:endParaRPr lang="nl-BE" sz="2800" dirty="0"/>
          </a:p>
          <a:p>
            <a:endParaRPr lang="nl-BE" sz="2800" dirty="0"/>
          </a:p>
          <a:p>
            <a:pPr marL="285750" indent="-285750">
              <a:buFont typeface="Wingdings" panose="05000000000000000000" pitchFamily="2" charset="2"/>
              <a:buChar char="Ø"/>
            </a:pPr>
            <a:r>
              <a:rPr lang="nl-BE" sz="2800" b="1" u="sng" dirty="0" err="1"/>
              <a:t>Covid</a:t>
            </a:r>
            <a:r>
              <a:rPr lang="nl-BE" sz="2800" b="1" u="sng" dirty="0"/>
              <a:t>-forfaits</a:t>
            </a:r>
          </a:p>
          <a:p>
            <a:endParaRPr lang="nl-BE" sz="2800" b="1" u="sng" dirty="0"/>
          </a:p>
          <a:p>
            <a:endParaRPr lang="nl-BE" sz="2800" b="1" u="sng" dirty="0"/>
          </a:p>
          <a:p>
            <a:pPr marL="285750" indent="-285750">
              <a:buFont typeface="Wingdings" panose="05000000000000000000" pitchFamily="2" charset="2"/>
              <a:buChar char="Ø"/>
            </a:pPr>
            <a:r>
              <a:rPr lang="nl-BE" sz="2800" b="1" u="sng" dirty="0" err="1"/>
              <a:t>Ziekenhuisbreed</a:t>
            </a:r>
            <a:r>
              <a:rPr lang="nl-BE" sz="2800" b="1" u="sng" dirty="0"/>
              <a:t> forfait</a:t>
            </a:r>
          </a:p>
        </p:txBody>
      </p:sp>
      <p:sp>
        <p:nvSpPr>
          <p:cNvPr id="27" name="Rechteraccolade 26">
            <a:extLst>
              <a:ext uri="{FF2B5EF4-FFF2-40B4-BE49-F238E27FC236}">
                <a16:creationId xmlns:a16="http://schemas.microsoft.com/office/drawing/2014/main" id="{9173D6B9-3795-4FBE-A470-FE8E4E282FF9}"/>
              </a:ext>
            </a:extLst>
          </p:cNvPr>
          <p:cNvSpPr/>
          <p:nvPr/>
        </p:nvSpPr>
        <p:spPr>
          <a:xfrm>
            <a:off x="5773453" y="4088736"/>
            <a:ext cx="1249680" cy="149160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nl-BE"/>
          </a:p>
        </p:txBody>
      </p:sp>
      <p:sp>
        <p:nvSpPr>
          <p:cNvPr id="30" name="Tekstvak 29">
            <a:extLst>
              <a:ext uri="{FF2B5EF4-FFF2-40B4-BE49-F238E27FC236}">
                <a16:creationId xmlns:a16="http://schemas.microsoft.com/office/drawing/2014/main" id="{F6CEDBB9-6B43-47DD-A733-62A61AF8B2D6}"/>
              </a:ext>
            </a:extLst>
          </p:cNvPr>
          <p:cNvSpPr txBox="1"/>
          <p:nvPr/>
        </p:nvSpPr>
        <p:spPr>
          <a:xfrm>
            <a:off x="7335720" y="4526224"/>
            <a:ext cx="4647409" cy="461665"/>
          </a:xfrm>
          <a:prstGeom prst="rect">
            <a:avLst/>
          </a:prstGeom>
          <a:noFill/>
          <a:ln>
            <a:noFill/>
          </a:ln>
        </p:spPr>
        <p:txBody>
          <a:bodyPr wrap="square" rtlCol="0">
            <a:spAutoFit/>
          </a:bodyPr>
          <a:lstStyle/>
          <a:p>
            <a:r>
              <a:rPr lang="nl-BE" sz="2400" dirty="0"/>
              <a:t>Einddatum 30 september 2021</a:t>
            </a:r>
          </a:p>
        </p:txBody>
      </p:sp>
    </p:spTree>
    <p:extLst>
      <p:ext uri="{BB962C8B-B14F-4D97-AF65-F5344CB8AC3E}">
        <p14:creationId xmlns:p14="http://schemas.microsoft.com/office/powerpoint/2010/main" val="765190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5" name="Straight Connector 14">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6" name="Rectangle 25">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D077D95-F86B-42A8-B2AD-9C3818759F9C}"/>
              </a:ext>
            </a:extLst>
          </p:cNvPr>
          <p:cNvSpPr>
            <a:spLocks noGrp="1"/>
          </p:cNvSpPr>
          <p:nvPr>
            <p:ph type="title"/>
          </p:nvPr>
        </p:nvSpPr>
        <p:spPr>
          <a:xfrm>
            <a:off x="1333502" y="609600"/>
            <a:ext cx="8596668" cy="1320800"/>
          </a:xfrm>
        </p:spPr>
        <p:txBody>
          <a:bodyPr vert="horz" lIns="91440" tIns="45720" rIns="91440" bIns="45720" rtlCol="0" anchor="t">
            <a:normAutofit/>
          </a:bodyPr>
          <a:lstStyle/>
          <a:p>
            <a:r>
              <a:rPr lang="en-US" dirty="0"/>
              <a:t>2. </a:t>
            </a:r>
            <a:r>
              <a:rPr lang="en-US" dirty="0" err="1"/>
              <a:t>Gewaarborgde</a:t>
            </a:r>
            <a:r>
              <a:rPr lang="en-US" dirty="0"/>
              <a:t> </a:t>
            </a:r>
            <a:r>
              <a:rPr lang="en-US" dirty="0" err="1"/>
              <a:t>inkomsten</a:t>
            </a:r>
            <a:endParaRPr lang="en-US" dirty="0"/>
          </a:p>
        </p:txBody>
      </p:sp>
      <p:sp>
        <p:nvSpPr>
          <p:cNvPr id="28" name="Isosceles Triangle 27">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Tijdelijke aanduiding voor tekst 2">
            <a:extLst>
              <a:ext uri="{FF2B5EF4-FFF2-40B4-BE49-F238E27FC236}">
                <a16:creationId xmlns:a16="http://schemas.microsoft.com/office/drawing/2014/main" id="{042129D9-2124-4E6E-9684-1367483A3E43}"/>
              </a:ext>
            </a:extLst>
          </p:cNvPr>
          <p:cNvSpPr>
            <a:spLocks noGrp="1"/>
          </p:cNvSpPr>
          <p:nvPr>
            <p:ph type="body" idx="1"/>
          </p:nvPr>
        </p:nvSpPr>
        <p:spPr>
          <a:xfrm>
            <a:off x="1333502" y="1695254"/>
            <a:ext cx="9380218" cy="4736026"/>
          </a:xfrm>
        </p:spPr>
        <p:txBody>
          <a:bodyPr vert="horz" lIns="91440" tIns="45720" rIns="91440" bIns="45720" rtlCol="0">
            <a:normAutofit/>
          </a:bodyPr>
          <a:lstStyle/>
          <a:p>
            <a:pPr marL="457200" indent="-457200">
              <a:buFont typeface="Wingdings 3" charset="2"/>
              <a:buChar char=""/>
            </a:pPr>
            <a:endParaRPr lang="en-US" dirty="0"/>
          </a:p>
          <a:p>
            <a:pPr marL="342900" indent="-342900">
              <a:buFont typeface="Wingdings" panose="05000000000000000000" pitchFamily="2" charset="2"/>
              <a:buChar char="Ø"/>
            </a:pPr>
            <a:r>
              <a:rPr lang="en-US" sz="2800" b="1" u="sng" dirty="0" err="1"/>
              <a:t>Uitbreiding</a:t>
            </a:r>
            <a:r>
              <a:rPr lang="en-US" sz="2800" b="1" u="sng" dirty="0"/>
              <a:t> </a:t>
            </a:r>
            <a:r>
              <a:rPr lang="en-US" sz="2800" b="1" u="sng" dirty="0" err="1"/>
              <a:t>materiële</a:t>
            </a:r>
            <a:r>
              <a:rPr lang="en-US" sz="2800" b="1" u="sng" dirty="0"/>
              <a:t> </a:t>
            </a:r>
            <a:r>
              <a:rPr lang="en-US" sz="2800" b="1" u="sng" dirty="0" err="1"/>
              <a:t>werkingssfeer</a:t>
            </a:r>
            <a:endParaRPr lang="en-US" sz="2800" b="1" u="sng" dirty="0"/>
          </a:p>
          <a:p>
            <a:pPr marL="1028700" lvl="1"/>
            <a:endParaRPr lang="en-US" sz="1800" b="1" u="sng" dirty="0"/>
          </a:p>
          <a:p>
            <a:pPr marL="1028700" lvl="1"/>
            <a:r>
              <a:rPr lang="en-US" sz="2400" dirty="0" err="1"/>
              <a:t>gederfde</a:t>
            </a:r>
            <a:r>
              <a:rPr lang="en-US" sz="2400" dirty="0"/>
              <a:t> </a:t>
            </a:r>
            <a:r>
              <a:rPr lang="en-US" sz="2400" dirty="0" err="1"/>
              <a:t>persoonlijke</a:t>
            </a:r>
            <a:r>
              <a:rPr lang="en-US" sz="2400" dirty="0"/>
              <a:t> </a:t>
            </a:r>
            <a:r>
              <a:rPr lang="en-US" sz="2400" dirty="0" err="1"/>
              <a:t>aandelen</a:t>
            </a:r>
            <a:endParaRPr lang="en-US" sz="2400" dirty="0"/>
          </a:p>
          <a:p>
            <a:pPr lvl="1" indent="0"/>
            <a:endParaRPr lang="en-US" sz="2400" dirty="0"/>
          </a:p>
          <a:p>
            <a:pPr marL="1028700" lvl="1"/>
            <a:r>
              <a:rPr lang="en-US" sz="2400" dirty="0" err="1"/>
              <a:t>gederfde</a:t>
            </a:r>
            <a:r>
              <a:rPr lang="en-US" sz="2400" dirty="0"/>
              <a:t> </a:t>
            </a:r>
            <a:r>
              <a:rPr lang="en-US" sz="2400" dirty="0" err="1"/>
              <a:t>inkomsten</a:t>
            </a:r>
            <a:r>
              <a:rPr lang="en-US" sz="2400" dirty="0"/>
              <a:t> </a:t>
            </a:r>
            <a:r>
              <a:rPr lang="en-US" sz="2400" dirty="0" err="1"/>
              <a:t>niet</a:t>
            </a:r>
            <a:r>
              <a:rPr lang="en-US" sz="2400" dirty="0"/>
              <a:t>-VI </a:t>
            </a:r>
            <a:r>
              <a:rPr lang="en-US" sz="2400" dirty="0" err="1"/>
              <a:t>patiënten</a:t>
            </a:r>
            <a:endParaRPr lang="en-US" sz="2400" dirty="0"/>
          </a:p>
          <a:p>
            <a:pPr marL="1028700" lvl="1"/>
            <a:endParaRPr lang="en-US" dirty="0"/>
          </a:p>
          <a:p>
            <a:pPr marL="1028700" lvl="1"/>
            <a:endParaRPr lang="en-US" b="1" u="sng" dirty="0"/>
          </a:p>
          <a:p>
            <a:pPr>
              <a:buFont typeface="Wingdings 3" charset="2"/>
              <a:buChar char=""/>
            </a:pPr>
            <a:endParaRPr lang="en-US" b="1" u="sng" dirty="0"/>
          </a:p>
          <a:p>
            <a:pPr marL="1428721" lvl="2" indent="-285750"/>
            <a:endParaRPr lang="en-US" dirty="0"/>
          </a:p>
          <a:p>
            <a:pPr>
              <a:buFont typeface="Wingdings 3" charset="2"/>
              <a:buChar char=""/>
            </a:pPr>
            <a:endParaRPr lang="en-US" dirty="0"/>
          </a:p>
          <a:p>
            <a:pPr>
              <a:buFont typeface="Wingdings 3" charset="2"/>
              <a:buChar char=""/>
            </a:pPr>
            <a:endParaRPr lang="en-US" dirty="0"/>
          </a:p>
          <a:p>
            <a:pPr>
              <a:buFont typeface="Wingdings 3" charset="2"/>
              <a:buChar char=""/>
            </a:pPr>
            <a:endParaRPr lang="en-US" dirty="0"/>
          </a:p>
        </p:txBody>
      </p:sp>
      <p:sp>
        <p:nvSpPr>
          <p:cNvPr id="30" name="Isosceles Triangle 29">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75624331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2199</Words>
  <Application>Microsoft Office PowerPoint</Application>
  <PresentationFormat>Breedbeeld</PresentationFormat>
  <Paragraphs>463</Paragraphs>
  <Slides>34</Slides>
  <Notes>1</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34</vt:i4>
      </vt:variant>
    </vt:vector>
  </HeadingPairs>
  <TitlesOfParts>
    <vt:vector size="43" baseType="lpstr">
      <vt:lpstr>Arial</vt:lpstr>
      <vt:lpstr>Calibri</vt:lpstr>
      <vt:lpstr>Lato</vt:lpstr>
      <vt:lpstr>Symbol</vt:lpstr>
      <vt:lpstr>Times New Roman</vt:lpstr>
      <vt:lpstr>Trebuchet MS</vt:lpstr>
      <vt:lpstr>Wingdings</vt:lpstr>
      <vt:lpstr>Wingdings 3</vt:lpstr>
      <vt:lpstr>Facet</vt:lpstr>
      <vt:lpstr>PowerPoint-presentatie</vt:lpstr>
      <vt:lpstr>Inhoud </vt:lpstr>
      <vt:lpstr>Procedure en opzet vergadering</vt:lpstr>
      <vt:lpstr>Grote lijnen wijzigingsKB</vt:lpstr>
      <vt:lpstr>PowerPoint-presentatie</vt:lpstr>
      <vt:lpstr>PowerPoint-presentatie</vt:lpstr>
      <vt:lpstr>Tegemoetkomingen – deel ziekenhuis </vt:lpstr>
      <vt:lpstr>1. Meerkostenforfaits</vt:lpstr>
      <vt:lpstr>2. Gewaarborgde inkomsten</vt:lpstr>
      <vt:lpstr>PowerPoint-presentatie</vt:lpstr>
      <vt:lpstr>PowerPoint-presentatie</vt:lpstr>
      <vt:lpstr>PowerPoint-presentatie</vt:lpstr>
      <vt:lpstr>PowerPoint-presentatie</vt:lpstr>
      <vt:lpstr>Tegemoetkomingen – deel zorgverleners gefinancierd door honoraria</vt:lpstr>
      <vt:lpstr>1. Bijkomende activiteiten  </vt:lpstr>
      <vt:lpstr>PowerPoint-presentatie</vt:lpstr>
      <vt:lpstr>Structurele uitbreidingen</vt:lpstr>
      <vt:lpstr>Eerste deel “garantie basisvergoeding”: </vt:lpstr>
      <vt:lpstr>Tweede deel “maandelijkse COVID-19 premie”:  </vt:lpstr>
      <vt:lpstr>Derde deel “ziekenhuis-enveloppe”:  </vt:lpstr>
      <vt:lpstr>Eenmalige uitbreiding</vt:lpstr>
      <vt:lpstr>Bijkomende maatregelen</vt:lpstr>
      <vt:lpstr>2. Impact beddenreservatie op activiteit  </vt:lpstr>
      <vt:lpstr>PowerPoint-presentatie</vt:lpstr>
      <vt:lpstr>Verhoudingsgewijze toekenning</vt:lpstr>
      <vt:lpstr>Interne verdeling</vt:lpstr>
      <vt:lpstr>Afrekeningen</vt:lpstr>
      <vt:lpstr>Elementen in mindering te brengen bij definitieve afrekening:</vt:lpstr>
      <vt:lpstr>Te respecteren voorwaarden</vt:lpstr>
      <vt:lpstr>Controle- en inspectie m.b.t. toegekende bedragen</vt:lpstr>
      <vt:lpstr>Inwerkingtreding</vt:lpstr>
      <vt:lpstr>Budgettair kader</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Van Sloten Fabienne</dc:creator>
  <cp:lastModifiedBy>franky vermeylen</cp:lastModifiedBy>
  <cp:revision>245</cp:revision>
  <dcterms:created xsi:type="dcterms:W3CDTF">2021-05-12T21:45:33Z</dcterms:created>
  <dcterms:modified xsi:type="dcterms:W3CDTF">2021-09-16T09:43:58Z</dcterms:modified>
</cp:coreProperties>
</file>