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57" r:id="rId3"/>
    <p:sldId id="258" r:id="rId4"/>
    <p:sldId id="259" r:id="rId5"/>
  </p:sldIdLst>
  <p:sldSz cx="9144000" cy="6858000" type="screen4x3"/>
  <p:notesSz cx="6797675" cy="9926638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D8E0AD-9958-47BF-BE7A-123AF02C5057}" type="datetimeFigureOut">
              <a:rPr lang="nl-BE" smtClean="0"/>
              <a:t>23/03/2021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4A97C9-0ADD-4465-94BA-1FC5C3192A7F}" type="slidenum">
              <a:rPr lang="nl-BE" smtClean="0"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BE"/>
          </a:p>
        </p:txBody>
      </p:sp>
      <p:sp>
        <p:nvSpPr>
          <p:cNvPr id="16388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B3E4652-C081-40FE-9747-F1224EE36CE8}" type="slidenum">
              <a:rPr lang="nl-BE" altLang="nl-BE"/>
              <a:pPr/>
              <a:t>1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2871942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BE"/>
          </a:p>
        </p:txBody>
      </p:sp>
      <p:sp>
        <p:nvSpPr>
          <p:cNvPr id="16388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B3E4652-C081-40FE-9747-F1224EE36CE8}" type="slidenum">
              <a:rPr lang="nl-BE" altLang="nl-BE"/>
              <a:pPr/>
              <a:t>2</a:t>
            </a:fld>
            <a:endParaRPr lang="nl-BE" altLang="nl-B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BE"/>
          </a:p>
        </p:txBody>
      </p:sp>
      <p:sp>
        <p:nvSpPr>
          <p:cNvPr id="16388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B3E4652-C081-40FE-9747-F1224EE36CE8}" type="slidenum">
              <a:rPr lang="nl-BE" altLang="nl-BE"/>
              <a:pPr/>
              <a:t>3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3688812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BE"/>
          </a:p>
        </p:txBody>
      </p:sp>
      <p:sp>
        <p:nvSpPr>
          <p:cNvPr id="16388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B3E4652-C081-40FE-9747-F1224EE36CE8}" type="slidenum">
              <a:rPr lang="nl-BE" altLang="nl-BE"/>
              <a:pPr/>
              <a:t>4</a:t>
            </a:fld>
            <a:endParaRPr lang="nl-BE" altLang="nl-BE"/>
          </a:p>
        </p:txBody>
      </p:sp>
    </p:spTree>
    <p:extLst>
      <p:ext uri="{BB962C8B-B14F-4D97-AF65-F5344CB8AC3E}">
        <p14:creationId xmlns:p14="http://schemas.microsoft.com/office/powerpoint/2010/main" val="1012027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CE7D-15CD-434F-991B-15D4B1DA2514}" type="datetimeFigureOut">
              <a:rPr lang="nl-BE" smtClean="0"/>
              <a:t>23/03/2021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1B369-30F5-4687-BF2E-7BE4914688D9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CE7D-15CD-434F-991B-15D4B1DA2514}" type="datetimeFigureOut">
              <a:rPr lang="nl-BE" smtClean="0"/>
              <a:t>23/03/2021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1B369-30F5-4687-BF2E-7BE4914688D9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CE7D-15CD-434F-991B-15D4B1DA2514}" type="datetimeFigureOut">
              <a:rPr lang="nl-BE" smtClean="0"/>
              <a:t>23/03/2021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1B369-30F5-4687-BF2E-7BE4914688D9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CE7D-15CD-434F-991B-15D4B1DA2514}" type="datetimeFigureOut">
              <a:rPr lang="nl-BE" smtClean="0"/>
              <a:t>23/03/2021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1B369-30F5-4687-BF2E-7BE4914688D9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CE7D-15CD-434F-991B-15D4B1DA2514}" type="datetimeFigureOut">
              <a:rPr lang="nl-BE" smtClean="0"/>
              <a:t>23/03/2021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1B369-30F5-4687-BF2E-7BE4914688D9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CE7D-15CD-434F-991B-15D4B1DA2514}" type="datetimeFigureOut">
              <a:rPr lang="nl-BE" smtClean="0"/>
              <a:t>23/03/2021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1B369-30F5-4687-BF2E-7BE4914688D9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CE7D-15CD-434F-991B-15D4B1DA2514}" type="datetimeFigureOut">
              <a:rPr lang="nl-BE" smtClean="0"/>
              <a:t>23/03/2021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1B369-30F5-4687-BF2E-7BE4914688D9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CE7D-15CD-434F-991B-15D4B1DA2514}" type="datetimeFigureOut">
              <a:rPr lang="nl-BE" smtClean="0"/>
              <a:t>23/03/2021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1B369-30F5-4687-BF2E-7BE4914688D9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CE7D-15CD-434F-991B-15D4B1DA2514}" type="datetimeFigureOut">
              <a:rPr lang="nl-BE" smtClean="0"/>
              <a:t>23/03/2021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1B369-30F5-4687-BF2E-7BE4914688D9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CE7D-15CD-434F-991B-15D4B1DA2514}" type="datetimeFigureOut">
              <a:rPr lang="nl-BE" smtClean="0"/>
              <a:t>23/03/2021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1B369-30F5-4687-BF2E-7BE4914688D9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FCE7D-15CD-434F-991B-15D4B1DA2514}" type="datetimeFigureOut">
              <a:rPr lang="nl-BE" smtClean="0"/>
              <a:t>23/03/2021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1B369-30F5-4687-BF2E-7BE4914688D9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FCE7D-15CD-434F-991B-15D4B1DA2514}" type="datetimeFigureOut">
              <a:rPr lang="nl-BE" smtClean="0"/>
              <a:t>23/03/2021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1B369-30F5-4687-BF2E-7BE4914688D9}" type="slidenum">
              <a:rPr lang="nl-BE" smtClean="0"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voettekst 2"/>
          <p:cNvSpPr>
            <a:spLocks noGrp="1"/>
          </p:cNvSpPr>
          <p:nvPr>
            <p:ph type="ftr" sz="quarter" idx="11"/>
          </p:nvPr>
        </p:nvSpPr>
        <p:spPr bwMode="auto">
          <a:xfrm>
            <a:off x="2267744" y="6356350"/>
            <a:ext cx="4176464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BE" dirty="0"/>
              <a:t>Rita CUYPERS -  Symposium ASO 24-03-2021</a:t>
            </a:r>
          </a:p>
        </p:txBody>
      </p:sp>
      <p:sp>
        <p:nvSpPr>
          <p:cNvPr id="3" name="Ondertitel 2"/>
          <p:cNvSpPr>
            <a:spLocks noGrp="1"/>
          </p:cNvSpPr>
          <p:nvPr>
            <p:ph sz="half" idx="4294967295"/>
          </p:nvPr>
        </p:nvSpPr>
        <p:spPr>
          <a:xfrm>
            <a:off x="0" y="1519238"/>
            <a:ext cx="8316416" cy="4525962"/>
          </a:xfrm>
        </p:spPr>
        <p:txBody>
          <a:bodyPr>
            <a:normAutofit/>
          </a:bodyPr>
          <a:lstStyle/>
          <a:p>
            <a:pPr marL="0" indent="0" algn="l">
              <a:spcBef>
                <a:spcPts val="0"/>
              </a:spcBef>
              <a:buNone/>
            </a:pPr>
            <a:endParaRPr lang="nl-BE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nl-BE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nl-BE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l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l-BE" sz="1400" dirty="0">
              <a:solidFill>
                <a:schemeClr val="tx1"/>
              </a:solidFill>
            </a:endParaRPr>
          </a:p>
        </p:txBody>
      </p:sp>
      <p:sp>
        <p:nvSpPr>
          <p:cNvPr id="10246" name="Tekstvak 5"/>
          <p:cNvSpPr txBox="1">
            <a:spLocks noChangeArrowheads="1"/>
          </p:cNvSpPr>
          <p:nvPr/>
        </p:nvSpPr>
        <p:spPr bwMode="auto">
          <a:xfrm>
            <a:off x="928688" y="71437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nl-NL" altLang="nl-BE">
              <a:latin typeface="Gill Sans MT" pitchFamily="34" charset="0"/>
            </a:endParaRPr>
          </a:p>
        </p:txBody>
      </p:sp>
      <p:pic>
        <p:nvPicPr>
          <p:cNvPr id="9" name="Picture 3" descr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0"/>
            <a:ext cx="3788833" cy="1529579"/>
          </a:xfrm>
          <a:prstGeom prst="rect">
            <a:avLst/>
          </a:prstGeom>
          <a:ln w="12700">
            <a:miter lim="400000"/>
          </a:ln>
        </p:spPr>
      </p:pic>
      <p:pic>
        <p:nvPicPr>
          <p:cNvPr id="11" name="Picture 3" descr="C:\Users\ASGB\Desktop\ASGBKartel logo's def (3)\ASGBKartel logo's def\Icoon\jpg\Icoon-pos-Colour@3x-10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58324" y="6172324"/>
            <a:ext cx="685676" cy="685676"/>
          </a:xfrm>
          <a:prstGeom prst="rect">
            <a:avLst/>
          </a:prstGeom>
          <a:noFill/>
        </p:spPr>
      </p:pic>
      <p:sp>
        <p:nvSpPr>
          <p:cNvPr id="12" name="Tekstvak 11">
            <a:extLst>
              <a:ext uri="{FF2B5EF4-FFF2-40B4-BE49-F238E27FC236}">
                <a16:creationId xmlns:a16="http://schemas.microsoft.com/office/drawing/2014/main" id="{CB48ED05-A1D2-4CFD-93E1-B6B870457540}"/>
              </a:ext>
            </a:extLst>
          </p:cNvPr>
          <p:cNvSpPr txBox="1"/>
          <p:nvPr/>
        </p:nvSpPr>
        <p:spPr>
          <a:xfrm>
            <a:off x="683568" y="1700808"/>
            <a:ext cx="7344816" cy="44289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VOORWERP VAN DE ASSOCIATIE</a:t>
            </a:r>
            <a:endParaRPr lang="nl-BE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l-B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Alleen ziekenhuisactiviteit voor opgenomen patiënten?</a:t>
            </a:r>
            <a:endParaRPr lang="nl-B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Alleen ziekenhuisactiviteit voor opgenomen en ambulante patiënten?</a:t>
            </a:r>
            <a:endParaRPr lang="nl-B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Alleen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privé-praktijk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nl-B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Alles?? </a:t>
            </a:r>
            <a:endParaRPr lang="nl-B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Gelijkgestelde activiteiten (lesopdrachten, consulentschappen….)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nl-NL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ASSOCIATIE EN ZIEKENHUISREGELS  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(algemene regeling, algemeen medisch reglement, 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reglement van de dienst…)</a:t>
            </a:r>
            <a:endParaRPr lang="nl-B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nl-B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637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39552" y="1268760"/>
            <a:ext cx="8405626" cy="5037262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nl-NL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nl-NL" sz="6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Inkomstenverdeling en onkostenverdeling</a:t>
            </a:r>
            <a:r>
              <a:rPr lang="nl-NL" sz="6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l-BE" sz="6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nl-NL" sz="52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Optie 1</a:t>
            </a:r>
            <a:r>
              <a:rPr lang="nl-NL" sz="5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	- poolverdeling (netto-pool=bruto-pool min gemeenschappelijke kosten) 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nl-NL" sz="5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(eerder voor ziekenhuisassociaties – de aan het ziekenhuis verschuldigde kosten worden bepaald 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nl-NL" sz="5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in de algemene regeling van het ziekenhuis)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nl-NL" sz="5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- te verdelen volgens activiteitsgraad mits juiste meting activiteitsgraad en performant handelen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nl-NL" sz="5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- varianten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nl-NL" sz="5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- correctieclausule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nl-NL" sz="5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nl-BE" sz="5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nl-NL" sz="520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Optie 2</a:t>
            </a:r>
            <a:r>
              <a:rPr lang="nl-NL" sz="5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	iedere arts werkt voor eigen rekening (eerder in disciplines die vooral in de private praktijken werken)</a:t>
            </a:r>
            <a:endParaRPr lang="nl-BE" sz="5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nl-NL" sz="5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	</a:t>
            </a:r>
            <a:r>
              <a:rPr lang="nl-NL" sz="29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nl-BE" sz="29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nl-NL" sz="6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Onkostenverdeling</a:t>
            </a:r>
            <a:endParaRPr lang="nl-BE" sz="5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l">
              <a:lnSpc>
                <a:spcPct val="120000"/>
              </a:lnSpc>
              <a:spcBef>
                <a:spcPts val="0"/>
              </a:spcBef>
            </a:pPr>
            <a:r>
              <a:rPr lang="nl-NL" sz="5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Gemeenschappelijke kosten:</a:t>
            </a:r>
            <a:endParaRPr lang="nl-BE" sz="56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l">
              <a:lnSpc>
                <a:spcPct val="120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nl-NL" sz="5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Huisvestingskosten (huur, poetsen, nutsvoorzieningen, brandverzekering…)</a:t>
            </a:r>
            <a:endParaRPr lang="nl-BE" sz="5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l">
              <a:lnSpc>
                <a:spcPct val="120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nl-NL" sz="5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Personeelskosten</a:t>
            </a:r>
            <a:endParaRPr lang="nl-BE" sz="5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l">
              <a:lnSpc>
                <a:spcPct val="120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nl-NL" sz="5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Investeringen (ICT, EKG, los meubilair…)</a:t>
            </a:r>
            <a:endParaRPr lang="nl-BE" sz="5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l">
              <a:lnSpc>
                <a:spcPct val="120000"/>
              </a:lnSpc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nl-NL" sz="5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Diverse kosten : medisch verbruiksmateriaal, kantoorbenodigdheden</a:t>
            </a:r>
          </a:p>
          <a:p>
            <a:pPr lvl="1" algn="l">
              <a:lnSpc>
                <a:spcPct val="120000"/>
              </a:lnSpc>
              <a:spcBef>
                <a:spcPts val="0"/>
              </a:spcBef>
            </a:pPr>
            <a:endParaRPr lang="nl-NL" sz="5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l">
              <a:lnSpc>
                <a:spcPct val="120000"/>
              </a:lnSpc>
              <a:spcBef>
                <a:spcPts val="0"/>
              </a:spcBef>
            </a:pPr>
            <a:r>
              <a:rPr lang="nl-NL" sz="5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Verdeelsleutel: gelijke delen? Volgens bruto-omzet? Volgens activiteitsgraad?</a:t>
            </a:r>
            <a:endParaRPr lang="nl-BE" sz="5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l">
              <a:lnSpc>
                <a:spcPct val="120000"/>
              </a:lnSpc>
              <a:spcBef>
                <a:spcPts val="0"/>
              </a:spcBef>
            </a:pPr>
            <a:r>
              <a:rPr lang="nl-NL" sz="5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l-BE" sz="5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l">
              <a:lnSpc>
                <a:spcPct val="120000"/>
              </a:lnSpc>
              <a:spcBef>
                <a:spcPts val="0"/>
              </a:spcBef>
            </a:pPr>
            <a:r>
              <a:rPr lang="nl-NL" sz="5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Betaling via gemeenschappelijke rekening </a:t>
            </a:r>
          </a:p>
          <a:p>
            <a:pPr lvl="1" algn="l">
              <a:lnSpc>
                <a:spcPct val="120000"/>
              </a:lnSpc>
              <a:spcBef>
                <a:spcPts val="0"/>
              </a:spcBef>
            </a:pPr>
            <a:r>
              <a:rPr lang="nl-NL" sz="5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Jaarlijkse afrekening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endParaRPr lang="nl-NL" sz="5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endParaRPr lang="nl-BE" sz="5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nl-BE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nl-BE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nl-BE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l">
              <a:lnSpc>
                <a:spcPct val="107000"/>
              </a:lnSpc>
              <a:spcAft>
                <a:spcPts val="800"/>
              </a:spcAft>
            </a:pPr>
            <a:r>
              <a:rPr lang="nl-N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l-BE" sz="1400" dirty="0">
              <a:solidFill>
                <a:schemeClr val="tx1"/>
              </a:solidFill>
            </a:endParaRPr>
          </a:p>
        </p:txBody>
      </p:sp>
      <p:sp>
        <p:nvSpPr>
          <p:cNvPr id="10246" name="Tekstvak 5"/>
          <p:cNvSpPr txBox="1">
            <a:spLocks noChangeArrowheads="1"/>
          </p:cNvSpPr>
          <p:nvPr/>
        </p:nvSpPr>
        <p:spPr bwMode="auto">
          <a:xfrm>
            <a:off x="928688" y="71437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nl-NL" altLang="nl-BE">
              <a:latin typeface="Gill Sans MT" pitchFamily="34" charset="0"/>
            </a:endParaRPr>
          </a:p>
        </p:txBody>
      </p:sp>
      <p:pic>
        <p:nvPicPr>
          <p:cNvPr id="9" name="Picture 3" descr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0"/>
            <a:ext cx="3788833" cy="1529579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Tijdelijke aanduiding voor voettekst 2"/>
          <p:cNvSpPr>
            <a:spLocks noGrp="1"/>
          </p:cNvSpPr>
          <p:nvPr>
            <p:ph type="ftr" sz="quarter" idx="11"/>
          </p:nvPr>
        </p:nvSpPr>
        <p:spPr bwMode="auto">
          <a:xfrm>
            <a:off x="2898775" y="6356350"/>
            <a:ext cx="3905250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BE" dirty="0"/>
              <a:t>Rita CUYPERS -  Symposium ASO 24-03-2021</a:t>
            </a:r>
          </a:p>
        </p:txBody>
      </p:sp>
      <p:pic>
        <p:nvPicPr>
          <p:cNvPr id="11" name="Picture 3" descr="C:\Users\ASGB\Desktop\ASGBKartel logo's def (3)\ASGBKartel logo's def\Icoon\jpg\Icoon-pos-Colour@3x-10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58324" y="6172324"/>
            <a:ext cx="685676" cy="6856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sz="half" idx="1"/>
          </p:nvPr>
        </p:nvSpPr>
        <p:spPr>
          <a:xfrm>
            <a:off x="457200" y="2046491"/>
            <a:ext cx="4038600" cy="407967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nl-N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INSTAP</a:t>
            </a:r>
            <a:endParaRPr lang="nl-BE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nl-NL" sz="1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nl-NL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roefperiode </a:t>
            </a:r>
          </a:p>
          <a:p>
            <a:pPr marL="400050" lvl="1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nl-NL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nl-NL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cfr</a:t>
            </a:r>
            <a:r>
              <a:rPr lang="nl-NL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duur proefperiode z</a:t>
            </a:r>
            <a:r>
              <a:rPr lang="nl-NL" sz="1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iekenhuiscontract)</a:t>
            </a:r>
          </a:p>
          <a:p>
            <a:pPr marL="400050" lvl="1" indent="0">
              <a:lnSpc>
                <a:spcPct val="150000"/>
              </a:lnSpc>
              <a:spcBef>
                <a:spcPts val="0"/>
              </a:spcBef>
              <a:buNone/>
            </a:pPr>
            <a:endParaRPr lang="nl-NL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nl-NL" sz="1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Instapregeling</a:t>
            </a:r>
          </a:p>
          <a:p>
            <a:pPr marL="400050" lvl="1" indent="0">
              <a:lnSpc>
                <a:spcPct val="150000"/>
              </a:lnSpc>
              <a:spcBef>
                <a:spcPts val="0"/>
              </a:spcBef>
              <a:buNone/>
            </a:pPr>
            <a:endParaRPr lang="nl-NL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nl-NL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Instapsom: meestal vaste vergoeding gedurende één jaar, daarna één </a:t>
            </a:r>
            <a:r>
              <a:rPr lang="nl-NL" sz="1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enkele jaren opklimmend poolpercentage</a:t>
            </a:r>
            <a:endParaRPr lang="nl-BE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l">
              <a:spcBef>
                <a:spcPts val="0"/>
              </a:spcBef>
              <a:buNone/>
            </a:pPr>
            <a:endParaRPr lang="nl-BE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E95EB78-16A6-4E32-90E2-1A8CE9D354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046491"/>
            <a:ext cx="4038600" cy="407967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nl-N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UITSTAP</a:t>
            </a:r>
            <a:endParaRPr lang="nl-BE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nl-NL" sz="1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Hoe?</a:t>
            </a:r>
            <a:endParaRPr lang="nl-B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nl-NL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Opzeg</a:t>
            </a:r>
            <a:endParaRPr lang="nl-BE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nl-NL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Uitsluiting</a:t>
            </a:r>
            <a:endParaRPr lang="nl-BE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nl-NL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Van rechtswege</a:t>
            </a: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buNone/>
            </a:pPr>
            <a:endParaRPr lang="nl-BE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nl-NL" sz="1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Gevolgen?</a:t>
            </a:r>
            <a:endParaRPr lang="nl-BE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nl-NL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Quid</a:t>
            </a:r>
            <a:r>
              <a:rPr lang="nl-NL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gemeenschappelijk aangekochte investeringen</a:t>
            </a:r>
            <a:endParaRPr lang="nl-BE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nl-NL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Quid</a:t>
            </a:r>
            <a:r>
              <a:rPr lang="nl-NL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15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ziekenhuiscontract</a:t>
            </a:r>
            <a:endParaRPr lang="nl-BE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nl-NL" sz="15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Quid</a:t>
            </a:r>
            <a:r>
              <a:rPr lang="nl-NL" sz="1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uitstapsom</a:t>
            </a:r>
            <a:endParaRPr lang="nl-BE" sz="15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ijdelijke aanduiding voor voettekst 2"/>
          <p:cNvSpPr>
            <a:spLocks noGrp="1"/>
          </p:cNvSpPr>
          <p:nvPr>
            <p:ph type="ftr" sz="quarter" idx="11"/>
          </p:nvPr>
        </p:nvSpPr>
        <p:spPr bwMode="auto">
          <a:xfrm>
            <a:off x="2627784" y="6356350"/>
            <a:ext cx="3672408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BE" dirty="0"/>
              <a:t>Rita CUYPERS -  Symposium ASO 24-03-2021</a:t>
            </a:r>
          </a:p>
        </p:txBody>
      </p:sp>
      <p:sp>
        <p:nvSpPr>
          <p:cNvPr id="10246" name="Tekstvak 5"/>
          <p:cNvSpPr txBox="1">
            <a:spLocks noChangeArrowheads="1"/>
          </p:cNvSpPr>
          <p:nvPr/>
        </p:nvSpPr>
        <p:spPr bwMode="auto">
          <a:xfrm>
            <a:off x="928688" y="71437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nl-NL" altLang="nl-BE">
              <a:latin typeface="Gill Sans MT" pitchFamily="34" charset="0"/>
            </a:endParaRPr>
          </a:p>
        </p:txBody>
      </p:sp>
      <p:pic>
        <p:nvPicPr>
          <p:cNvPr id="9" name="Picture 3" descr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0"/>
            <a:ext cx="3788833" cy="1529579"/>
          </a:xfrm>
          <a:prstGeom prst="rect">
            <a:avLst/>
          </a:prstGeom>
          <a:ln w="12700">
            <a:miter lim="400000"/>
          </a:ln>
        </p:spPr>
      </p:pic>
      <p:pic>
        <p:nvPicPr>
          <p:cNvPr id="11" name="Picture 3" descr="C:\Users\ASGB\Desktop\ASGBKartel logo's def (3)\ASGBKartel logo's def\Icoon\jpg\Icoon-pos-Colour@3x-10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58324" y="6172324"/>
            <a:ext cx="685676" cy="685676"/>
          </a:xfrm>
          <a:prstGeom prst="rect">
            <a:avLst/>
          </a:prstGeom>
          <a:noFill/>
        </p:spPr>
      </p:pic>
      <p:sp>
        <p:nvSpPr>
          <p:cNvPr id="7" name="Ondertitel 2">
            <a:extLst>
              <a:ext uri="{FF2B5EF4-FFF2-40B4-BE49-F238E27FC236}">
                <a16:creationId xmlns:a16="http://schemas.microsoft.com/office/drawing/2014/main" id="{7FBC49D7-936E-46C9-BBBE-FB28B1C4BDB0}"/>
              </a:ext>
            </a:extLst>
          </p:cNvPr>
          <p:cNvSpPr txBox="1">
            <a:spLocks/>
          </p:cNvSpPr>
          <p:nvPr/>
        </p:nvSpPr>
        <p:spPr>
          <a:xfrm>
            <a:off x="457200" y="1412777"/>
            <a:ext cx="8587680" cy="49769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49580" algn="l">
              <a:lnSpc>
                <a:spcPct val="107000"/>
              </a:lnSpc>
              <a:spcAft>
                <a:spcPts val="800"/>
              </a:spcAft>
            </a:pPr>
            <a:endParaRPr lang="nl-BE" sz="1400" dirty="0">
              <a:solidFill>
                <a:schemeClr val="tx1"/>
              </a:solidFill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3291C4E4-0565-4D84-867B-37DC274622E1}"/>
              </a:ext>
            </a:extLst>
          </p:cNvPr>
          <p:cNvSpPr txBox="1"/>
          <p:nvPr/>
        </p:nvSpPr>
        <p:spPr>
          <a:xfrm>
            <a:off x="424437" y="1482124"/>
            <a:ext cx="7643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2000" b="1" dirty="0"/>
              <a:t>IN- EN UITSTAPPEN</a:t>
            </a:r>
          </a:p>
        </p:txBody>
      </p:sp>
    </p:spTree>
    <p:extLst>
      <p:ext uri="{BB962C8B-B14F-4D97-AF65-F5344CB8AC3E}">
        <p14:creationId xmlns:p14="http://schemas.microsoft.com/office/powerpoint/2010/main" val="4213591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voettekst 2"/>
          <p:cNvSpPr>
            <a:spLocks noGrp="1"/>
          </p:cNvSpPr>
          <p:nvPr>
            <p:ph type="ftr" sz="quarter" idx="11"/>
          </p:nvPr>
        </p:nvSpPr>
        <p:spPr bwMode="auto">
          <a:xfrm>
            <a:off x="2267744" y="6356350"/>
            <a:ext cx="4176464" cy="3651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BE" dirty="0"/>
              <a:t>Rita CUYPERS -  Symposium ASO 24-03-2021</a:t>
            </a:r>
          </a:p>
        </p:txBody>
      </p:sp>
      <p:sp>
        <p:nvSpPr>
          <p:cNvPr id="3" name="Ondertitel 2"/>
          <p:cNvSpPr>
            <a:spLocks noGrp="1"/>
          </p:cNvSpPr>
          <p:nvPr>
            <p:ph sz="half" idx="4294967295"/>
          </p:nvPr>
        </p:nvSpPr>
        <p:spPr>
          <a:xfrm>
            <a:off x="467544" y="1519238"/>
            <a:ext cx="7848872" cy="4214018"/>
          </a:xfrm>
        </p:spPr>
        <p:txBody>
          <a:bodyPr>
            <a:normAutofit/>
          </a:bodyPr>
          <a:lstStyle/>
          <a:p>
            <a:pPr marL="0" indent="0" algn="l">
              <a:spcBef>
                <a:spcPts val="0"/>
              </a:spcBef>
              <a:buNone/>
            </a:pPr>
            <a:endParaRPr lang="nl-BE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nl-BE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endParaRPr lang="nl-BE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l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l-BE" sz="1400" dirty="0">
              <a:solidFill>
                <a:schemeClr val="tx1"/>
              </a:solidFill>
            </a:endParaRPr>
          </a:p>
        </p:txBody>
      </p:sp>
      <p:sp>
        <p:nvSpPr>
          <p:cNvPr id="10246" name="Tekstvak 5"/>
          <p:cNvSpPr txBox="1">
            <a:spLocks noChangeArrowheads="1"/>
          </p:cNvSpPr>
          <p:nvPr/>
        </p:nvSpPr>
        <p:spPr bwMode="auto">
          <a:xfrm>
            <a:off x="928688" y="71437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endParaRPr lang="nl-NL" altLang="nl-BE">
              <a:latin typeface="Gill Sans MT" pitchFamily="34" charset="0"/>
            </a:endParaRPr>
          </a:p>
        </p:txBody>
      </p:sp>
      <p:pic>
        <p:nvPicPr>
          <p:cNvPr id="9" name="Picture 3" descr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0"/>
            <a:ext cx="3788833" cy="1529579"/>
          </a:xfrm>
          <a:prstGeom prst="rect">
            <a:avLst/>
          </a:prstGeom>
          <a:ln w="12700">
            <a:miter lim="400000"/>
          </a:ln>
        </p:spPr>
      </p:pic>
      <p:pic>
        <p:nvPicPr>
          <p:cNvPr id="11" name="Picture 3" descr="C:\Users\ASGB\Desktop\ASGBKartel logo's def (3)\ASGBKartel logo's def\Icoon\jpg\Icoon-pos-Colour@3x-10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58324" y="6172324"/>
            <a:ext cx="685676" cy="685676"/>
          </a:xfrm>
          <a:prstGeom prst="rect">
            <a:avLst/>
          </a:prstGeom>
          <a:noFill/>
        </p:spPr>
      </p:pic>
      <p:sp>
        <p:nvSpPr>
          <p:cNvPr id="12" name="Tekstvak 11">
            <a:extLst>
              <a:ext uri="{FF2B5EF4-FFF2-40B4-BE49-F238E27FC236}">
                <a16:creationId xmlns:a16="http://schemas.microsoft.com/office/drawing/2014/main" id="{CB48ED05-A1D2-4CFD-93E1-B6B870457540}"/>
              </a:ext>
            </a:extLst>
          </p:cNvPr>
          <p:cNvSpPr txBox="1"/>
          <p:nvPr/>
        </p:nvSpPr>
        <p:spPr>
          <a:xfrm>
            <a:off x="683568" y="2005427"/>
            <a:ext cx="7344816" cy="16053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VORM</a:t>
            </a:r>
            <a:endParaRPr lang="nl-BE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l-B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Rechtspersoon of niet?</a:t>
            </a:r>
            <a:endParaRPr lang="nl-B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nl-B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674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264</Words>
  <Application>Microsoft Office PowerPoint</Application>
  <PresentationFormat>Diavoorstelling (4:3)</PresentationFormat>
  <Paragraphs>76</Paragraphs>
  <Slides>4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Gill Sans MT</vt:lpstr>
      <vt:lpstr>Office-thema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ASGB</dc:creator>
  <cp:lastModifiedBy>Mireille Arens</cp:lastModifiedBy>
  <cp:revision>19</cp:revision>
  <cp:lastPrinted>2020-02-04T10:13:23Z</cp:lastPrinted>
  <dcterms:created xsi:type="dcterms:W3CDTF">2019-02-21T09:06:06Z</dcterms:created>
  <dcterms:modified xsi:type="dcterms:W3CDTF">2021-03-23T08:40:25Z</dcterms:modified>
</cp:coreProperties>
</file>