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83" r:id="rId2"/>
    <p:sldId id="285" r:id="rId3"/>
    <p:sldId id="267" r:id="rId4"/>
    <p:sldId id="268" r:id="rId5"/>
    <p:sldId id="287" r:id="rId6"/>
    <p:sldId id="288" r:id="rId7"/>
    <p:sldId id="286" r:id="rId8"/>
    <p:sldId id="289" r:id="rId9"/>
    <p:sldId id="290" r:id="rId10"/>
    <p:sldId id="291" r:id="rId11"/>
    <p:sldId id="292" r:id="rId12"/>
    <p:sldId id="293" r:id="rId13"/>
    <p:sldId id="295" r:id="rId14"/>
    <p:sldId id="296" r:id="rId15"/>
    <p:sldId id="294" r:id="rId16"/>
    <p:sldId id="297" r:id="rId17"/>
    <p:sldId id="299" r:id="rId18"/>
    <p:sldId id="298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089E2-C444-43AC-BBC4-01D5029C078A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696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163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32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48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98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572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398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013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87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85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780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D5FAC-912D-4A7B-9207-F23488E9DF84}" type="datetimeFigureOut">
              <a:rPr lang="en-GB" smtClean="0"/>
              <a:pPr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F0B0D-216D-49EC-A916-5F13E283DC1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65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D1A2B9D3-AF2A-4F31-ADB2-3B7D588D854D}"/>
              </a:ext>
            </a:extLst>
          </p:cNvPr>
          <p:cNvSpPr txBox="1"/>
          <p:nvPr/>
        </p:nvSpPr>
        <p:spPr>
          <a:xfrm>
            <a:off x="1254484" y="2245461"/>
            <a:ext cx="64878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Bodoni MT" panose="02070603080606020203" pitchFamily="18" charset="0"/>
              </a:rPr>
              <a:t>Syndicalisme?</a:t>
            </a:r>
            <a:endParaRPr lang="en-GB" sz="2800" b="1" dirty="0">
              <a:latin typeface="Bodoni MT" panose="02070603080606020203" pitchFamily="18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53E643EF-D148-421A-BA5A-BA0EBA2C995D}"/>
              </a:ext>
            </a:extLst>
          </p:cNvPr>
          <p:cNvSpPr txBox="1"/>
          <p:nvPr/>
        </p:nvSpPr>
        <p:spPr>
          <a:xfrm>
            <a:off x="2968889" y="4612539"/>
            <a:ext cx="32062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/>
              <a:t>Thomas Gevaert, MD, PhD</a:t>
            </a:r>
          </a:p>
          <a:p>
            <a:pPr algn="ctr"/>
            <a:r>
              <a:rPr lang="nl-BE" b="1" dirty="0"/>
              <a:t>AZ </a:t>
            </a:r>
            <a:r>
              <a:rPr lang="nl-BE" b="1" dirty="0" err="1"/>
              <a:t>Klina</a:t>
            </a:r>
            <a:endParaRPr lang="nl-BE" b="1" dirty="0"/>
          </a:p>
          <a:p>
            <a:pPr algn="ctr"/>
            <a:r>
              <a:rPr lang="nl-BE" b="1" dirty="0"/>
              <a:t>KU Leuven</a:t>
            </a:r>
          </a:p>
          <a:p>
            <a:pPr algn="ctr"/>
            <a:r>
              <a:rPr lang="nl-BE" b="1" dirty="0"/>
              <a:t>ASGB</a:t>
            </a:r>
            <a:endParaRPr lang="en-GB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D4C61A23-EBD7-466E-98E5-9468ECDDF5F6}"/>
              </a:ext>
            </a:extLst>
          </p:cNvPr>
          <p:cNvSpPr txBox="1"/>
          <p:nvPr/>
        </p:nvSpPr>
        <p:spPr>
          <a:xfrm>
            <a:off x="1657924" y="2797433"/>
            <a:ext cx="57585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err="1">
                <a:latin typeface="Bodoni MT" panose="02070603080606020203" pitchFamily="18" charset="0"/>
              </a:rPr>
              <a:t>There</a:t>
            </a:r>
            <a:r>
              <a:rPr lang="nl-BE" sz="2400" b="1" dirty="0">
                <a:latin typeface="Bodoni MT" panose="02070603080606020203" pitchFamily="18" charset="0"/>
              </a:rPr>
              <a:t> </a:t>
            </a:r>
            <a:r>
              <a:rPr lang="nl-BE" sz="2400" b="1" dirty="0" err="1">
                <a:latin typeface="Bodoni MT" panose="02070603080606020203" pitchFamily="18" charset="0"/>
              </a:rPr>
              <a:t>ain’t</a:t>
            </a:r>
            <a:r>
              <a:rPr lang="nl-BE" sz="2400" b="1" dirty="0">
                <a:latin typeface="Bodoni MT" panose="02070603080606020203" pitchFamily="18" charset="0"/>
              </a:rPr>
              <a:t> no </a:t>
            </a:r>
            <a:r>
              <a:rPr lang="nl-BE" sz="2400" b="1" dirty="0" err="1">
                <a:latin typeface="Bodoni MT" panose="02070603080606020203" pitchFamily="18" charset="0"/>
              </a:rPr>
              <a:t>such</a:t>
            </a:r>
            <a:r>
              <a:rPr lang="nl-BE" sz="2400" b="1" dirty="0">
                <a:latin typeface="Bodoni MT" panose="02070603080606020203" pitchFamily="18" charset="0"/>
              </a:rPr>
              <a:t> </a:t>
            </a:r>
            <a:r>
              <a:rPr lang="nl-BE" sz="2400" b="1" dirty="0" err="1">
                <a:latin typeface="Bodoni MT" panose="02070603080606020203" pitchFamily="18" charset="0"/>
              </a:rPr>
              <a:t>thing</a:t>
            </a:r>
            <a:r>
              <a:rPr lang="nl-BE" sz="2400" b="1" dirty="0">
                <a:latin typeface="Bodoni MT" panose="02070603080606020203" pitchFamily="18" charset="0"/>
              </a:rPr>
              <a:t> as a free lunch</a:t>
            </a:r>
            <a:endParaRPr lang="en-GB" sz="2400" b="1" dirty="0">
              <a:latin typeface="Bodoni MT" panose="02070603080606020203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85D568B0-45B0-4B59-9D2C-192659E317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0040" y="379169"/>
            <a:ext cx="1090620" cy="10810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A6F734E-8922-41C1-ADDF-1643A7684A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340" y="628004"/>
            <a:ext cx="1704987" cy="7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5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B7CF67BB-F392-4546-8729-0B8723CFA7D4}"/>
              </a:ext>
            </a:extLst>
          </p:cNvPr>
          <p:cNvSpPr txBox="1"/>
          <p:nvPr/>
        </p:nvSpPr>
        <p:spPr>
          <a:xfrm>
            <a:off x="876072" y="462741"/>
            <a:ext cx="75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Supplementen</a:t>
            </a:r>
            <a:endParaRPr lang="en-GB" sz="32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DFD2ED6E-A1A6-4B75-82C7-51A6F88B5383}"/>
              </a:ext>
            </a:extLst>
          </p:cNvPr>
          <p:cNvSpPr txBox="1"/>
          <p:nvPr/>
        </p:nvSpPr>
        <p:spPr>
          <a:xfrm>
            <a:off x="830317" y="1303283"/>
            <a:ext cx="6810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u="sng" dirty="0"/>
              <a:t>Modaliteiten: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b="1" dirty="0"/>
              <a:t>Eén-persoonskamers:</a:t>
            </a:r>
            <a:r>
              <a:rPr lang="nl-BE" dirty="0"/>
              <a:t> toegelaten door </a:t>
            </a:r>
            <a:r>
              <a:rPr lang="nl-BE" dirty="0" err="1"/>
              <a:t>geconventioneerde</a:t>
            </a:r>
            <a:r>
              <a:rPr lang="nl-BE" dirty="0"/>
              <a:t> en niet-</a:t>
            </a:r>
            <a:r>
              <a:rPr lang="nl-BE" dirty="0" err="1"/>
              <a:t>geconventioneerde</a:t>
            </a:r>
            <a:r>
              <a:rPr lang="nl-BE" dirty="0"/>
              <a:t> arts (mits uitzonderingen)</a:t>
            </a:r>
          </a:p>
          <a:p>
            <a:pPr lvl="1"/>
            <a:endParaRPr lang="nl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b="1" dirty="0" err="1"/>
              <a:t>Twee-persoonskamers</a:t>
            </a:r>
            <a:r>
              <a:rPr lang="nl-BE" b="1" dirty="0"/>
              <a:t>: </a:t>
            </a:r>
            <a:r>
              <a:rPr lang="nl-BE" dirty="0"/>
              <a:t>verboden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b="1" dirty="0"/>
              <a:t>Ambulante prestaties:</a:t>
            </a:r>
            <a:r>
              <a:rPr lang="nl-BE" dirty="0"/>
              <a:t> toegelaten door niet- of partieel-</a:t>
            </a:r>
            <a:r>
              <a:rPr lang="nl-BE" dirty="0" err="1"/>
              <a:t>geconventioneerde</a:t>
            </a:r>
            <a:r>
              <a:rPr lang="nl-BE" dirty="0"/>
              <a:t> artsen (mits informatieplicht)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u="sng" dirty="0"/>
              <a:t>Begunstigden: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u="sng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xmlns="" id="{94A1BC4A-DE4F-4543-93B9-9565CBED0AA2}"/>
              </a:ext>
            </a:extLst>
          </p:cNvPr>
          <p:cNvSpPr/>
          <p:nvPr/>
        </p:nvSpPr>
        <p:spPr>
          <a:xfrm>
            <a:off x="1502979" y="4945249"/>
            <a:ext cx="2433144" cy="13084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1A7D773B-D20A-4D14-AAC3-FE8EC09A8CC0}"/>
              </a:ext>
            </a:extLst>
          </p:cNvPr>
          <p:cNvSpPr txBox="1"/>
          <p:nvPr/>
        </p:nvSpPr>
        <p:spPr>
          <a:xfrm>
            <a:off x="1618592" y="5319767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Arts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xmlns="" id="{F77A74E4-4A23-4932-BC48-97A1A5E0D397}"/>
              </a:ext>
            </a:extLst>
          </p:cNvPr>
          <p:cNvSpPr/>
          <p:nvPr/>
        </p:nvSpPr>
        <p:spPr>
          <a:xfrm>
            <a:off x="5510047" y="4943907"/>
            <a:ext cx="2433144" cy="13084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0DC7B9D3-488B-440F-9675-61A7714005C1}"/>
              </a:ext>
            </a:extLst>
          </p:cNvPr>
          <p:cNvSpPr txBox="1"/>
          <p:nvPr/>
        </p:nvSpPr>
        <p:spPr>
          <a:xfrm>
            <a:off x="5625660" y="5319767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Ziekenhuis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xmlns="" id="{14E018B0-74DF-4CD9-A6CD-7549EFFB0C97}"/>
              </a:ext>
            </a:extLst>
          </p:cNvPr>
          <p:cNvSpPr/>
          <p:nvPr/>
        </p:nvSpPr>
        <p:spPr>
          <a:xfrm rot="16200000">
            <a:off x="4518133" y="5161930"/>
            <a:ext cx="409903" cy="872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91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B7CF67BB-F392-4546-8729-0B8723CFA7D4}"/>
              </a:ext>
            </a:extLst>
          </p:cNvPr>
          <p:cNvSpPr txBox="1"/>
          <p:nvPr/>
        </p:nvSpPr>
        <p:spPr>
          <a:xfrm>
            <a:off x="876072" y="462741"/>
            <a:ext cx="75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Akkoord 2018: Supplementen</a:t>
            </a:r>
            <a:endParaRPr lang="en-GB" sz="32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074F5463-1655-41D4-880E-A89CE3717296}"/>
              </a:ext>
            </a:extLst>
          </p:cNvPr>
          <p:cNvSpPr txBox="1"/>
          <p:nvPr/>
        </p:nvSpPr>
        <p:spPr>
          <a:xfrm>
            <a:off x="662152" y="1770377"/>
            <a:ext cx="7572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Meer </a:t>
            </a:r>
            <a:r>
              <a:rPr lang="nl-BE" sz="2400" b="1" dirty="0"/>
              <a:t>transparantie</a:t>
            </a:r>
            <a:r>
              <a:rPr lang="nl-BE" sz="24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/>
              <a:t>Inclusie in </a:t>
            </a:r>
            <a:r>
              <a:rPr lang="nl-BE" sz="2400" b="1" dirty="0"/>
              <a:t>kostenraming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b="1" dirty="0"/>
              <a:t>Aandeel</a:t>
            </a:r>
            <a:r>
              <a:rPr lang="nl-BE" sz="2400" dirty="0"/>
              <a:t> voor arts en ziekenhuis</a:t>
            </a:r>
          </a:p>
          <a:p>
            <a:pPr lvl="1"/>
            <a:endParaRPr lang="nl-BE" sz="2400" dirty="0"/>
          </a:p>
          <a:p>
            <a:pPr lvl="1"/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Correcties</a:t>
            </a:r>
            <a:r>
              <a:rPr lang="nl-BE" sz="2400" dirty="0"/>
              <a:t> in bijzondere situaties: </a:t>
            </a:r>
            <a:r>
              <a:rPr lang="nl-BE" sz="2400" b="1" dirty="0"/>
              <a:t>plafond</a:t>
            </a:r>
            <a:r>
              <a:rPr lang="nl-BE" sz="2400" dirty="0"/>
              <a:t> tot 5000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Afremming</a:t>
            </a:r>
            <a:r>
              <a:rPr lang="nl-BE" sz="2400" dirty="0"/>
              <a:t> van het groeiritme:</a:t>
            </a:r>
            <a:r>
              <a:rPr lang="en-GB" sz="2400" dirty="0"/>
              <a:t> </a:t>
            </a:r>
            <a:r>
              <a:rPr lang="en-GB" sz="2400" dirty="0" err="1"/>
              <a:t>overleg</a:t>
            </a:r>
            <a:r>
              <a:rPr lang="en-GB" sz="2400" dirty="0"/>
              <a:t> om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komen</a:t>
            </a:r>
            <a:r>
              <a:rPr lang="en-GB" sz="2400" dirty="0"/>
              <a:t> tot </a:t>
            </a:r>
            <a:r>
              <a:rPr lang="en-GB" sz="2400" b="1" dirty="0"/>
              <a:t>standstill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345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7F59ABE3-2621-4214-9A8F-BEB5B670698D}"/>
              </a:ext>
            </a:extLst>
          </p:cNvPr>
          <p:cNvSpPr txBox="1"/>
          <p:nvPr/>
        </p:nvSpPr>
        <p:spPr>
          <a:xfrm>
            <a:off x="876072" y="462741"/>
            <a:ext cx="75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Transities</a:t>
            </a:r>
            <a:endParaRPr lang="en-GB" sz="3200" b="1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xmlns="" id="{8C7BB9BE-CD5D-45D4-B472-7B04ECE9F282}"/>
              </a:ext>
            </a:extLst>
          </p:cNvPr>
          <p:cNvSpPr/>
          <p:nvPr/>
        </p:nvSpPr>
        <p:spPr>
          <a:xfrm>
            <a:off x="3450020" y="1859120"/>
            <a:ext cx="2433144" cy="13084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A83422AE-B82D-48D3-B37E-42EC2D664D0F}"/>
              </a:ext>
            </a:extLst>
          </p:cNvPr>
          <p:cNvSpPr txBox="1"/>
          <p:nvPr/>
        </p:nvSpPr>
        <p:spPr>
          <a:xfrm>
            <a:off x="3565633" y="2234980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ZH-Netwerken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xmlns="" id="{F3312A45-8C35-4347-9BA0-9B0C60A67668}"/>
              </a:ext>
            </a:extLst>
          </p:cNvPr>
          <p:cNvSpPr/>
          <p:nvPr/>
        </p:nvSpPr>
        <p:spPr>
          <a:xfrm>
            <a:off x="1242848" y="4124100"/>
            <a:ext cx="2433144" cy="13084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BC4BE376-CEE3-4B7B-825B-854DD05DF46C}"/>
              </a:ext>
            </a:extLst>
          </p:cNvPr>
          <p:cNvSpPr txBox="1"/>
          <p:nvPr/>
        </p:nvSpPr>
        <p:spPr>
          <a:xfrm>
            <a:off x="1358461" y="4362804"/>
            <a:ext cx="220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Laag-variabele</a:t>
            </a:r>
          </a:p>
          <a:p>
            <a:pPr algn="ctr"/>
            <a:r>
              <a:rPr lang="nl-BE" sz="2400" b="1" dirty="0">
                <a:solidFill>
                  <a:schemeClr val="bg1"/>
                </a:solidFill>
              </a:rPr>
              <a:t>zorg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xmlns="" id="{40C5D041-7B79-4068-AE37-C8338FF1A81B}"/>
              </a:ext>
            </a:extLst>
          </p:cNvPr>
          <p:cNvSpPr/>
          <p:nvPr/>
        </p:nvSpPr>
        <p:spPr>
          <a:xfrm>
            <a:off x="5935716" y="4124100"/>
            <a:ext cx="2433144" cy="13084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4A705EF2-7473-4CC1-992F-D95D5F528A4E}"/>
              </a:ext>
            </a:extLst>
          </p:cNvPr>
          <p:cNvSpPr txBox="1"/>
          <p:nvPr/>
        </p:nvSpPr>
        <p:spPr>
          <a:xfrm>
            <a:off x="6040819" y="4368581"/>
            <a:ext cx="220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Complexe</a:t>
            </a:r>
          </a:p>
          <a:p>
            <a:pPr algn="ctr"/>
            <a:r>
              <a:rPr lang="nl-BE" sz="2400" b="1" dirty="0">
                <a:solidFill>
                  <a:schemeClr val="bg1"/>
                </a:solidFill>
              </a:rPr>
              <a:t>Kankerzorg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6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EA7FD2B0-3086-44C7-8DB2-814691CD5EB5}"/>
              </a:ext>
            </a:extLst>
          </p:cNvPr>
          <p:cNvSpPr txBox="1"/>
          <p:nvPr/>
        </p:nvSpPr>
        <p:spPr>
          <a:xfrm>
            <a:off x="876072" y="462741"/>
            <a:ext cx="75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Locoregionaal klinisch ziekenhuisnetwerk</a:t>
            </a:r>
            <a:endParaRPr lang="en-GB" sz="32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801C6F5D-65EA-494D-8112-B7A09C9124E5}"/>
              </a:ext>
            </a:extLst>
          </p:cNvPr>
          <p:cNvSpPr txBox="1"/>
          <p:nvPr/>
        </p:nvSpPr>
        <p:spPr>
          <a:xfrm>
            <a:off x="246993" y="1408386"/>
            <a:ext cx="86552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Rationale: </a:t>
            </a:r>
            <a:r>
              <a:rPr lang="nl-BE" sz="2000" dirty="0"/>
              <a:t>samenwerking, doelmatigheid, kwaliteit, programmatie.</a:t>
            </a:r>
            <a:endParaRPr lang="nl-BE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Organisatie: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u="sng" dirty="0"/>
              <a:t>Locoregionaal:</a:t>
            </a:r>
            <a:r>
              <a:rPr lang="nl-BE" sz="2000" dirty="0"/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BE" sz="2000" b="1" dirty="0"/>
              <a:t>4 à 500.00 </a:t>
            </a:r>
            <a:r>
              <a:rPr lang="nl-BE" sz="2000" dirty="0"/>
              <a:t>patiënten (n=25)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BE" sz="2000" dirty="0"/>
              <a:t>In </a:t>
            </a:r>
            <a:r>
              <a:rPr lang="nl-BE" sz="2000" b="1" dirty="0"/>
              <a:t>geografisch aaneengesloten </a:t>
            </a:r>
            <a:r>
              <a:rPr lang="nl-BE" sz="2000" dirty="0"/>
              <a:t>gebied (overlap is mogelijk)</a:t>
            </a:r>
            <a:endParaRPr lang="nl-BE" sz="2000" u="sng" dirty="0"/>
          </a:p>
          <a:p>
            <a:endParaRPr lang="nl-BE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u="sng" dirty="0"/>
              <a:t>Bevoegdheden: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BE" sz="2000" b="1" dirty="0"/>
              <a:t>Residuair/algemeen </a:t>
            </a:r>
            <a:r>
              <a:rPr lang="nl-BE" sz="2000" dirty="0"/>
              <a:t>(lokaal)</a:t>
            </a:r>
            <a:endParaRPr lang="nl-BE" sz="2000" u="sng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BE" sz="2000" b="1" dirty="0"/>
              <a:t>Toegewezen/gespecialiseerd </a:t>
            </a:r>
            <a:r>
              <a:rPr lang="nl-BE" sz="2000" dirty="0"/>
              <a:t>(locoregionaal)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BE" sz="2000" b="1" dirty="0"/>
              <a:t>Referentie </a:t>
            </a:r>
            <a:r>
              <a:rPr lang="nl-BE" sz="2000" dirty="0"/>
              <a:t>(</a:t>
            </a:r>
            <a:r>
              <a:rPr lang="nl-BE" sz="2000" dirty="0" err="1"/>
              <a:t>supraregionaal</a:t>
            </a:r>
            <a:r>
              <a:rPr lang="nl-BE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u="sng" dirty="0"/>
              <a:t>Artsen </a:t>
            </a:r>
            <a:r>
              <a:rPr lang="nl-BE" sz="2000" u="sng" dirty="0" err="1"/>
              <a:t>vs</a:t>
            </a:r>
            <a:r>
              <a:rPr lang="nl-BE" sz="2000" u="sng" dirty="0"/>
              <a:t> netwerk</a:t>
            </a:r>
            <a:r>
              <a:rPr lang="nl-BE" sz="2000" dirty="0"/>
              <a:t>: aanstelling, hoofdarts, medische raad. </a:t>
            </a:r>
          </a:p>
          <a:p>
            <a:pPr lvl="1"/>
            <a:endParaRPr lang="nl-BE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6809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C1E68E7C-6F2B-42C0-8491-414A598069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253" y="1412066"/>
            <a:ext cx="7691494" cy="40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411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EA7FD2B0-3086-44C7-8DB2-814691CD5EB5}"/>
              </a:ext>
            </a:extLst>
          </p:cNvPr>
          <p:cNvSpPr txBox="1"/>
          <p:nvPr/>
        </p:nvSpPr>
        <p:spPr>
          <a:xfrm>
            <a:off x="876072" y="462741"/>
            <a:ext cx="75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Ziekenhuisnetwerken: </a:t>
            </a:r>
            <a:r>
              <a:rPr lang="nl-BE" sz="3200" b="1" dirty="0" err="1"/>
              <a:t>Pitfalls</a:t>
            </a:r>
            <a:endParaRPr lang="en-GB" sz="32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801C6F5D-65EA-494D-8112-B7A09C9124E5}"/>
              </a:ext>
            </a:extLst>
          </p:cNvPr>
          <p:cNvSpPr txBox="1"/>
          <p:nvPr/>
        </p:nvSpPr>
        <p:spPr>
          <a:xfrm>
            <a:off x="199697" y="1802524"/>
            <a:ext cx="86079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Governance: </a:t>
            </a:r>
            <a:r>
              <a:rPr lang="nl-BE" sz="2400" dirty="0"/>
              <a:t>samenstelling medische raad en corporate </a:t>
            </a:r>
            <a:r>
              <a:rPr lang="nl-BE" sz="2400" dirty="0" err="1"/>
              <a:t>governance</a:t>
            </a: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Evenwichten:</a:t>
            </a:r>
            <a:r>
              <a:rPr lang="nl-BE" sz="2400" dirty="0"/>
              <a:t> ‘grote’ </a:t>
            </a:r>
            <a:r>
              <a:rPr lang="nl-BE" sz="2400" dirty="0" err="1"/>
              <a:t>vs</a:t>
            </a:r>
            <a:r>
              <a:rPr lang="nl-BE" sz="2400" dirty="0"/>
              <a:t> ‘kleine’ </a:t>
            </a:r>
            <a:r>
              <a:rPr lang="nl-BE" sz="2400" dirty="0" err="1"/>
              <a:t>netwerkZH</a:t>
            </a: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Fictieve integratie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Artificiële netwerken</a:t>
            </a:r>
            <a:r>
              <a:rPr lang="nl-BE" sz="2400" dirty="0"/>
              <a:t>: cultuurverschillen, geografische incompatibiliteit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‘Politieke’ programmatie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b="1" dirty="0"/>
          </a:p>
          <a:p>
            <a:endParaRPr lang="nl-BE" sz="2000" b="1" dirty="0"/>
          </a:p>
          <a:p>
            <a:endParaRPr lang="nl-BE" sz="2000" b="1" dirty="0"/>
          </a:p>
          <a:p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xmlns="" val="7368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8F9CB900-7A1A-4D2B-91EE-73A083EF9B94}"/>
              </a:ext>
            </a:extLst>
          </p:cNvPr>
          <p:cNvSpPr txBox="1"/>
          <p:nvPr/>
        </p:nvSpPr>
        <p:spPr>
          <a:xfrm>
            <a:off x="876072" y="462741"/>
            <a:ext cx="75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Laagvariabele zorg</a:t>
            </a:r>
            <a:endParaRPr lang="en-GB" sz="32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56972D09-3E8E-4D83-AA1C-6BA894BEC634}"/>
              </a:ext>
            </a:extLst>
          </p:cNvPr>
          <p:cNvSpPr txBox="1"/>
          <p:nvPr/>
        </p:nvSpPr>
        <p:spPr>
          <a:xfrm>
            <a:off x="593835" y="1455683"/>
            <a:ext cx="75184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Definitie: </a:t>
            </a:r>
            <a:r>
              <a:rPr lang="nl-BE" sz="2000" dirty="0"/>
              <a:t>Globaal prospectief bedrag voor 54 patiëntengroepen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Inhoud: </a:t>
            </a:r>
            <a:r>
              <a:rPr lang="nl-BE" sz="2000" dirty="0"/>
              <a:t>In eerste fase honoraria, in latere fase andere uitgaven (farmaca, implantaten,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Uitrol:</a:t>
            </a:r>
            <a:r>
              <a:rPr lang="nl-BE" sz="2000" dirty="0"/>
              <a:t> September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Implicaties: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b="1" dirty="0"/>
              <a:t>Forfaitaire </a:t>
            </a:r>
            <a:r>
              <a:rPr lang="nl-BE" sz="2000" dirty="0"/>
              <a:t>verloning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b="1" dirty="0"/>
              <a:t>Afsprakenkader</a:t>
            </a:r>
            <a:r>
              <a:rPr lang="nl-BE" sz="2000" dirty="0"/>
              <a:t> omtrent verdeelsleutel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lvl="1"/>
            <a:endParaRPr lang="nl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24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83E13B69-36BC-46B4-8264-DF080AD457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2979" y="695092"/>
            <a:ext cx="6578516" cy="601693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E9D6AC88-0316-40B9-ABCA-2C82EB8E566A}"/>
              </a:ext>
            </a:extLst>
          </p:cNvPr>
          <p:cNvSpPr txBox="1"/>
          <p:nvPr/>
        </p:nvSpPr>
        <p:spPr>
          <a:xfrm>
            <a:off x="844541" y="40591"/>
            <a:ext cx="75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APR-DRG: Tonsillectomie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xmlns="" val="27843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8F9CB900-7A1A-4D2B-91EE-73A083EF9B94}"/>
              </a:ext>
            </a:extLst>
          </p:cNvPr>
          <p:cNvSpPr txBox="1"/>
          <p:nvPr/>
        </p:nvSpPr>
        <p:spPr>
          <a:xfrm>
            <a:off x="876072" y="462741"/>
            <a:ext cx="75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Laagvariabele zorg: </a:t>
            </a:r>
            <a:r>
              <a:rPr lang="nl-BE" sz="3200" b="1" dirty="0" err="1"/>
              <a:t>Pitfalls</a:t>
            </a:r>
            <a:endParaRPr lang="en-GB" sz="32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56972D09-3E8E-4D83-AA1C-6BA894BEC634}"/>
              </a:ext>
            </a:extLst>
          </p:cNvPr>
          <p:cNvSpPr txBox="1"/>
          <p:nvPr/>
        </p:nvSpPr>
        <p:spPr>
          <a:xfrm>
            <a:off x="930166" y="1455683"/>
            <a:ext cx="75184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Verdeelsleutel: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/>
              <a:t>Recht van de sterkste?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/>
              <a:t>Cruciale rol voor de Medische Raad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Supplementen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Uitzonderingen/</a:t>
            </a:r>
            <a:r>
              <a:rPr lang="nl-BE" sz="2000" b="1" dirty="0" err="1"/>
              <a:t>Outliers</a:t>
            </a:r>
            <a:endParaRPr lang="nl-B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Race </a:t>
            </a:r>
            <a:r>
              <a:rPr lang="nl-BE" sz="2000" b="1" dirty="0" err="1"/>
              <a:t>to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b="1" dirty="0" err="1"/>
              <a:t>bottom</a:t>
            </a:r>
            <a:r>
              <a:rPr lang="nl-BE" sz="2000" b="1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pPr lvl="3"/>
            <a:endParaRPr lang="nl-BE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043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1BAD54E3-A954-4DED-AB92-3BCF349F351D}"/>
              </a:ext>
            </a:extLst>
          </p:cNvPr>
          <p:cNvSpPr txBox="1"/>
          <p:nvPr/>
        </p:nvSpPr>
        <p:spPr>
          <a:xfrm>
            <a:off x="283028" y="462741"/>
            <a:ext cx="857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Bureaucratie</a:t>
            </a:r>
            <a:endParaRPr lang="en-GB" sz="28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8D3553F6-9DBD-4581-92A2-8B5C7C2C9B93}"/>
              </a:ext>
            </a:extLst>
          </p:cNvPr>
          <p:cNvSpPr txBox="1"/>
          <p:nvPr/>
        </p:nvSpPr>
        <p:spPr>
          <a:xfrm>
            <a:off x="146957" y="1035317"/>
            <a:ext cx="88500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 dirty="0"/>
              <a:t>Trage flow:</a:t>
            </a:r>
            <a:r>
              <a:rPr lang="nl-BE" sz="2000" dirty="0"/>
              <a:t> </a:t>
            </a:r>
          </a:p>
          <a:p>
            <a:endParaRPr lang="nl-BE" sz="2000" dirty="0"/>
          </a:p>
          <a:p>
            <a:r>
              <a:rPr lang="nl-BE" sz="2000" dirty="0"/>
              <a:t>WG TGR  - TGR – NCAZ – Verzekeringscomité – Algemene vergadering – Inspecteur van Financiën – Minister van Begroting – Raad van State – Minister van Sociale Zaken</a:t>
            </a:r>
          </a:p>
          <a:p>
            <a:endParaRPr lang="nl-BE" sz="2000" b="1" dirty="0"/>
          </a:p>
          <a:p>
            <a:endParaRPr lang="nl-BE" sz="2000" b="1" i="1" dirty="0"/>
          </a:p>
          <a:p>
            <a:endParaRPr lang="nl-BE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 dirty="0"/>
              <a:t>Achterhaalde nomenclatuur</a:t>
            </a:r>
          </a:p>
          <a:p>
            <a:endParaRPr lang="nl-B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nl-BE" sz="2400" dirty="0"/>
          </a:p>
          <a:p>
            <a:pPr lvl="1"/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62787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xmlns="" id="{DC832C27-802F-410F-9915-41CA2595C309}"/>
              </a:ext>
            </a:extLst>
          </p:cNvPr>
          <p:cNvSpPr/>
          <p:nvPr/>
        </p:nvSpPr>
        <p:spPr>
          <a:xfrm>
            <a:off x="1492469" y="1675315"/>
            <a:ext cx="1718441" cy="756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xmlns="" id="{4C81038F-430F-426A-8CF5-DE7BE86616A0}"/>
              </a:ext>
            </a:extLst>
          </p:cNvPr>
          <p:cNvSpPr/>
          <p:nvPr/>
        </p:nvSpPr>
        <p:spPr>
          <a:xfrm>
            <a:off x="3137338" y="2811517"/>
            <a:ext cx="3032234" cy="961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D65980A6-4A1E-46DB-9D83-881BDCFAD9F4}"/>
              </a:ext>
            </a:extLst>
          </p:cNvPr>
          <p:cNvSpPr txBox="1"/>
          <p:nvPr/>
        </p:nvSpPr>
        <p:spPr>
          <a:xfrm>
            <a:off x="3331779" y="3021724"/>
            <a:ext cx="2674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SYNDICALISME</a:t>
            </a:r>
            <a:endParaRPr lang="en-GB" sz="28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E9A96B8C-0877-42F1-A63A-DC21DF40E215}"/>
              </a:ext>
            </a:extLst>
          </p:cNvPr>
          <p:cNvSpPr txBox="1"/>
          <p:nvPr/>
        </p:nvSpPr>
        <p:spPr>
          <a:xfrm>
            <a:off x="1213945" y="1822856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Politiek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xmlns="" id="{4205160E-FEF1-401E-9481-167BD02584A4}"/>
              </a:ext>
            </a:extLst>
          </p:cNvPr>
          <p:cNvSpPr/>
          <p:nvPr/>
        </p:nvSpPr>
        <p:spPr>
          <a:xfrm>
            <a:off x="5728139" y="1675315"/>
            <a:ext cx="1770993" cy="756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B7679389-F3BD-40F3-B56B-DD4036727E5D}"/>
              </a:ext>
            </a:extLst>
          </p:cNvPr>
          <p:cNvSpPr txBox="1"/>
          <p:nvPr/>
        </p:nvSpPr>
        <p:spPr>
          <a:xfrm>
            <a:off x="5512677" y="1822856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Overbodig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xmlns="" id="{6FA97124-9218-47A2-8E1F-09CCFC4332D4}"/>
              </a:ext>
            </a:extLst>
          </p:cNvPr>
          <p:cNvSpPr/>
          <p:nvPr/>
        </p:nvSpPr>
        <p:spPr>
          <a:xfrm>
            <a:off x="2335924" y="690300"/>
            <a:ext cx="1991710" cy="756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5330E15A-C661-4BB1-8081-B22536C5ABC3}"/>
              </a:ext>
            </a:extLst>
          </p:cNvPr>
          <p:cNvSpPr txBox="1"/>
          <p:nvPr/>
        </p:nvSpPr>
        <p:spPr>
          <a:xfrm>
            <a:off x="2215056" y="837841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Conservatief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xmlns="" id="{A23E9F7E-7C00-49F9-A6D2-D196E0C25F75}"/>
              </a:ext>
            </a:extLst>
          </p:cNvPr>
          <p:cNvSpPr/>
          <p:nvPr/>
        </p:nvSpPr>
        <p:spPr>
          <a:xfrm>
            <a:off x="4732284" y="655072"/>
            <a:ext cx="1991710" cy="756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CFDA3F5F-EDCD-412B-BAEC-E1D3FFDCA43E}"/>
              </a:ext>
            </a:extLst>
          </p:cNvPr>
          <p:cNvSpPr txBox="1"/>
          <p:nvPr/>
        </p:nvSpPr>
        <p:spPr>
          <a:xfrm>
            <a:off x="4611416" y="802613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Ouderwets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xmlns="" id="{63C4AB43-DEE5-49D5-A509-BC9634BD80E3}"/>
              </a:ext>
            </a:extLst>
          </p:cNvPr>
          <p:cNvSpPr/>
          <p:nvPr/>
        </p:nvSpPr>
        <p:spPr>
          <a:xfrm>
            <a:off x="1665887" y="4126791"/>
            <a:ext cx="1991710" cy="75674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12920669-8505-4DA1-9F84-24564CA7E56E}"/>
              </a:ext>
            </a:extLst>
          </p:cNvPr>
          <p:cNvSpPr txBox="1"/>
          <p:nvPr/>
        </p:nvSpPr>
        <p:spPr>
          <a:xfrm>
            <a:off x="1545019" y="4274332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Bescherming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xmlns="" id="{DA72AE96-DAF5-485F-80F9-405DF2E2DD87}"/>
              </a:ext>
            </a:extLst>
          </p:cNvPr>
          <p:cNvSpPr/>
          <p:nvPr/>
        </p:nvSpPr>
        <p:spPr>
          <a:xfrm>
            <a:off x="5607271" y="4133527"/>
            <a:ext cx="1991710" cy="75674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57AF52D0-F38D-4590-A903-343E6EB2C7AD}"/>
              </a:ext>
            </a:extLst>
          </p:cNvPr>
          <p:cNvSpPr txBox="1"/>
          <p:nvPr/>
        </p:nvSpPr>
        <p:spPr>
          <a:xfrm>
            <a:off x="5486403" y="4281068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Overleg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xmlns="" id="{00A0CE56-7BB7-4811-B56C-BDE332CEC79E}"/>
              </a:ext>
            </a:extLst>
          </p:cNvPr>
          <p:cNvSpPr/>
          <p:nvPr/>
        </p:nvSpPr>
        <p:spPr>
          <a:xfrm>
            <a:off x="2406867" y="5250585"/>
            <a:ext cx="1991710" cy="75674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36A24F51-9C8C-4B2D-A259-22B48CB17BB3}"/>
              </a:ext>
            </a:extLst>
          </p:cNvPr>
          <p:cNvSpPr txBox="1"/>
          <p:nvPr/>
        </p:nvSpPr>
        <p:spPr>
          <a:xfrm>
            <a:off x="2370082" y="5377500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Engagement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xmlns="" id="{702FCFBA-8542-42CE-944D-E38638E6D11C}"/>
              </a:ext>
            </a:extLst>
          </p:cNvPr>
          <p:cNvSpPr/>
          <p:nvPr/>
        </p:nvSpPr>
        <p:spPr>
          <a:xfrm>
            <a:off x="4769069" y="5251253"/>
            <a:ext cx="1991710" cy="75674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DD555881-9122-4B18-A1ED-9705DEA71925}"/>
              </a:ext>
            </a:extLst>
          </p:cNvPr>
          <p:cNvSpPr txBox="1"/>
          <p:nvPr/>
        </p:nvSpPr>
        <p:spPr>
          <a:xfrm>
            <a:off x="4732284" y="5378168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Verloning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4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2D32285E-B6F9-4C14-9558-C29A3A3A2C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4191" y="1522188"/>
            <a:ext cx="5372523" cy="455385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968B624E-609D-447F-B77A-FB389C8292FB}"/>
              </a:ext>
            </a:extLst>
          </p:cNvPr>
          <p:cNvSpPr txBox="1"/>
          <p:nvPr/>
        </p:nvSpPr>
        <p:spPr>
          <a:xfrm>
            <a:off x="283028" y="462741"/>
            <a:ext cx="857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err="1"/>
              <a:t>What</a:t>
            </a:r>
            <a:r>
              <a:rPr lang="nl-BE" sz="2400" b="1" dirty="0"/>
              <a:t> </a:t>
            </a:r>
            <a:r>
              <a:rPr lang="nl-BE" sz="2400" b="1" dirty="0" err="1"/>
              <a:t>can</a:t>
            </a:r>
            <a:r>
              <a:rPr lang="nl-BE" sz="2400" b="1" dirty="0"/>
              <a:t> I do? (1): Be </a:t>
            </a:r>
            <a:r>
              <a:rPr lang="nl-BE" sz="2400" b="1" dirty="0" err="1"/>
              <a:t>informed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7038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63EBAC0A-B2A4-4819-B291-FFBDF57CBCE7}"/>
              </a:ext>
            </a:extLst>
          </p:cNvPr>
          <p:cNvSpPr txBox="1"/>
          <p:nvPr/>
        </p:nvSpPr>
        <p:spPr>
          <a:xfrm>
            <a:off x="283028" y="484512"/>
            <a:ext cx="857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err="1"/>
              <a:t>What</a:t>
            </a:r>
            <a:r>
              <a:rPr lang="nl-BE" sz="2400" b="1" dirty="0"/>
              <a:t> </a:t>
            </a:r>
            <a:r>
              <a:rPr lang="nl-BE" sz="2400" b="1" dirty="0" err="1"/>
              <a:t>can</a:t>
            </a:r>
            <a:r>
              <a:rPr lang="nl-BE" sz="2400" b="1" dirty="0"/>
              <a:t> I do? (2): Engagement</a:t>
            </a:r>
            <a:endParaRPr lang="en-GB" sz="24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1650351D-B6DA-4E2A-823E-30C0D4CDFB3B}"/>
              </a:ext>
            </a:extLst>
          </p:cNvPr>
          <p:cNvSpPr txBox="1"/>
          <p:nvPr/>
        </p:nvSpPr>
        <p:spPr>
          <a:xfrm>
            <a:off x="375558" y="1515226"/>
            <a:ext cx="86650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Passief: </a:t>
            </a:r>
            <a:r>
              <a:rPr lang="nl-BE" sz="2400" dirty="0" err="1"/>
              <a:t>Memberships</a:t>
            </a:r>
            <a:r>
              <a:rPr lang="nl-BE" sz="2400" dirty="0"/>
              <a:t> (syndicaten, beroepsverenigingen)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Actief: </a:t>
            </a:r>
            <a:r>
              <a:rPr lang="nl-BE" sz="2400" dirty="0"/>
              <a:t>Intramuraal/extramuraal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i="1" dirty="0" err="1"/>
              <a:t>Syndicalisatie</a:t>
            </a:r>
            <a:r>
              <a:rPr lang="nl-BE" sz="2400" i="1" dirty="0"/>
              <a:t> geeft je inspraak </a:t>
            </a:r>
            <a:r>
              <a:rPr lang="nl-BE" sz="2400" i="1" dirty="0" err="1"/>
              <a:t>ivm</a:t>
            </a:r>
            <a:r>
              <a:rPr lang="nl-BE" sz="2400" i="1" dirty="0"/>
              <a:t> honoraria/organisatie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i="1" dirty="0"/>
              <a:t>RIZIV werkt niet autonoom doch via </a:t>
            </a:r>
            <a:r>
              <a:rPr lang="nl-BE" sz="2400" i="1" dirty="0" err="1"/>
              <a:t>consensus-model</a:t>
            </a:r>
            <a:endParaRPr lang="nl-BE" sz="2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b="1" i="1" dirty="0"/>
              <a:t>ALLE</a:t>
            </a:r>
            <a:r>
              <a:rPr lang="nl-BE" sz="2400" dirty="0"/>
              <a:t> </a:t>
            </a:r>
            <a:r>
              <a:rPr lang="nl-BE" sz="2400" i="1" dirty="0"/>
              <a:t>besproken dossiers zijn gepasseerd door de paritaire organen</a:t>
            </a:r>
            <a:endParaRPr lang="nl-BE" sz="2400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2400" i="1" dirty="0"/>
          </a:p>
          <a:p>
            <a:pPr lvl="1"/>
            <a:r>
              <a:rPr lang="nl-BE" sz="2400" b="1" dirty="0"/>
              <a:t>              </a:t>
            </a:r>
            <a:endParaRPr lang="nl-BE" sz="2400" i="1" dirty="0"/>
          </a:p>
          <a:p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pPr lvl="1"/>
            <a:r>
              <a:rPr lang="nl-BE" sz="2400" b="1" dirty="0">
                <a:solidFill>
                  <a:prstClr val="black"/>
                </a:solidFill>
              </a:rPr>
              <a:t>              </a:t>
            </a: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E9AE1F4A-6DE3-4AD6-A589-3C7072B4CBDE}"/>
              </a:ext>
            </a:extLst>
          </p:cNvPr>
          <p:cNvSpPr txBox="1"/>
          <p:nvPr/>
        </p:nvSpPr>
        <p:spPr>
          <a:xfrm>
            <a:off x="1877786" y="4926251"/>
            <a:ext cx="5758543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err="1">
                <a:latin typeface="Bodoni MT" panose="02070603080606020203" pitchFamily="18" charset="0"/>
              </a:rPr>
              <a:t>There</a:t>
            </a:r>
            <a:r>
              <a:rPr lang="nl-BE" sz="2400" b="1" dirty="0">
                <a:latin typeface="Bodoni MT" panose="02070603080606020203" pitchFamily="18" charset="0"/>
              </a:rPr>
              <a:t> </a:t>
            </a:r>
            <a:r>
              <a:rPr lang="nl-BE" sz="2400" b="1" dirty="0" err="1">
                <a:latin typeface="Bodoni MT" panose="02070603080606020203" pitchFamily="18" charset="0"/>
              </a:rPr>
              <a:t>ain’t</a:t>
            </a:r>
            <a:r>
              <a:rPr lang="nl-BE" sz="2400" b="1" dirty="0">
                <a:latin typeface="Bodoni MT" panose="02070603080606020203" pitchFamily="18" charset="0"/>
              </a:rPr>
              <a:t> no </a:t>
            </a:r>
            <a:r>
              <a:rPr lang="nl-BE" sz="2400" b="1" dirty="0" err="1">
                <a:latin typeface="Bodoni MT" panose="02070603080606020203" pitchFamily="18" charset="0"/>
              </a:rPr>
              <a:t>such</a:t>
            </a:r>
            <a:r>
              <a:rPr lang="nl-BE" sz="2400" b="1" dirty="0">
                <a:latin typeface="Bodoni MT" panose="02070603080606020203" pitchFamily="18" charset="0"/>
              </a:rPr>
              <a:t> </a:t>
            </a:r>
            <a:r>
              <a:rPr lang="nl-BE" sz="2400" b="1" dirty="0" err="1">
                <a:latin typeface="Bodoni MT" panose="02070603080606020203" pitchFamily="18" charset="0"/>
              </a:rPr>
              <a:t>thing</a:t>
            </a:r>
            <a:r>
              <a:rPr lang="nl-BE" sz="2400" b="1" dirty="0">
                <a:latin typeface="Bodoni MT" panose="02070603080606020203" pitchFamily="18" charset="0"/>
              </a:rPr>
              <a:t> as a free lunch</a:t>
            </a:r>
            <a:endParaRPr lang="en-GB" sz="2400" b="1" dirty="0">
              <a:latin typeface="Bodoni MT" panose="02070603080606020203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CE6438E-FCD2-4FBC-86E2-F9D1A791A2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0351" y="341954"/>
            <a:ext cx="1090620" cy="10810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D92B7005-983F-4B10-AEBA-84BE37F9FE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028" y="417712"/>
            <a:ext cx="1704987" cy="7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26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32AEF8C3-4CE8-42CD-BAF1-23B09A5B3145}"/>
              </a:ext>
            </a:extLst>
          </p:cNvPr>
          <p:cNvSpPr txBox="1"/>
          <p:nvPr/>
        </p:nvSpPr>
        <p:spPr>
          <a:xfrm>
            <a:off x="876072" y="462741"/>
            <a:ext cx="75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err="1"/>
              <a:t>Arstensyndicaten</a:t>
            </a:r>
            <a:r>
              <a:rPr lang="nl-BE" sz="3200" b="1" dirty="0"/>
              <a:t> </a:t>
            </a:r>
            <a:r>
              <a:rPr lang="nl-BE" sz="3200" b="1" dirty="0" err="1"/>
              <a:t>vs</a:t>
            </a:r>
            <a:r>
              <a:rPr lang="nl-BE" sz="3200" b="1" dirty="0"/>
              <a:t> RIZIV</a:t>
            </a:r>
            <a:endParaRPr lang="en-GB" sz="32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1B3E81E-CB0F-47E6-BAD1-9046D93AE766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700213"/>
            <a:ext cx="4032250" cy="4537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BE" altLang="en-US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BE" altLang="en-US" sz="1800" b="1" dirty="0"/>
              <a:t>A. Dienst Geneeskundige Verzorging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BE" altLang="en-US" sz="1600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nl-BE" altLang="en-US" sz="1600" dirty="0"/>
              <a:t>Algemene Raad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BE" altLang="en-US" sz="1600" b="1" i="1" dirty="0"/>
              <a:t>Verzekeringscomité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BE" altLang="en-US" sz="1600" dirty="0"/>
              <a:t>Commissie voor </a:t>
            </a:r>
            <a:r>
              <a:rPr lang="nl-BE" altLang="en-US" sz="1600" dirty="0" err="1"/>
              <a:t>Begrotingcontrole</a:t>
            </a:r>
            <a:endParaRPr lang="nl-BE" altLang="en-US" sz="1600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nl-BE" altLang="en-US" sz="1600" b="1" i="1" dirty="0"/>
              <a:t>Nationale Commissie Geneesheren – Ziekenfondsen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BE" altLang="en-US" sz="1600" dirty="0"/>
              <a:t>Accrediteringsorganen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BE" altLang="en-US" sz="1600" b="1" i="1" dirty="0"/>
              <a:t>Technisch Geneeskundige Raad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BE" altLang="en-US" sz="1600" dirty="0"/>
              <a:t>Profielencommissies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BE" altLang="en-US" sz="1600" dirty="0"/>
              <a:t>Commissie Tegemoetkoming Geneesmiddelen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BE" altLang="en-US" sz="1600" dirty="0"/>
              <a:t>Technische Farmaceutische Raad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l-BE" altLang="en-US" sz="1600" dirty="0"/>
              <a:t>Wetenschappelijke Raden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BE" altLang="en-US" sz="1400" dirty="0"/>
              <a:t>		</a:t>
            </a:r>
            <a:r>
              <a:rPr lang="nl-BE" altLang="en-US" sz="900" dirty="0"/>
              <a:t>	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9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512632B-F059-48D6-AAD4-0287AF3FAB1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700213"/>
            <a:ext cx="40386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BE" altLang="en-US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BE" altLang="en-US" sz="1800" b="1" dirty="0"/>
              <a:t>B. Dienst voor Geneeskundige Evaluatie en Controle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BE" altLang="en-US" sz="1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BE" altLang="en-US" sz="1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BE" altLang="en-US" sz="1600" dirty="0"/>
              <a:t>1° Comité Dienst voor Geneeskundige Evaluatie en Controle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BE" altLang="en-US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BE" altLang="en-US" sz="1600" dirty="0"/>
              <a:t>2° Kamers van eerste aanleg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BE" altLang="en-US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BE" altLang="en-US" sz="1600" dirty="0"/>
              <a:t>3° Kamers van beroep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BE" altLang="en-US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BE" altLang="en-US" sz="1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BE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1177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F5A8F4E-0F15-4397-831B-9D30913B17BB}"/>
              </a:ext>
            </a:extLst>
          </p:cNvPr>
          <p:cNvSpPr txBox="1"/>
          <p:nvPr/>
        </p:nvSpPr>
        <p:spPr>
          <a:xfrm>
            <a:off x="876072" y="462741"/>
            <a:ext cx="75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err="1"/>
              <a:t>Arstensyndicaten</a:t>
            </a:r>
            <a:r>
              <a:rPr lang="nl-BE" sz="3200" b="1" dirty="0"/>
              <a:t>: rol in RIZIV-organen</a:t>
            </a:r>
            <a:endParaRPr lang="en-GB" sz="32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E0C0D33F-F1C5-4F57-BCBD-82E66D7E21F3}"/>
              </a:ext>
            </a:extLst>
          </p:cNvPr>
          <p:cNvSpPr txBox="1"/>
          <p:nvPr/>
        </p:nvSpPr>
        <p:spPr>
          <a:xfrm>
            <a:off x="329831" y="1210426"/>
            <a:ext cx="866502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Technisch Geneeskundige Raad (TGR) </a:t>
            </a:r>
            <a:r>
              <a:rPr lang="nl-BE" sz="2400" i="1" dirty="0"/>
              <a:t>(</a:t>
            </a:r>
            <a:r>
              <a:rPr lang="nl-BE" sz="2400" i="1" dirty="0" err="1"/>
              <a:t>Ri</a:t>
            </a:r>
            <a:r>
              <a:rPr lang="nl-BE" sz="2400" i="1" dirty="0"/>
              <a:t> De Ridder)</a:t>
            </a:r>
            <a:r>
              <a:rPr lang="nl-BE" sz="2400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/>
              <a:t>Wijzigingen in de Nomenclatuur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/>
              <a:t>Interpretatie van de Nomenclatuur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Nationale Commissie Artsen-Ziekenfondsen (NCAZ/</a:t>
            </a:r>
            <a:r>
              <a:rPr lang="nl-BE" sz="2400" b="1" dirty="0" err="1"/>
              <a:t>Medicomut</a:t>
            </a:r>
            <a:r>
              <a:rPr lang="nl-BE" sz="2400" b="1" dirty="0"/>
              <a:t>) </a:t>
            </a:r>
            <a:r>
              <a:rPr lang="nl-BE" sz="2400" i="1" dirty="0"/>
              <a:t>(Jo De Cock):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/>
              <a:t>Akkoorden rond erelonen en indexering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/>
              <a:t>Akkoorden rond accreditering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/>
              <a:t>Afspraken rond nomenclatuur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/>
              <a:t>Verzekeringscomité: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/>
              <a:t>Begrotingsopmaak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/>
              <a:t>Controlerende 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b="1" dirty="0"/>
          </a:p>
          <a:p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989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C667EC67-0575-44F7-A2F2-C9BB682DEF7F}"/>
              </a:ext>
            </a:extLst>
          </p:cNvPr>
          <p:cNvSpPr txBox="1"/>
          <p:nvPr/>
        </p:nvSpPr>
        <p:spPr>
          <a:xfrm>
            <a:off x="876072" y="462741"/>
            <a:ext cx="757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/>
              <a:t>Verloning</a:t>
            </a:r>
            <a:endParaRPr lang="en-GB" sz="3200" b="1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xmlns="" id="{74510923-7ACC-4DEA-803B-106021144417}"/>
              </a:ext>
            </a:extLst>
          </p:cNvPr>
          <p:cNvSpPr/>
          <p:nvPr/>
        </p:nvSpPr>
        <p:spPr>
          <a:xfrm>
            <a:off x="1584434" y="1928781"/>
            <a:ext cx="1991710" cy="75674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0AACC41A-A946-4368-9C91-F5476A2EDBCD}"/>
              </a:ext>
            </a:extLst>
          </p:cNvPr>
          <p:cNvSpPr txBox="1"/>
          <p:nvPr/>
        </p:nvSpPr>
        <p:spPr>
          <a:xfrm>
            <a:off x="1463566" y="2076322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Statuut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xmlns="" id="{D3D7C8BC-C727-43BF-B719-2EA73E1205E0}"/>
              </a:ext>
            </a:extLst>
          </p:cNvPr>
          <p:cNvSpPr/>
          <p:nvPr/>
        </p:nvSpPr>
        <p:spPr>
          <a:xfrm>
            <a:off x="5478518" y="1928781"/>
            <a:ext cx="1991710" cy="75674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4B456DD-B1D5-4CBB-8C32-C8D1B45A707E}"/>
              </a:ext>
            </a:extLst>
          </p:cNvPr>
          <p:cNvSpPr txBox="1"/>
          <p:nvPr/>
        </p:nvSpPr>
        <p:spPr>
          <a:xfrm>
            <a:off x="5357650" y="2076322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Herijking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xmlns="" id="{B9766397-1C6F-4FA8-92EA-24B1C1300096}"/>
              </a:ext>
            </a:extLst>
          </p:cNvPr>
          <p:cNvSpPr/>
          <p:nvPr/>
        </p:nvSpPr>
        <p:spPr>
          <a:xfrm>
            <a:off x="1521372" y="3857435"/>
            <a:ext cx="2267357" cy="92515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82A3EE49-5AFC-4E91-B09D-6E11EF3A1A19}"/>
              </a:ext>
            </a:extLst>
          </p:cNvPr>
          <p:cNvSpPr txBox="1"/>
          <p:nvPr/>
        </p:nvSpPr>
        <p:spPr>
          <a:xfrm>
            <a:off x="1554091" y="4049169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Supplementen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xmlns="" id="{9166A51A-86C6-4312-9D7E-4F28F63198AA}"/>
              </a:ext>
            </a:extLst>
          </p:cNvPr>
          <p:cNvSpPr/>
          <p:nvPr/>
        </p:nvSpPr>
        <p:spPr>
          <a:xfrm>
            <a:off x="5478518" y="3857435"/>
            <a:ext cx="2267357" cy="92515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E9CD44AB-CBB8-469C-B472-9F351282D4B3}"/>
              </a:ext>
            </a:extLst>
          </p:cNvPr>
          <p:cNvSpPr txBox="1"/>
          <p:nvPr/>
        </p:nvSpPr>
        <p:spPr>
          <a:xfrm>
            <a:off x="5511238" y="4049170"/>
            <a:ext cx="220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err="1">
                <a:solidFill>
                  <a:schemeClr val="bg1"/>
                </a:solidFill>
              </a:rPr>
              <a:t>Pay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for</a:t>
            </a:r>
            <a:r>
              <a:rPr lang="nl-BE" sz="2400" b="1" dirty="0">
                <a:solidFill>
                  <a:schemeClr val="bg1"/>
                </a:solidFill>
              </a:rPr>
              <a:t> </a:t>
            </a:r>
            <a:r>
              <a:rPr lang="nl-BE" sz="2400" b="1" dirty="0" err="1">
                <a:solidFill>
                  <a:schemeClr val="bg1"/>
                </a:solidFill>
              </a:rPr>
              <a:t>Quality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1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16AA1DD3-E595-4ED8-AC23-8393A133E2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03687">
            <a:off x="1769248" y="2905121"/>
            <a:ext cx="5605503" cy="104775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C900E34-2FA6-4A69-BC58-3D7646B044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1804">
            <a:off x="1774011" y="2759864"/>
            <a:ext cx="5595978" cy="133827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80C3C70-F30A-4E50-AEBE-6FB5282FB79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517" y="2905121"/>
            <a:ext cx="7300966" cy="104775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43123D0-0DFE-4966-A40A-D5A5E545712F}"/>
              </a:ext>
            </a:extLst>
          </p:cNvPr>
          <p:cNvSpPr txBox="1"/>
          <p:nvPr/>
        </p:nvSpPr>
        <p:spPr>
          <a:xfrm>
            <a:off x="876072" y="462741"/>
            <a:ext cx="757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Artsenverloning: maatschappelijk erg gevoelig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9141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C667EC67-0575-44F7-A2F2-C9BB682DEF7F}"/>
              </a:ext>
            </a:extLst>
          </p:cNvPr>
          <p:cNvSpPr txBox="1"/>
          <p:nvPr/>
        </p:nvSpPr>
        <p:spPr>
          <a:xfrm>
            <a:off x="876072" y="462741"/>
            <a:ext cx="757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Akkoord 2018: aanpassing van de nomenclatuur</a:t>
            </a:r>
            <a:endParaRPr lang="en-GB" sz="2800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71674330-E143-422C-93EB-2675C3250BA2}"/>
              </a:ext>
            </a:extLst>
          </p:cNvPr>
          <p:cNvSpPr txBox="1"/>
          <p:nvPr/>
        </p:nvSpPr>
        <p:spPr>
          <a:xfrm>
            <a:off x="735724" y="1466193"/>
            <a:ext cx="738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7E05EFA7-9EBD-47DC-BAED-495C253A34A3}"/>
              </a:ext>
            </a:extLst>
          </p:cNvPr>
          <p:cNvSpPr txBox="1"/>
          <p:nvPr/>
        </p:nvSpPr>
        <p:spPr>
          <a:xfrm>
            <a:off x="633247" y="1507061"/>
            <a:ext cx="758846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sz="2000" dirty="0"/>
              <a:t>Wegwerken van </a:t>
            </a:r>
            <a:r>
              <a:rPr lang="nl-BE" sz="2000" b="1" dirty="0"/>
              <a:t>onredelijke inkomensverschillen </a:t>
            </a:r>
            <a:r>
              <a:rPr lang="nl-BE" sz="2000" dirty="0"/>
              <a:t>tussen huisartsen en specialisten en tussen de artsen-specialisten onderling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sz="2000" dirty="0"/>
              <a:t>In aanmerking nemen van de </a:t>
            </a:r>
            <a:r>
              <a:rPr lang="nl-BE" sz="2000" b="1" dirty="0"/>
              <a:t>evolutie in de medische activiteit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sz="2000" dirty="0"/>
              <a:t>Verbeteren van de interne </a:t>
            </a:r>
            <a:r>
              <a:rPr lang="nl-BE" sz="2000" b="1" dirty="0"/>
              <a:t>logica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sz="2000" b="1" dirty="0"/>
              <a:t>Leesbaarheid</a:t>
            </a:r>
            <a:r>
              <a:rPr lang="nl-BE" sz="2000" dirty="0"/>
              <a:t> en de </a:t>
            </a:r>
            <a:r>
              <a:rPr lang="nl-BE" sz="2000" b="1" dirty="0"/>
              <a:t>transparantie</a:t>
            </a:r>
            <a:r>
              <a:rPr lang="nl-BE" sz="2000" dirty="0"/>
              <a:t> van nomenclatuur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sz="2000" dirty="0"/>
              <a:t>Invoeren van incentives die </a:t>
            </a:r>
            <a:r>
              <a:rPr lang="nl-BE" sz="2000" b="1" dirty="0"/>
              <a:t>samenwerking</a:t>
            </a:r>
            <a:r>
              <a:rPr lang="nl-BE" sz="2000" dirty="0"/>
              <a:t> en </a:t>
            </a:r>
            <a:r>
              <a:rPr lang="nl-BE" sz="2000" b="1" dirty="0"/>
              <a:t>kwaliteit</a:t>
            </a:r>
            <a:r>
              <a:rPr lang="nl-BE" sz="2000" dirty="0"/>
              <a:t> bevorderen </a:t>
            </a:r>
          </a:p>
          <a:p>
            <a:pPr algn="just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563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4F9E0E96-B993-4FE3-803A-A644E00CD5A0}"/>
              </a:ext>
            </a:extLst>
          </p:cNvPr>
          <p:cNvSpPr txBox="1"/>
          <p:nvPr/>
        </p:nvSpPr>
        <p:spPr>
          <a:xfrm>
            <a:off x="876072" y="462741"/>
            <a:ext cx="757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Voorstel tot herijking</a:t>
            </a:r>
            <a:endParaRPr lang="en-GB" sz="2800" b="1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xmlns="" id="{8C61C349-0B25-4A89-ABE4-2153367CD84D}"/>
              </a:ext>
            </a:extLst>
          </p:cNvPr>
          <p:cNvSpPr/>
          <p:nvPr/>
        </p:nvSpPr>
        <p:spPr>
          <a:xfrm>
            <a:off x="1355835" y="1928781"/>
            <a:ext cx="2433144" cy="13084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DCA18A1B-D53C-4359-AB68-5FCCF909DA0C}"/>
              </a:ext>
            </a:extLst>
          </p:cNvPr>
          <p:cNvSpPr txBox="1"/>
          <p:nvPr/>
        </p:nvSpPr>
        <p:spPr>
          <a:xfrm>
            <a:off x="1463566" y="2076322"/>
            <a:ext cx="220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Groep </a:t>
            </a:r>
          </a:p>
          <a:p>
            <a:pPr algn="ctr"/>
            <a:r>
              <a:rPr lang="nl-BE" sz="2400" b="1" dirty="0">
                <a:solidFill>
                  <a:schemeClr val="bg1"/>
                </a:solidFill>
              </a:rPr>
              <a:t>Prof Annemans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xmlns="" id="{588EF413-A4B6-4EA4-977B-981631AF96E0}"/>
              </a:ext>
            </a:extLst>
          </p:cNvPr>
          <p:cNvSpPr/>
          <p:nvPr/>
        </p:nvSpPr>
        <p:spPr>
          <a:xfrm>
            <a:off x="5362903" y="1928780"/>
            <a:ext cx="2433144" cy="13084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DC89892D-A173-4A24-B060-DC082BACFAD2}"/>
              </a:ext>
            </a:extLst>
          </p:cNvPr>
          <p:cNvSpPr txBox="1"/>
          <p:nvPr/>
        </p:nvSpPr>
        <p:spPr>
          <a:xfrm>
            <a:off x="5478516" y="2167485"/>
            <a:ext cx="220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Groep </a:t>
            </a:r>
          </a:p>
          <a:p>
            <a:pPr algn="ctr"/>
            <a:r>
              <a:rPr lang="nl-BE" sz="2400" b="1" dirty="0">
                <a:solidFill>
                  <a:schemeClr val="bg1"/>
                </a:solidFill>
              </a:rPr>
              <a:t>UCL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xmlns="" id="{BDE381DF-6AC8-4DEB-B47D-E957C7E94269}"/>
              </a:ext>
            </a:extLst>
          </p:cNvPr>
          <p:cNvSpPr/>
          <p:nvPr/>
        </p:nvSpPr>
        <p:spPr>
          <a:xfrm rot="10800000">
            <a:off x="2417379" y="3657600"/>
            <a:ext cx="409903" cy="872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4D9D5C52-B95C-4D62-BDBD-EF951ABA6D8E}"/>
              </a:ext>
            </a:extLst>
          </p:cNvPr>
          <p:cNvSpPr txBox="1"/>
          <p:nvPr/>
        </p:nvSpPr>
        <p:spPr>
          <a:xfrm>
            <a:off x="1713186" y="4750317"/>
            <a:ext cx="18130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ASGB/Kartel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433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90CD9592-C6B2-4117-80AF-AC5685EB5EA2}"/>
              </a:ext>
            </a:extLst>
          </p:cNvPr>
          <p:cNvSpPr txBox="1"/>
          <p:nvPr/>
        </p:nvSpPr>
        <p:spPr>
          <a:xfrm>
            <a:off x="876072" y="462741"/>
            <a:ext cx="757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Krijtlijnen studie ASGB/Annemans</a:t>
            </a:r>
            <a:endParaRPr lang="en-GB" sz="28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9EE65BE6-2D0D-4E23-BAAF-D29D9303C9AA}"/>
              </a:ext>
            </a:extLst>
          </p:cNvPr>
          <p:cNvSpPr txBox="1"/>
          <p:nvPr/>
        </p:nvSpPr>
        <p:spPr>
          <a:xfrm>
            <a:off x="924911" y="1555531"/>
            <a:ext cx="77251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/>
              <a:t>Herwaardering</a:t>
            </a:r>
            <a:r>
              <a:rPr lang="nl-BE" dirty="0"/>
              <a:t> consultatie-activiteit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/>
              <a:t>Billijk</a:t>
            </a:r>
            <a:r>
              <a:rPr lang="nl-BE" dirty="0"/>
              <a:t> norminkomen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/>
              <a:t>Transparante</a:t>
            </a:r>
            <a:r>
              <a:rPr lang="nl-BE" dirty="0"/>
              <a:t> verloning met </a:t>
            </a:r>
            <a:r>
              <a:rPr lang="nl-BE" b="1" dirty="0"/>
              <a:t>kosten</a:t>
            </a:r>
            <a:r>
              <a:rPr lang="nl-BE" dirty="0"/>
              <a:t>- en </a:t>
            </a:r>
            <a:r>
              <a:rPr lang="nl-BE" b="1" dirty="0"/>
              <a:t>intellectuele</a:t>
            </a:r>
            <a:r>
              <a:rPr lang="nl-BE" dirty="0"/>
              <a:t> component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dirty="0"/>
              <a:t>Vergoeding van </a:t>
            </a:r>
            <a:r>
              <a:rPr lang="nl-BE" b="1" dirty="0"/>
              <a:t>communicatie</a:t>
            </a:r>
            <a:r>
              <a:rPr lang="nl-BE" dirty="0"/>
              <a:t> en </a:t>
            </a:r>
            <a:r>
              <a:rPr lang="nl-BE" b="1" dirty="0"/>
              <a:t>coördinatie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/>
              <a:t>Gebalanceerd</a:t>
            </a:r>
            <a:r>
              <a:rPr lang="nl-BE" dirty="0"/>
              <a:t>: stimuleren van doelmatige zorg en afremmen overmatige zorg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/>
              <a:t>Tariefzekerheid</a:t>
            </a:r>
            <a:r>
              <a:rPr lang="nl-BE" dirty="0"/>
              <a:t>: stimuleren </a:t>
            </a:r>
            <a:r>
              <a:rPr lang="nl-BE" b="1" dirty="0" err="1"/>
              <a:t>conventionering</a:t>
            </a:r>
            <a:r>
              <a:rPr lang="nl-BE" dirty="0"/>
              <a:t> en afremmen </a:t>
            </a:r>
            <a:r>
              <a:rPr lang="nl-BE" b="1" dirty="0" err="1"/>
              <a:t>supplementitis</a:t>
            </a:r>
            <a:endParaRPr lang="nl-BE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/>
              <a:t>Budget-neutrale</a:t>
            </a:r>
            <a:r>
              <a:rPr lang="nl-BE" dirty="0"/>
              <a:t> hervorming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1168276D-E0AC-4342-AA56-0CA7040CBFBD}"/>
              </a:ext>
            </a:extLst>
          </p:cNvPr>
          <p:cNvSpPr txBox="1"/>
          <p:nvPr/>
        </p:nvSpPr>
        <p:spPr>
          <a:xfrm>
            <a:off x="2401614" y="5617779"/>
            <a:ext cx="123496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dirty="0"/>
              <a:t>Winnaars </a:t>
            </a:r>
            <a:endParaRPr lang="en-GB" sz="20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5489B645-BC60-4EF2-9C3F-DA78A2B2A9C1}"/>
              </a:ext>
            </a:extLst>
          </p:cNvPr>
          <p:cNvSpPr txBox="1"/>
          <p:nvPr/>
        </p:nvSpPr>
        <p:spPr>
          <a:xfrm>
            <a:off x="6216871" y="5617779"/>
            <a:ext cx="123496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Verliezers </a:t>
            </a:r>
            <a:endParaRPr lang="en-GB" sz="2000" b="1" dirty="0"/>
          </a:p>
        </p:txBody>
      </p:sp>
      <p:sp>
        <p:nvSpPr>
          <p:cNvPr id="6" name="Pijl: links/rechts 5">
            <a:extLst>
              <a:ext uri="{FF2B5EF4-FFF2-40B4-BE49-F238E27FC236}">
                <a16:creationId xmlns:a16="http://schemas.microsoft.com/office/drawing/2014/main" xmlns="" id="{730FF1D7-39DB-4FEB-95F7-F646CD6D59FE}"/>
              </a:ext>
            </a:extLst>
          </p:cNvPr>
          <p:cNvSpPr/>
          <p:nvPr/>
        </p:nvSpPr>
        <p:spPr>
          <a:xfrm>
            <a:off x="4487917" y="5684413"/>
            <a:ext cx="1234965" cy="26801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90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5620</TotalTime>
  <Words>583</Words>
  <Application>Microsoft Office PowerPoint</Application>
  <PresentationFormat>Diavoorstelling (4:3)</PresentationFormat>
  <Paragraphs>216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Gevaert</dc:creator>
  <cp:lastModifiedBy>ASGB</cp:lastModifiedBy>
  <cp:revision>124</cp:revision>
  <dcterms:created xsi:type="dcterms:W3CDTF">2017-12-02T15:51:43Z</dcterms:created>
  <dcterms:modified xsi:type="dcterms:W3CDTF">2018-01-31T07:53:36Z</dcterms:modified>
</cp:coreProperties>
</file>