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handoutMasterIdLst>
    <p:handoutMasterId r:id="rId26"/>
  </p:handoutMasterIdLst>
  <p:sldIdLst>
    <p:sldId id="306" r:id="rId2"/>
    <p:sldId id="294" r:id="rId3"/>
    <p:sldId id="299" r:id="rId4"/>
    <p:sldId id="297" r:id="rId5"/>
    <p:sldId id="284" r:id="rId6"/>
    <p:sldId id="285" r:id="rId7"/>
    <p:sldId id="286" r:id="rId8"/>
    <p:sldId id="287" r:id="rId9"/>
    <p:sldId id="288" r:id="rId10"/>
    <p:sldId id="289" r:id="rId11"/>
    <p:sldId id="291" r:id="rId12"/>
    <p:sldId id="300" r:id="rId13"/>
    <p:sldId id="302" r:id="rId14"/>
    <p:sldId id="304" r:id="rId15"/>
    <p:sldId id="272" r:id="rId16"/>
    <p:sldId id="310" r:id="rId17"/>
    <p:sldId id="309" r:id="rId18"/>
    <p:sldId id="270" r:id="rId19"/>
    <p:sldId id="268" r:id="rId20"/>
    <p:sldId id="274" r:id="rId21"/>
    <p:sldId id="295" r:id="rId22"/>
    <p:sldId id="308" r:id="rId23"/>
    <p:sldId id="307" r:id="rId24"/>
  </p:sldIdLst>
  <p:sldSz cx="9144000" cy="6858000" type="screen4x3"/>
  <p:notesSz cx="6858000" cy="9144000"/>
  <p:defaultTextStyle>
    <a:defPPr>
      <a:defRPr lang="nl-B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39" autoAdjust="0"/>
    <p:restoredTop sz="70959" autoAdjust="0"/>
  </p:normalViewPr>
  <p:slideViewPr>
    <p:cSldViewPr>
      <p:cViewPr>
        <p:scale>
          <a:sx n="70" d="100"/>
          <a:sy n="70" d="100"/>
        </p:scale>
        <p:origin x="-2814" y="-342"/>
      </p:cViewPr>
      <p:guideLst>
        <p:guide orient="horz" pos="2160"/>
        <p:guide pos="2880"/>
      </p:guideLst>
    </p:cSldViewPr>
  </p:slideViewPr>
  <p:outlineViewPr>
    <p:cViewPr>
      <p:scale>
        <a:sx n="33" d="100"/>
        <a:sy n="33" d="100"/>
      </p:scale>
      <p:origin x="0" y="138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3086" y="-5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mn-cs"/>
              </a:defRPr>
            </a:lvl1pPr>
          </a:lstStyle>
          <a:p>
            <a:pPr>
              <a:defRPr/>
            </a:pPr>
            <a:endParaRPr lang="nl-BE"/>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cs typeface="+mn-cs"/>
              </a:defRPr>
            </a:lvl1pPr>
          </a:lstStyle>
          <a:p>
            <a:pPr>
              <a:defRPr/>
            </a:pPr>
            <a:endParaRPr lang="nl-BE"/>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cs typeface="+mn-cs"/>
              </a:defRPr>
            </a:lvl1pPr>
          </a:lstStyle>
          <a:p>
            <a:pPr>
              <a:defRPr/>
            </a:pPr>
            <a:endParaRPr lang="nl-BE"/>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cs typeface="+mn-cs"/>
              </a:defRPr>
            </a:lvl1pPr>
          </a:lstStyle>
          <a:p>
            <a:pPr>
              <a:defRPr/>
            </a:pPr>
            <a:fld id="{2F21EEE2-5FF8-4C4A-B843-6B5EED81F474}" type="slidenum">
              <a:rPr lang="nl-BE"/>
              <a:pPr>
                <a:defRPr/>
              </a:pPr>
              <a:t>‹nr.›</a:t>
            </a:fld>
            <a:endParaRPr lang="nl-BE"/>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nl-BE"/>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nl-BE"/>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BE" noProof="0" smtClean="0"/>
              <a:t>Klik om de opmaakprofielen van de modeltekst te bewerken</a:t>
            </a:r>
          </a:p>
          <a:p>
            <a:pPr lvl="1"/>
            <a:r>
              <a:rPr lang="nl-BE" noProof="0" smtClean="0"/>
              <a:t>Tweede niveau</a:t>
            </a:r>
          </a:p>
          <a:p>
            <a:pPr lvl="2"/>
            <a:r>
              <a:rPr lang="nl-BE" noProof="0" smtClean="0"/>
              <a:t>Derde niveau</a:t>
            </a:r>
          </a:p>
          <a:p>
            <a:pPr lvl="3"/>
            <a:r>
              <a:rPr lang="nl-BE" noProof="0" smtClean="0"/>
              <a:t>Vierde niveau</a:t>
            </a:r>
          </a:p>
          <a:p>
            <a:pPr lvl="4"/>
            <a:r>
              <a:rPr lang="nl-BE" noProof="0" smtClean="0"/>
              <a:t>Vijfde niveau</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nl-BE"/>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320019E-D87E-47F3-8444-7F52654E2DE1}" type="slidenum">
              <a:rPr lang="nl-BE"/>
              <a:pPr>
                <a:defRPr/>
              </a:pPr>
              <a:t>‹nr.›</a:t>
            </a:fld>
            <a:endParaRPr lang="nl-BE"/>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jdelijke aanduiding voor dia-afbeelding 1"/>
          <p:cNvSpPr>
            <a:spLocks noGrp="1" noRot="1" noChangeAspect="1" noTextEdit="1"/>
          </p:cNvSpPr>
          <p:nvPr>
            <p:ph type="sldImg"/>
          </p:nvPr>
        </p:nvSpPr>
        <p:spPr>
          <a:ln/>
        </p:spPr>
      </p:sp>
      <p:sp>
        <p:nvSpPr>
          <p:cNvPr id="33795" name="Tijdelijke aanduiding voor notities 2"/>
          <p:cNvSpPr>
            <a:spLocks noGrp="1"/>
          </p:cNvSpPr>
          <p:nvPr>
            <p:ph type="body" idx="1"/>
          </p:nvPr>
        </p:nvSpPr>
        <p:spPr>
          <a:noFill/>
          <a:ln/>
        </p:spPr>
        <p:txBody>
          <a:bodyPr/>
          <a:lstStyle/>
          <a:p>
            <a:endParaRPr lang="nl-NL" smtClean="0"/>
          </a:p>
        </p:txBody>
      </p:sp>
      <p:sp>
        <p:nvSpPr>
          <p:cNvPr id="33796" name="Tijdelijke aanduiding voor koptekst 3"/>
          <p:cNvSpPr>
            <a:spLocks noGrp="1"/>
          </p:cNvSpPr>
          <p:nvPr>
            <p:ph type="hdr" sz="quarter"/>
          </p:nvPr>
        </p:nvSpPr>
        <p:spPr/>
        <p:txBody>
          <a:bodyPr/>
          <a:lstStyle/>
          <a:p>
            <a:pPr>
              <a:defRPr/>
            </a:pPr>
            <a:endParaRPr lang="nl-NL" smtClean="0"/>
          </a:p>
        </p:txBody>
      </p:sp>
      <p:sp>
        <p:nvSpPr>
          <p:cNvPr id="33797" name="Tijdelijke aanduiding voor dianummer 4"/>
          <p:cNvSpPr>
            <a:spLocks noGrp="1"/>
          </p:cNvSpPr>
          <p:nvPr>
            <p:ph type="sldNum" sz="quarter" idx="5"/>
          </p:nvPr>
        </p:nvSpPr>
        <p:spPr/>
        <p:txBody>
          <a:bodyPr/>
          <a:lstStyle/>
          <a:p>
            <a:pPr>
              <a:defRPr/>
            </a:pPr>
            <a:fld id="{C0FD7164-A7A9-4BF1-A81F-6DA13E37550B}" type="slidenum">
              <a:rPr lang="nl-BE" smtClean="0"/>
              <a:pPr>
                <a:defRPr/>
              </a:pPr>
              <a:t>1</a:t>
            </a:fld>
            <a:endParaRPr lang="nl-BE"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84039153-1E17-4844-B2BD-EDDFB4014EA7}" type="slidenum">
              <a:rPr lang="nl-BE" smtClean="0"/>
              <a:pPr>
                <a:defRPr/>
              </a:pPr>
              <a:t>10</a:t>
            </a:fld>
            <a:endParaRPr lang="nl-BE"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xfrm>
            <a:off x="914400" y="4343400"/>
            <a:ext cx="5029200" cy="4114800"/>
          </a:xfrm>
          <a:noFill/>
          <a:ln/>
        </p:spPr>
        <p:txBody>
          <a:bodyPr/>
          <a:lstStyle/>
          <a:p>
            <a:pPr eaLnBrk="1" hangingPunct="1"/>
            <a:r>
              <a:rPr lang="fr-BE" smtClean="0"/>
              <a:t>Sta me toe dat ik wat dieper inga op de problemen die zich voor de artsen stellen</a:t>
            </a:r>
          </a:p>
          <a:p>
            <a:pPr eaLnBrk="1" hangingPunct="1"/>
            <a:r>
              <a:rPr lang="fr-BE" smtClean="0"/>
              <a:t>dat de premies  de laatste 10jaar vervijf- of vertienvoudigd zijn is u bekend </a:t>
            </a:r>
          </a:p>
          <a:p>
            <a:pPr eaLnBrk="1" hangingPunct="1"/>
            <a:r>
              <a:rPr lang="fr-BE" smtClean="0"/>
              <a:t>het probleem van de seriele schade krijgt weinig aandacht maar is reëel</a:t>
            </a:r>
          </a:p>
          <a:p>
            <a:pPr eaLnBrk="1" hangingPunct="1"/>
            <a:r>
              <a:rPr lang="fr-BE" smtClean="0"/>
              <a:t>verscheidene verzekeringsmaatschappijen leggen aanzienlijke franchises op </a:t>
            </a:r>
          </a:p>
          <a:p>
            <a:pPr eaLnBrk="1" hangingPunct="1"/>
            <a:r>
              <a:rPr lang="fr-BE" smtClean="0"/>
              <a:t>en net zoals voor de ziekenhuizen worden soms minnelijke schikkingen getroffen buiten de verzekeraar om zodat men in feite soms twee keer betaalt</a:t>
            </a:r>
          </a:p>
          <a:p>
            <a:pPr eaLnBrk="1" hangingPunct="1"/>
            <a:endParaRPr lang="fr-BE" smtClean="0"/>
          </a:p>
          <a:p>
            <a:pPr eaLnBrk="1" hangingPunct="1"/>
            <a:r>
              <a:rPr lang="fr-BE" smtClean="0"/>
              <a:t>buiten de premies hebben artsen maar  weinig interesse voor dit onderwerp ,en ik moet eerlijk toegeven dat ik zelf -voor ik via mijn syndicaat met deze problematiek in aanraking kwam -ook nauwelijks wist waar de klepel hing</a:t>
            </a:r>
          </a:p>
          <a:p>
            <a:pPr eaLnBrk="1" hangingPunct="1"/>
            <a:r>
              <a:rPr lang="fr-BE" smtClean="0"/>
              <a:t>er zijn echter nog andere problemen die minstens zo belangrijk zijn</a:t>
            </a:r>
          </a:p>
          <a:p>
            <a:pPr eaLnBrk="1" hangingPunct="1"/>
            <a:endParaRPr lang="nl-NL" smtClean="0"/>
          </a:p>
        </p:txBody>
      </p:sp>
      <p:sp>
        <p:nvSpPr>
          <p:cNvPr id="43013"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p:txBody>
          <a:bodyPr/>
          <a:lstStyle/>
          <a:p>
            <a:pPr>
              <a:defRPr/>
            </a:pPr>
            <a:fld id="{97D24C8B-085E-405A-B286-DAF0E61100A5}" type="slidenum">
              <a:rPr lang="nl-BE" smtClean="0"/>
              <a:pPr>
                <a:defRPr/>
              </a:pPr>
              <a:t>11</a:t>
            </a:fld>
            <a:endParaRPr lang="nl-BE"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xfrm>
            <a:off x="914400" y="4343400"/>
            <a:ext cx="5029200" cy="4114800"/>
          </a:xfrm>
          <a:noFill/>
          <a:ln/>
        </p:spPr>
        <p:txBody>
          <a:bodyPr/>
          <a:lstStyle/>
          <a:p>
            <a:pPr eaLnBrk="1" hangingPunct="1"/>
            <a:endParaRPr lang="fr-BE" smtClean="0"/>
          </a:p>
          <a:p>
            <a:pPr eaLnBrk="1" hangingPunct="1"/>
            <a:endParaRPr lang="nl-NL" smtClean="0"/>
          </a:p>
        </p:txBody>
      </p:sp>
      <p:sp>
        <p:nvSpPr>
          <p:cNvPr id="44037" name="Rectangle 4"/>
          <p:cNvSpPr>
            <a:spLocks noChangeArrowheads="1"/>
          </p:cNvSpPr>
          <p:nvPr/>
        </p:nvSpPr>
        <p:spPr bwMode="auto">
          <a:xfrm>
            <a:off x="1143000" y="4572000"/>
            <a:ext cx="4419600" cy="1735138"/>
          </a:xfrm>
          <a:prstGeom prst="rect">
            <a:avLst/>
          </a:prstGeom>
          <a:noFill/>
          <a:ln w="9525">
            <a:noFill/>
            <a:miter lim="800000"/>
            <a:headEnd/>
            <a:tailEnd/>
          </a:ln>
        </p:spPr>
        <p:txBody>
          <a:bodyPr>
            <a:spAutoFit/>
          </a:bodyPr>
          <a:lstStyle/>
          <a:p>
            <a:r>
              <a:rPr lang="fr-BE" sz="1200">
                <a:latin typeface="Times New Roman" pitchFamily="18" charset="0"/>
              </a:rPr>
              <a:t>Wat vele artsen onvoldoende kennen zijn de belangrijke hiaten in de dekking die er kunnen bestaan wanneer zij van de ene maatschappij naat de andere overstappen</a:t>
            </a:r>
          </a:p>
          <a:p>
            <a:r>
              <a:rPr lang="fr-BE" sz="1200">
                <a:latin typeface="Times New Roman" pitchFamily="18" charset="0"/>
              </a:rPr>
              <a:t>wij vragen de artsen om niet alleen kortzichtig oog te hebben voor de premies maar ook voor de kwaliteit van de polis en van de dekking en de potentiele hiaten</a:t>
            </a:r>
          </a:p>
          <a:p>
            <a:r>
              <a:rPr lang="fr-BE" sz="1200">
                <a:latin typeface="Times New Roman" pitchFamily="18" charset="0"/>
              </a:rPr>
              <a:t>het moet u maar één keer in uw leven overkomen om in een schadegeval met onvoldoende dekking veroordeeld te worden en een sociaal drama is het onmiddellijke gevolg,</a:t>
            </a:r>
          </a:p>
        </p:txBody>
      </p:sp>
      <p:sp>
        <p:nvSpPr>
          <p:cNvPr id="44038" name="Tijdelijke aanduiding voor koptekst 8"/>
          <p:cNvSpPr>
            <a:spLocks noGrp="1"/>
          </p:cNvSpPr>
          <p:nvPr>
            <p:ph type="hdr" sz="quarter"/>
          </p:nvPr>
        </p:nvSpPr>
        <p:spPr/>
        <p:txBody>
          <a:bodyPr/>
          <a:lstStyle/>
          <a:p>
            <a:pPr>
              <a:defRPr/>
            </a:pPr>
            <a:endParaRPr lang="nl-NL"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p:txBody>
          <a:bodyPr/>
          <a:lstStyle/>
          <a:p>
            <a:pPr>
              <a:defRPr/>
            </a:pPr>
            <a:fld id="{9E9C6CE4-2987-465A-B45E-A901969BC5B2}" type="slidenum">
              <a:rPr lang="nl-BE" smtClean="0"/>
              <a:pPr>
                <a:defRPr/>
              </a:pPr>
              <a:t>15</a:t>
            </a:fld>
            <a:endParaRPr lang="nl-BE"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914400" y="4343400"/>
            <a:ext cx="5029200" cy="4114800"/>
          </a:xfrm>
          <a:noFill/>
          <a:ln/>
        </p:spPr>
        <p:txBody>
          <a:bodyPr/>
          <a:lstStyle/>
          <a:p>
            <a:pPr eaLnBrk="1" hangingPunct="1"/>
            <a:endParaRPr lang="fr-BE" smtClean="0"/>
          </a:p>
          <a:p>
            <a:pPr eaLnBrk="1" hangingPunct="1"/>
            <a:r>
              <a:rPr lang="fr-BE" smtClean="0"/>
              <a:t>de enige correcte polis is deze die gebaseerd is op het schadeverwekkend feit</a:t>
            </a:r>
          </a:p>
          <a:p>
            <a:pPr eaLnBrk="1" hangingPunct="1"/>
            <a:r>
              <a:rPr lang="fr-BE" smtClean="0"/>
              <a:t>met de loss occurrence en claims made polissen vallen grote hiaten in de uitloopregeling</a:t>
            </a:r>
          </a:p>
          <a:p>
            <a:pPr eaLnBrk="1" hangingPunct="1"/>
            <a:r>
              <a:rPr lang="fr-BE" smtClean="0"/>
              <a:t>en soms even grote hiaten bij de overgang van de ene polis naar de andere</a:t>
            </a:r>
          </a:p>
          <a:p>
            <a:pPr eaLnBrk="1" hangingPunct="1"/>
            <a:r>
              <a:rPr lang="fr-BE" smtClean="0"/>
              <a:t>men weet niet eens of de verzekeraar als men op pensioen gaat nog zal bestaan</a:t>
            </a:r>
          </a:p>
          <a:p>
            <a:pPr eaLnBrk="1" hangingPunct="1"/>
            <a:r>
              <a:rPr lang="fr-BE" smtClean="0"/>
              <a:t>Of de verzekeraar de posterioriteit wel zal toestaan; en voor hoelang?</a:t>
            </a:r>
          </a:p>
          <a:p>
            <a:pPr eaLnBrk="1" hangingPunct="1"/>
            <a:r>
              <a:rPr lang="fr-BE" smtClean="0"/>
              <a:t>En voor welk bedrag? Arts wordt aldus gevangene van zijn verzekeraar; deze systemen zouden dus moeten verboden worden </a:t>
            </a:r>
          </a:p>
          <a:p>
            <a:pPr eaLnBrk="1" hangingPunct="1"/>
            <a:r>
              <a:rPr lang="fr-BE" smtClean="0"/>
              <a:t>in spanje en frankrijk zijn ze trouwens afgewezen als oneerlijke handelspraktijk</a:t>
            </a:r>
          </a:p>
        </p:txBody>
      </p:sp>
      <p:sp>
        <p:nvSpPr>
          <p:cNvPr id="45061"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p:txBody>
          <a:bodyPr/>
          <a:lstStyle/>
          <a:p>
            <a:pPr>
              <a:defRPr/>
            </a:pPr>
            <a:fld id="{79980FF4-3E3B-46BF-90E5-D22B6FADB463}" type="slidenum">
              <a:rPr lang="nl-BE" smtClean="0"/>
              <a:pPr>
                <a:defRPr/>
              </a:pPr>
              <a:t>16</a:t>
            </a:fld>
            <a:endParaRPr lang="nl-BE"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914400" y="4343400"/>
            <a:ext cx="5029200" cy="4114800"/>
          </a:xfrm>
          <a:noFill/>
          <a:ln/>
        </p:spPr>
        <p:txBody>
          <a:bodyPr/>
          <a:lstStyle/>
          <a:p>
            <a:pPr eaLnBrk="1" hangingPunct="1"/>
            <a:endParaRPr lang="fr-BE" smtClean="0"/>
          </a:p>
          <a:p>
            <a:pPr eaLnBrk="1" hangingPunct="1"/>
            <a:endParaRPr lang="nl-NL" smtClean="0"/>
          </a:p>
        </p:txBody>
      </p:sp>
      <p:sp>
        <p:nvSpPr>
          <p:cNvPr id="46085" name="Rectangle 4"/>
          <p:cNvSpPr>
            <a:spLocks noChangeArrowheads="1"/>
          </p:cNvSpPr>
          <p:nvPr/>
        </p:nvSpPr>
        <p:spPr bwMode="auto">
          <a:xfrm>
            <a:off x="1143000" y="4572000"/>
            <a:ext cx="4419600" cy="1735138"/>
          </a:xfrm>
          <a:prstGeom prst="rect">
            <a:avLst/>
          </a:prstGeom>
          <a:noFill/>
          <a:ln w="9525">
            <a:noFill/>
            <a:miter lim="800000"/>
            <a:headEnd/>
            <a:tailEnd/>
          </a:ln>
        </p:spPr>
        <p:txBody>
          <a:bodyPr>
            <a:spAutoFit/>
          </a:bodyPr>
          <a:lstStyle/>
          <a:p>
            <a:r>
              <a:rPr lang="fr-BE" sz="1200">
                <a:latin typeface="Times New Roman" pitchFamily="18" charset="0"/>
              </a:rPr>
              <a:t>Wat vele artsen onvoldoende kennen zijn de belangrijke hiaten in de dekking die er kunnen bestaan wanneer zij van de ene maatschappij naat de andere overstappen</a:t>
            </a:r>
          </a:p>
          <a:p>
            <a:r>
              <a:rPr lang="fr-BE" sz="1200">
                <a:latin typeface="Times New Roman" pitchFamily="18" charset="0"/>
              </a:rPr>
              <a:t>wij vragen de artsen om niet alleen kortzichtig oog te hebben voor de premies maar ook voor de kwaliteit van de polis en van de dekking en de potentiele hiaten</a:t>
            </a:r>
          </a:p>
          <a:p>
            <a:r>
              <a:rPr lang="fr-BE" sz="1200">
                <a:latin typeface="Times New Roman" pitchFamily="18" charset="0"/>
              </a:rPr>
              <a:t>het moet u maar één keer in uw leven overkomen om in een schadegeval met onvoldoende dekking veroordeeld te worden en een sociaal drama is het onmiddellijke gevolg,</a:t>
            </a:r>
          </a:p>
        </p:txBody>
      </p:sp>
      <p:sp>
        <p:nvSpPr>
          <p:cNvPr id="46086" name="Tijdelijke aanduiding voor koptekst 8"/>
          <p:cNvSpPr>
            <a:spLocks noGrp="1"/>
          </p:cNvSpPr>
          <p:nvPr>
            <p:ph type="hdr" sz="quarter"/>
          </p:nvPr>
        </p:nvSpPr>
        <p:spPr/>
        <p:txBody>
          <a:bodyPr/>
          <a:lstStyle/>
          <a:p>
            <a:pPr>
              <a:defRPr/>
            </a:pPr>
            <a:endParaRPr lang="nl-NL"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p:txBody>
          <a:bodyPr/>
          <a:lstStyle/>
          <a:p>
            <a:pPr>
              <a:defRPr/>
            </a:pPr>
            <a:fld id="{9A50B0AF-8499-4688-B7AA-B8F39A2BC3FC}" type="slidenum">
              <a:rPr lang="nl-BE" smtClean="0"/>
              <a:pPr>
                <a:defRPr/>
              </a:pPr>
              <a:t>18</a:t>
            </a:fld>
            <a:endParaRPr lang="nl-BE"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914400" y="4343400"/>
            <a:ext cx="5029200" cy="4114800"/>
          </a:xfrm>
          <a:noFill/>
          <a:ln/>
        </p:spPr>
        <p:txBody>
          <a:bodyPr/>
          <a:lstStyle/>
          <a:p>
            <a:pPr eaLnBrk="1" hangingPunct="1"/>
            <a:r>
              <a:rPr lang="fr-BE" smtClean="0"/>
              <a:t>De eerste opvang van een patient na een potentieel schadegeval is vaak medebepalend voor het verdere verloop </a:t>
            </a:r>
          </a:p>
          <a:p>
            <a:pPr eaLnBrk="1" hangingPunct="1"/>
            <a:r>
              <a:rPr lang="fr-BE" smtClean="0"/>
              <a:t>hoewel hier en daar wel initiatieven genomen worden kunnen artsen en ziekenhuizen op dit gebied nog heel wat bijleren</a:t>
            </a:r>
          </a:p>
          <a:p>
            <a:pPr eaLnBrk="1" hangingPunct="1"/>
            <a:r>
              <a:rPr lang="fr-BE" smtClean="0"/>
              <a:t>een klachtenbemiddelaar kan de patient of zijn vertegenwoordiger een eerste orienterend advies geven over de mogelijkheden</a:t>
            </a:r>
          </a:p>
          <a:p>
            <a:pPr eaLnBrk="1" hangingPunct="1"/>
            <a:r>
              <a:rPr lang="fr-BE" smtClean="0"/>
              <a:t>Ik weet dat we vroeger zelf gesuggereerd hebben om een klachtenfunctionaris te financieren via de verpleegdagprijs-   maar misschien is het beter – om de onafhankelijkheid ten opzichte van het ziekenhuis beter te benadrukken en te waarborgen-dat deze persoon eerder zou afhangen van bv de provinciale geneeskundige commissie</a:t>
            </a:r>
          </a:p>
          <a:p>
            <a:pPr eaLnBrk="1" hangingPunct="1"/>
            <a:r>
              <a:rPr lang="fr-BE" smtClean="0"/>
              <a:t>Los daarvan kan ev nog een aparte ombudsman per ziekenhuis voorzien worden voor de plaatselijke opvang</a:t>
            </a:r>
            <a:endParaRPr lang="nl-NL" smtClean="0"/>
          </a:p>
        </p:txBody>
      </p:sp>
      <p:sp>
        <p:nvSpPr>
          <p:cNvPr id="47109"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p:txBody>
          <a:bodyPr/>
          <a:lstStyle/>
          <a:p>
            <a:pPr>
              <a:defRPr/>
            </a:pPr>
            <a:fld id="{77BE097F-F92D-4C65-98C1-D697D725708D}" type="slidenum">
              <a:rPr lang="nl-BE" smtClean="0"/>
              <a:pPr>
                <a:defRPr/>
              </a:pPr>
              <a:t>19</a:t>
            </a:fld>
            <a:endParaRPr lang="nl-BE"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xfrm>
            <a:off x="914400" y="4343400"/>
            <a:ext cx="5029200" cy="4114800"/>
          </a:xfrm>
          <a:noFill/>
          <a:ln/>
        </p:spPr>
        <p:txBody>
          <a:bodyPr/>
          <a:lstStyle/>
          <a:p>
            <a:pPr eaLnBrk="1" hangingPunct="1"/>
            <a:r>
              <a:rPr lang="fr-BE" smtClean="0"/>
              <a:t>Vaak wordt door beheerders gepleit voor een gezamenlijke polis artsen+ziekenhuis</a:t>
            </a:r>
          </a:p>
          <a:p>
            <a:pPr eaLnBrk="1" hangingPunct="1"/>
            <a:r>
              <a:rPr lang="fr-BE" smtClean="0"/>
              <a:t>er is iets voor te zeggen dat dit soms de procedure kan versnellen  omdat de ene verzekeraar niet kan proberen de zwarte piet aan de andere door te geven</a:t>
            </a:r>
          </a:p>
          <a:p>
            <a:pPr eaLnBrk="1" hangingPunct="1"/>
            <a:r>
              <a:rPr lang="fr-BE" smtClean="0"/>
              <a:t>maar zoals recent bij de discussie van art 128bis nog gebleken is is transparantie niet de grootste eigenschap van onze beheeders</a:t>
            </a:r>
          </a:p>
          <a:p>
            <a:pPr eaLnBrk="1" hangingPunct="1"/>
            <a:r>
              <a:rPr lang="fr-BE" smtClean="0"/>
              <a:t>Artsen kennen vaak deze gezamenlijke polis niet, hebben hem niet mee onderhandeld, krijgen hem soms gewoon niet ter inzage</a:t>
            </a:r>
          </a:p>
          <a:p>
            <a:pPr eaLnBrk="1" hangingPunct="1"/>
            <a:r>
              <a:rPr lang="fr-BE" smtClean="0"/>
              <a:t>ze moeten rekening houden met een arbitrage achteraf die met ongelijke wapens gevoerd wordt en waarbij ze onder zware druk kunnnen gezet worden</a:t>
            </a:r>
          </a:p>
          <a:p>
            <a:pPr eaLnBrk="1" hangingPunct="1"/>
            <a:r>
              <a:rPr lang="fr-BE" smtClean="0"/>
              <a:t>Tenslotte,  ik heb tot op heden geen enkele gezamenlijke polis gezien die beter is dan deze die de artsen apart konden bedingen,</a:t>
            </a:r>
          </a:p>
          <a:p>
            <a:pPr eaLnBrk="1" hangingPunct="1"/>
            <a:r>
              <a:rPr lang="fr-BE" smtClean="0"/>
              <a:t> ik vermoed trouwens dat dit zo zal blijven , door de chronische onderbestaffing zal mi het aantal fouten door verpleegkundigen (bv fouten in medicatietoediening) sneller toenemen dan de fouten door de artsen</a:t>
            </a:r>
          </a:p>
          <a:p>
            <a:pPr eaLnBrk="1" hangingPunct="1"/>
            <a:r>
              <a:rPr lang="fr-BE" smtClean="0"/>
              <a:t>Aan de andere kant kan een gezamenlijk optreden wel vereist zijn bij het risicomanagement</a:t>
            </a:r>
          </a:p>
          <a:p>
            <a:pPr eaLnBrk="1" hangingPunct="1"/>
            <a:r>
              <a:rPr lang="fr-BE" smtClean="0"/>
              <a:t>ons voorstel is dan ook duidelijk gescheiden aparte contracten bij voorkeur bij één verzekeraar</a:t>
            </a:r>
            <a:endParaRPr lang="nl-NL" smtClean="0"/>
          </a:p>
        </p:txBody>
      </p:sp>
      <p:sp>
        <p:nvSpPr>
          <p:cNvPr id="48133"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p:txBody>
          <a:bodyPr/>
          <a:lstStyle/>
          <a:p>
            <a:pPr>
              <a:defRPr/>
            </a:pPr>
            <a:fld id="{F79B333A-6EFE-4E8E-B34E-749F77E5B190}" type="slidenum">
              <a:rPr lang="nl-BE" smtClean="0"/>
              <a:pPr>
                <a:defRPr/>
              </a:pPr>
              <a:t>20</a:t>
            </a:fld>
            <a:endParaRPr lang="nl-BE"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914400" y="4343400"/>
            <a:ext cx="5029200" cy="4114800"/>
          </a:xfrm>
          <a:noFill/>
          <a:ln/>
        </p:spPr>
        <p:txBody>
          <a:bodyPr/>
          <a:lstStyle/>
          <a:p>
            <a:pPr eaLnBrk="1" hangingPunct="1"/>
            <a:r>
              <a:rPr lang="fr-BE" sz="1000" smtClean="0"/>
              <a:t>Een aantal van onze voorstellen kunnen ook binnen de  huidige aansprakelijkheidsregeling gerealiseerd worden</a:t>
            </a:r>
          </a:p>
          <a:p>
            <a:pPr eaLnBrk="1" hangingPunct="1"/>
            <a:r>
              <a:rPr lang="fr-BE" sz="1000" smtClean="0"/>
              <a:t>zo zou de verzekering ba best verplicht worden om patienten te beschermen tegen insolvabele zorgverstrekkers</a:t>
            </a:r>
          </a:p>
          <a:p>
            <a:pPr eaLnBrk="1" hangingPunct="1"/>
            <a:r>
              <a:rPr lang="fr-BE" sz="1000" smtClean="0"/>
              <a:t>weliswaar is  nu reeds de overgrote meerderheid</a:t>
            </a:r>
            <a:br>
              <a:rPr lang="fr-BE" sz="1000" smtClean="0"/>
            </a:br>
            <a:r>
              <a:rPr lang="fr-BE" sz="1000" smtClean="0"/>
              <a:t>van de artsen verzekerd men spreekt van 95% maar dat is dan toch nog 5% te weinig</a:t>
            </a:r>
          </a:p>
          <a:p>
            <a:pPr eaLnBrk="1" hangingPunct="1"/>
            <a:r>
              <a:rPr lang="fr-BE" sz="1000" smtClean="0"/>
              <a:t>het gevolg is dan wel dat premieverhogingen moeten verantwoord worden bij de minister van economische zaken</a:t>
            </a:r>
          </a:p>
          <a:p>
            <a:pPr eaLnBrk="1" hangingPunct="1"/>
            <a:r>
              <a:rPr lang="fr-BE" sz="1000" smtClean="0"/>
              <a:t>en gelijktijdig zouden dan best de toegelaten uitsluitingen ook wettelijk worden vastgelegd</a:t>
            </a:r>
            <a:endParaRPr lang="nl-NL" sz="1000" smtClean="0"/>
          </a:p>
        </p:txBody>
      </p:sp>
      <p:sp>
        <p:nvSpPr>
          <p:cNvPr id="49157"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6E14B84F-0520-4F30-A58A-A56EEC7054F3}" type="slidenum">
              <a:rPr lang="nl-BE" smtClean="0"/>
              <a:pPr>
                <a:defRPr/>
              </a:pPr>
              <a:t>21</a:t>
            </a:fld>
            <a:endParaRPr lang="nl-BE"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xfrm>
            <a:off x="0" y="4191000"/>
            <a:ext cx="6705600" cy="5105400"/>
          </a:xfrm>
          <a:noFill/>
          <a:ln/>
        </p:spPr>
        <p:txBody>
          <a:bodyPr/>
          <a:lstStyle/>
          <a:p>
            <a:pPr eaLnBrk="1" hangingPunct="1"/>
            <a:r>
              <a:rPr lang="fr-BE" smtClean="0"/>
              <a:t>Hoewel wij dus denken dat een no fault systeem in vervanging van het huidige aansprakelijkheidssysteem principeel te verwerpen is en financieel niet leefbaar kunnen we er wel mee akkoord gaan dat nààst de foutaansprakelijkheid een fonds zou worden opgericht ter vergoeding van de niet-foutieve medische schade </a:t>
            </a:r>
          </a:p>
          <a:p>
            <a:pPr eaLnBrk="1" hangingPunct="1"/>
            <a:r>
              <a:rPr lang="fr-BE" smtClean="0"/>
              <a:t>Dit fonds zou zich zeker in het begin moeten beperken tot de zwaarste schadegevallen en kan nadien na een economisch evaluatie eventueel worden uitgebreid</a:t>
            </a:r>
          </a:p>
          <a:p>
            <a:pPr eaLnBrk="1" hangingPunct="1"/>
            <a:r>
              <a:rPr lang="fr-BE" smtClean="0"/>
              <a:t>Daarnaast is het evenzeer noodzakelijk dat een oplossing gezocht wordt voor het ernstig probleem van de seriele schade  Dit is niet meer zo uitzonderlijk: de chinese kruiden, het recente cidex geval, besmet bloed, enz    De financiering van deze vergoedingen kan echter onmogelijk ten laste van de artsen gelegd worden! Ik wil u dit duidelijk maken met een voorbeeld dat recent uitvoerig in de media werd aangehaald</a:t>
            </a:r>
          </a:p>
          <a:p>
            <a:pPr eaLnBrk="1" hangingPunct="1"/>
            <a:r>
              <a:rPr lang="fr-BE" smtClean="0"/>
              <a:t>Een patient sterft bij een heelkundige ingreep aan de gevolgen van een allergische reactie op het toedienen van een penicillinepreparaat</a:t>
            </a:r>
          </a:p>
          <a:p>
            <a:pPr eaLnBrk="1" hangingPunct="1"/>
            <a:r>
              <a:rPr lang="fr-BE" smtClean="0"/>
              <a:t>5 jaar voordien had hij reeds een zeer ernstige reactie doorgemaakt, dit was door de huisarts aan de specialist meegedeeld, het stond genoteerd in het dossier en toch werd wellicht routinegewijs ,peroperatief  het tegenaangewezen product toegediend</a:t>
            </a:r>
          </a:p>
          <a:p>
            <a:pPr eaLnBrk="1" hangingPunct="1"/>
            <a:r>
              <a:rPr lang="fr-BE" smtClean="0"/>
              <a:t>Er is schade, er is een fout en er is een oorzakelijk verband, dus moet de schade vergoed worden ten laste van de verantwoordelijke arts of zijn verzekeraar    Maar laat ons nu 5 jaar in de tijd teruggaan, naar het ogenblik dat deze patient dit product voor het eerst krijgt toegediend en in de veronderstelling dat de meest zorgvuldig werkende arts ook expliciet naar allergische antecedenten had navraag gedaan- en dat de patient toch overlijdt    Er is schade -dezelfde als in het eerste geval, er is een oorzakelijk verband maar er kan gewoonweg geen sprake zijn van een fout</a:t>
            </a:r>
          </a:p>
          <a:p>
            <a:pPr eaLnBrk="1" hangingPunct="1"/>
            <a:r>
              <a:rPr lang="fr-BE" smtClean="0"/>
              <a:t>Moét ook deze schade dan toch door iemand vergoed worden?  Dat is de vraag die voorligt. En waarop de gemeenschap, het parlement het antwoord moet geven. Maar het kan toch niet bedoeling zijn dat deze zorgvuldig werkende arts zou veroordeeld worden tot het betalen van deze schade! Wie denkt dat er  nu al een dreiging van defensieve geneeskunde bestaat moet dan maar even nadenken wat ons in dat geval zou te wachten staan</a:t>
            </a:r>
            <a:endParaRPr lang="nl-NL" smtClean="0"/>
          </a:p>
        </p:txBody>
      </p:sp>
      <p:sp>
        <p:nvSpPr>
          <p:cNvPr id="50181"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FB2288FA-4032-41F3-99D7-F0E7E1B56CEA}" type="slidenum">
              <a:rPr lang="nl-BE" smtClean="0"/>
              <a:pPr>
                <a:defRPr/>
              </a:pPr>
              <a:t>2</a:t>
            </a:fld>
            <a:endParaRPr lang="nl-BE"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533400" y="4267200"/>
            <a:ext cx="6019800" cy="5867400"/>
          </a:xfrm>
          <a:noFill/>
          <a:ln/>
        </p:spPr>
        <p:txBody>
          <a:bodyPr/>
          <a:lstStyle/>
          <a:p>
            <a:pPr eaLnBrk="1" hangingPunct="1"/>
            <a:r>
              <a:rPr lang="fr-BE" smtClean="0"/>
              <a:t>Als de schadeclaims dan al toenemen dan zijn daarvoor meerdere oorzaken te bedenken</a:t>
            </a:r>
          </a:p>
          <a:p>
            <a:pPr eaLnBrk="1" hangingPunct="1"/>
            <a:r>
              <a:rPr lang="fr-BE" smtClean="0"/>
              <a:t>De toegenomen mondigheid van de patienten wordt vaak geciteerd</a:t>
            </a:r>
          </a:p>
          <a:p>
            <a:pPr eaLnBrk="1" hangingPunct="1"/>
            <a:r>
              <a:rPr lang="fr-BE" smtClean="0"/>
              <a:t>Persoonlijk betwijfel ik sterk of dit een valabele oorzaak is</a:t>
            </a:r>
          </a:p>
          <a:p>
            <a:pPr eaLnBrk="1" hangingPunct="1"/>
            <a:r>
              <a:rPr lang="fr-BE" smtClean="0"/>
              <a:t>Een patient wordt niet plots mondig nà een verwikkeling, hij is het daarvoor al; en mondiger patienten zouden miins inziens artsen juist tot grotere voorzichtigeheid moeten aanzetten niet tot minder</a:t>
            </a:r>
          </a:p>
          <a:p>
            <a:pPr eaLnBrk="1" hangingPunct="1"/>
            <a:r>
              <a:rPr lang="fr-BE" smtClean="0"/>
              <a:t>de toegenomen technologie met de daaraan gekoppelde hogere verwachtingen bij het publiek spelen zeker een rol , ook artsen zelf worden soms verblind door te hoge verwachtingen of profileren zich al te graag met vroegere successen </a:t>
            </a:r>
          </a:p>
          <a:p>
            <a:pPr eaLnBrk="1" hangingPunct="1"/>
            <a:r>
              <a:rPr lang="fr-BE" smtClean="0"/>
              <a:t>De rol van de media hierin is niet te onderschatten  Als in ER 9  van de 10 reanimaties lukken dan is het moeilijk uit te leggen waarom dit in de dagelijkse praktijk slechts 1 op 10 is </a:t>
            </a:r>
          </a:p>
          <a:p>
            <a:pPr eaLnBrk="1" hangingPunct="1"/>
            <a:r>
              <a:rPr lang="fr-BE" smtClean="0"/>
              <a:t>De plethora aan artsen met het gebrek aan ervaring -medisch en communicatief-dat er het gevolg van is speelt zeker ook een rol De plethora aan advocaten waarschijnlijk evenzeer</a:t>
            </a:r>
          </a:p>
          <a:p>
            <a:pPr eaLnBrk="1" hangingPunct="1"/>
            <a:r>
              <a:rPr lang="fr-BE" smtClean="0"/>
              <a:t>De hoogte van sommige uitkeringen steekt sommige patienten de ogen uit en zet hen aan om ook eens hun kans te wagen ; de verzekeringen rechtsbijstand stimuleren dit nog meer;</a:t>
            </a:r>
          </a:p>
          <a:p>
            <a:pPr eaLnBrk="1" hangingPunct="1"/>
            <a:r>
              <a:rPr lang="fr-BE" smtClean="0"/>
              <a:t>de ziekenfondsen kunnen bij een bewezen fout 20% van de kosten die zij van een arts of zijn verzekeraar recupereren,  voor zich houden</a:t>
            </a:r>
          </a:p>
          <a:p>
            <a:pPr eaLnBrk="1" hangingPunct="1"/>
            <a:r>
              <a:rPr lang="fr-BE" smtClean="0"/>
              <a:t>En iets wat de overheid best voor ogen zou houden is dat de reglementering voor de terugbetaling van bepaalde procedures of producten best  conform de stand van de wetenschap is      wie zal dan uiteindelijk aansprakelijk gesteld worden wanneer dit probleem door de patienten en hun verenigingen beter zal gekend zijn?</a:t>
            </a:r>
          </a:p>
        </p:txBody>
      </p:sp>
      <p:sp>
        <p:nvSpPr>
          <p:cNvPr id="34821"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p:txBody>
          <a:bodyPr/>
          <a:lstStyle/>
          <a:p>
            <a:pPr>
              <a:defRPr/>
            </a:pPr>
            <a:fld id="{E6C2D2AE-918F-4669-A0F7-83426FC552D2}" type="slidenum">
              <a:rPr lang="nl-BE" smtClean="0"/>
              <a:pPr>
                <a:defRPr/>
              </a:pPr>
              <a:t>3</a:t>
            </a:fld>
            <a:endParaRPr lang="nl-BE"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14400" y="4343400"/>
            <a:ext cx="5029200" cy="4114800"/>
          </a:xfrm>
          <a:noFill/>
          <a:ln/>
        </p:spPr>
        <p:txBody>
          <a:bodyPr/>
          <a:lstStyle/>
          <a:p>
            <a:pPr eaLnBrk="1" hangingPunct="1"/>
            <a:r>
              <a:rPr lang="fr-BE" smtClean="0"/>
              <a:t>De stijging van het aantal klachten –als ze zou zijn aangetoond- kan ook gesitueerd worden in een algemene maatschappelijke evolutie: burgers aanvaarden niet meer dat ze schade lijden</a:t>
            </a:r>
          </a:p>
          <a:p>
            <a:pPr eaLnBrk="1" hangingPunct="1"/>
            <a:r>
              <a:rPr lang="fr-BE" smtClean="0"/>
              <a:t>Is dit toch het geval dan wordt gezocht naar een schuldige tot men compensatie bekomt</a:t>
            </a:r>
            <a:endParaRPr lang="nl-NL" smtClean="0"/>
          </a:p>
        </p:txBody>
      </p:sp>
      <p:sp>
        <p:nvSpPr>
          <p:cNvPr id="35845"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p:txBody>
          <a:bodyPr/>
          <a:lstStyle/>
          <a:p>
            <a:pPr>
              <a:defRPr/>
            </a:pPr>
            <a:fld id="{649FA686-BF9E-43EB-94D8-2899AF6FC1CB}" type="slidenum">
              <a:rPr lang="nl-BE" smtClean="0"/>
              <a:pPr>
                <a:defRPr/>
              </a:pPr>
              <a:t>4</a:t>
            </a:fld>
            <a:endParaRPr lang="nl-BE"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14400" y="4343400"/>
            <a:ext cx="5029200" cy="4114800"/>
          </a:xfrm>
          <a:noFill/>
          <a:ln/>
        </p:spPr>
        <p:txBody>
          <a:bodyPr/>
          <a:lstStyle/>
          <a:p>
            <a:pPr eaLnBrk="1" hangingPunct="1"/>
            <a:r>
              <a:rPr lang="fr-BE" smtClean="0"/>
              <a:t>; </a:t>
            </a:r>
            <a:r>
              <a:rPr lang="nl-NL" smtClean="0"/>
              <a:t>de meeste patienten verwachten een verklaring, een excuus, en de verzekering dat hetzelfde morgen niet opnieuw zal gebeuren</a:t>
            </a:r>
          </a:p>
        </p:txBody>
      </p:sp>
      <p:sp>
        <p:nvSpPr>
          <p:cNvPr id="36869"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p:txBody>
          <a:bodyPr/>
          <a:lstStyle/>
          <a:p>
            <a:pPr>
              <a:defRPr/>
            </a:pPr>
            <a:fld id="{075C7B78-CE6B-49C9-A27B-7542967F0981}" type="slidenum">
              <a:rPr lang="nl-BE" smtClean="0"/>
              <a:pPr>
                <a:defRPr/>
              </a:pPr>
              <a:t>5</a:t>
            </a:fld>
            <a:endParaRPr lang="nl-BE"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14400" y="4343400"/>
            <a:ext cx="5029200" cy="4114800"/>
          </a:xfrm>
          <a:noFill/>
          <a:ln/>
        </p:spPr>
        <p:txBody>
          <a:bodyPr/>
          <a:lstStyle/>
          <a:p>
            <a:pPr eaLnBrk="1" hangingPunct="1"/>
            <a:r>
              <a:rPr lang="nl-NL" smtClean="0"/>
              <a:t>Voor de patient of zijn familie is er bij een medische fout vaak lichamelijke en morele schade -niet zelden ernstig en onomkeerbaar- en of deze schade ooit zal vergoed worden is op dat ogenblik meestal niet de belangrijkste bekommernis</a:t>
            </a:r>
          </a:p>
          <a:p>
            <a:pPr eaLnBrk="1" hangingPunct="1"/>
            <a:r>
              <a:rPr lang="nl-NL" smtClean="0"/>
              <a:t>om een schadevergoeding te bekomen is er de moeilijke bewijslast van de fout en het aantonen van het oorzakelijk verband</a:t>
            </a:r>
          </a:p>
          <a:p>
            <a:pPr eaLnBrk="1" hangingPunct="1"/>
            <a:r>
              <a:rPr lang="nl-NL" smtClean="0"/>
              <a:t>in ziekenhuizen is het voor de patient niet altijd gemakkelijk om uit te maken tot wie of tot welke arts hij zich moet wenden</a:t>
            </a:r>
          </a:p>
          <a:p>
            <a:pPr eaLnBrk="1" hangingPunct="1"/>
            <a:r>
              <a:rPr lang="nl-NL" smtClean="0"/>
              <a:t>indien hij niet goed wordt aanhoord leidt dit tot woede en blijvende frustratie</a:t>
            </a:r>
          </a:p>
          <a:p>
            <a:pPr eaLnBrk="1" hangingPunct="1"/>
            <a:r>
              <a:rPr lang="nl-NL" smtClean="0"/>
              <a:t>de gerechtelijke procedures kunnen eindeloos aanslepen maar ik zeg erbij dat dit meestal niet aan de artsen kan worden aangerekend</a:t>
            </a:r>
          </a:p>
          <a:p>
            <a:pPr eaLnBrk="1" hangingPunct="1"/>
            <a:r>
              <a:rPr lang="nl-NL" smtClean="0"/>
              <a:t>en tenslotte wordt de meerderheid van de klachten -al dan niet terecht -afgewezen </a:t>
            </a:r>
          </a:p>
        </p:txBody>
      </p:sp>
      <p:sp>
        <p:nvSpPr>
          <p:cNvPr id="37893"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1E6BC4F5-2ADA-4F3C-BB80-F6ABC3A3A4F4}" type="slidenum">
              <a:rPr lang="nl-BE" smtClean="0"/>
              <a:pPr>
                <a:defRPr/>
              </a:pPr>
              <a:t>6</a:t>
            </a:fld>
            <a:endParaRPr lang="nl-BE"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914400" y="4343400"/>
            <a:ext cx="5029200" cy="4114800"/>
          </a:xfrm>
          <a:noFill/>
          <a:ln/>
        </p:spPr>
        <p:txBody>
          <a:bodyPr/>
          <a:lstStyle/>
          <a:p>
            <a:pPr eaLnBrk="1" hangingPunct="1"/>
            <a:r>
              <a:rPr lang="nl-NL" smtClean="0"/>
              <a:t>In het ziekenhuis ontstaan soms conflicten tussen artsen en directie waarbij men elkaar de verantwoordelijkheid tracht toe te spelen</a:t>
            </a:r>
          </a:p>
          <a:p>
            <a:pPr eaLnBrk="1" hangingPunct="1"/>
            <a:endParaRPr lang="nl-NL" smtClean="0"/>
          </a:p>
          <a:p>
            <a:pPr eaLnBrk="1" hangingPunct="1"/>
            <a:r>
              <a:rPr lang="nl-NL" smtClean="0"/>
              <a:t>geregeld worden minnelijke schikkingen getroffen buiten de verzekering om omdat men bevreesd is voor de negatieve publiciteit waarmee soms gedreigd wordt</a:t>
            </a:r>
          </a:p>
        </p:txBody>
      </p:sp>
      <p:sp>
        <p:nvSpPr>
          <p:cNvPr id="38917"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p>
            <a:pPr>
              <a:defRPr/>
            </a:pPr>
            <a:fld id="{D7E8395F-115F-4EBC-AEDA-9BD3439DB8EC}" type="slidenum">
              <a:rPr lang="nl-BE" smtClean="0"/>
              <a:pPr>
                <a:defRPr/>
              </a:pPr>
              <a:t>7</a:t>
            </a:fld>
            <a:endParaRPr lang="nl-BE"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914400" y="4343400"/>
            <a:ext cx="5029200" cy="4114800"/>
          </a:xfrm>
          <a:noFill/>
          <a:ln/>
        </p:spPr>
        <p:txBody>
          <a:bodyPr/>
          <a:lstStyle/>
          <a:p>
            <a:pPr eaLnBrk="1" hangingPunct="1"/>
            <a:r>
              <a:rPr lang="nl-NL" smtClean="0"/>
              <a:t>Sedert de responsabilisering van de ziekenfondsen ervaren zij de aanhoudende premiestijgingen voor de artsen als één van de elementen die tot stijgende honoraria kan leiden</a:t>
            </a:r>
          </a:p>
          <a:p>
            <a:pPr eaLnBrk="1" hangingPunct="1"/>
            <a:endParaRPr lang="nl-NL" smtClean="0"/>
          </a:p>
        </p:txBody>
      </p:sp>
      <p:sp>
        <p:nvSpPr>
          <p:cNvPr id="39941"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638D8685-BE73-4D4A-874B-3BDF1D207A69}" type="slidenum">
              <a:rPr lang="nl-BE" smtClean="0"/>
              <a:pPr>
                <a:defRPr/>
              </a:pPr>
              <a:t>8</a:t>
            </a:fld>
            <a:endParaRPr lang="nl-BE"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914400" y="4343400"/>
            <a:ext cx="5029200" cy="4114800"/>
          </a:xfrm>
          <a:noFill/>
          <a:ln/>
        </p:spPr>
        <p:txBody>
          <a:bodyPr/>
          <a:lstStyle/>
          <a:p>
            <a:pPr eaLnBrk="1" hangingPunct="1"/>
            <a:r>
              <a:rPr lang="fr-BE" smtClean="0"/>
              <a:t>De verzekeraars klagen dat zij de sector budgettair niet gesaneerd krijgen onder meer door de zeer laattijdige afwikkeling die tot 20jaar kan duren</a:t>
            </a:r>
          </a:p>
          <a:p>
            <a:pPr eaLnBrk="1" hangingPunct="1"/>
            <a:r>
              <a:rPr lang="fr-BE" smtClean="0"/>
              <a:t>wel eigenaardig is dat de concurrentie op de markt de laatste jaren terug lijkt toe te nemen</a:t>
            </a:r>
            <a:endParaRPr lang="nl-NL" smtClean="0"/>
          </a:p>
        </p:txBody>
      </p:sp>
      <p:sp>
        <p:nvSpPr>
          <p:cNvPr id="40965"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3132090A-2F08-4EFC-8AD1-0EA445DBFC92}" type="slidenum">
              <a:rPr lang="nl-BE" smtClean="0"/>
              <a:pPr>
                <a:defRPr/>
              </a:pPr>
              <a:t>9</a:t>
            </a:fld>
            <a:endParaRPr lang="nl-BE"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914400" y="4343400"/>
            <a:ext cx="5029200" cy="4114800"/>
          </a:xfrm>
          <a:noFill/>
          <a:ln/>
        </p:spPr>
        <p:txBody>
          <a:bodyPr/>
          <a:lstStyle/>
          <a:p>
            <a:pPr eaLnBrk="1" hangingPunct="1"/>
            <a:r>
              <a:rPr lang="nl-NL" smtClean="0"/>
              <a:t>Voor de overheid tenslotte is het niet aangenaam dat in de media de medische aansprakelijkheid in het brandpunt van de belangstelling blijft en op termijn het vertrouwen van de bevolking in de geneeskunde dreigt te ondermijnen</a:t>
            </a:r>
          </a:p>
          <a:p>
            <a:pPr eaLnBrk="1" hangingPunct="1"/>
            <a:r>
              <a:rPr lang="nl-NL" smtClean="0"/>
              <a:t>bovendien zullen vroeg of laat de honoraria de steeds toenemende kosten moeten volgen en </a:t>
            </a:r>
          </a:p>
          <a:p>
            <a:pPr eaLnBrk="1" hangingPunct="1"/>
            <a:r>
              <a:rPr lang="nl-NL" smtClean="0"/>
              <a:t>ook de onderzoeken die om louter defensieve redenen worden uitgevoerd zullen in extra uitgaven resulteren</a:t>
            </a:r>
          </a:p>
        </p:txBody>
      </p:sp>
      <p:sp>
        <p:nvSpPr>
          <p:cNvPr id="41989" name="Tijdelijke aanduiding voor koptekst 7"/>
          <p:cNvSpPr>
            <a:spLocks noGrp="1"/>
          </p:cNvSpPr>
          <p:nvPr>
            <p:ph type="hdr" sz="quarter"/>
          </p:nvPr>
        </p:nvSpPr>
        <p:spPr/>
        <p:txBody>
          <a:bodyPr/>
          <a:lstStyle/>
          <a:p>
            <a:pPr>
              <a:defRPr/>
            </a:pPr>
            <a:endParaRPr lang="nl-N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hthoek 3"/>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hthoek 4"/>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hthoek 5"/>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hthoek 6"/>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el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nl-NL" smtClean="0"/>
              <a:t>Klik om de stijl te bewerken</a:t>
            </a:r>
            <a:endParaRPr lang="en-US"/>
          </a:p>
        </p:txBody>
      </p:sp>
      <p:sp>
        <p:nvSpPr>
          <p:cNvPr id="9" name="Ondertitel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nl-NL" smtClean="0"/>
              <a:t>Klik om het opmaakprofiel van de modelondertitel te bewerken</a:t>
            </a:r>
            <a:endParaRPr lang="en-US"/>
          </a:p>
        </p:txBody>
      </p:sp>
      <p:sp>
        <p:nvSpPr>
          <p:cNvPr id="10" name="Tijdelijke aanduiding voor datum 27"/>
          <p:cNvSpPr>
            <a:spLocks noGrp="1"/>
          </p:cNvSpPr>
          <p:nvPr>
            <p:ph type="dt" sz="half" idx="10"/>
          </p:nvPr>
        </p:nvSpPr>
        <p:spPr>
          <a:xfrm>
            <a:off x="6400800" y="6354763"/>
            <a:ext cx="2286000" cy="366712"/>
          </a:xfrm>
        </p:spPr>
        <p:txBody>
          <a:bodyPr/>
          <a:lstStyle>
            <a:lvl1pPr>
              <a:defRPr sz="1400"/>
            </a:lvl1pPr>
          </a:lstStyle>
          <a:p>
            <a:pPr>
              <a:defRPr/>
            </a:pPr>
            <a:endParaRPr lang="nl-BE"/>
          </a:p>
        </p:txBody>
      </p:sp>
      <p:sp>
        <p:nvSpPr>
          <p:cNvPr id="11" name="Tijdelijke aanduiding voor voettekst 16"/>
          <p:cNvSpPr>
            <a:spLocks noGrp="1"/>
          </p:cNvSpPr>
          <p:nvPr>
            <p:ph type="ftr" sz="quarter" idx="11"/>
          </p:nvPr>
        </p:nvSpPr>
        <p:spPr>
          <a:xfrm>
            <a:off x="2898775" y="6354763"/>
            <a:ext cx="3475038" cy="366712"/>
          </a:xfrm>
        </p:spPr>
        <p:txBody>
          <a:bodyPr/>
          <a:lstStyle>
            <a:lvl1pPr>
              <a:defRPr/>
            </a:lvl1pPr>
          </a:lstStyle>
          <a:p>
            <a:pPr>
              <a:defRPr/>
            </a:pPr>
            <a:endParaRPr lang="nl-BE"/>
          </a:p>
        </p:txBody>
      </p:sp>
      <p:sp>
        <p:nvSpPr>
          <p:cNvPr id="12" name="Tijdelijke aanduiding voor dianummer 28"/>
          <p:cNvSpPr>
            <a:spLocks noGrp="1"/>
          </p:cNvSpPr>
          <p:nvPr>
            <p:ph type="sldNum" sz="quarter" idx="12"/>
          </p:nvPr>
        </p:nvSpPr>
        <p:spPr>
          <a:xfrm>
            <a:off x="1216025" y="6354763"/>
            <a:ext cx="1219200" cy="366712"/>
          </a:xfrm>
        </p:spPr>
        <p:txBody>
          <a:bodyPr/>
          <a:lstStyle>
            <a:lvl1pPr>
              <a:defRPr/>
            </a:lvl1pPr>
          </a:lstStyle>
          <a:p>
            <a:pPr>
              <a:defRPr/>
            </a:pPr>
            <a:fld id="{3617E49B-56D0-44A7-BE05-6315B8D3D794}" type="slidenum">
              <a:rPr lang="nl-BE"/>
              <a:pPr>
                <a:defRPr/>
              </a:pPr>
              <a:t>‹nr.›</a:t>
            </a:fld>
            <a:endParaRPr lang="nl-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endParaRPr lang="nl-BE"/>
          </a:p>
        </p:txBody>
      </p:sp>
      <p:sp>
        <p:nvSpPr>
          <p:cNvPr id="5" name="Tijdelijke aanduiding voor voettekst 2"/>
          <p:cNvSpPr>
            <a:spLocks noGrp="1"/>
          </p:cNvSpPr>
          <p:nvPr>
            <p:ph type="ftr" sz="quarter" idx="11"/>
          </p:nvPr>
        </p:nvSpPr>
        <p:spPr/>
        <p:txBody>
          <a:bodyPr/>
          <a:lstStyle>
            <a:lvl1pPr>
              <a:defRPr/>
            </a:lvl1pPr>
          </a:lstStyle>
          <a:p>
            <a:pPr>
              <a:defRPr/>
            </a:pPr>
            <a:endParaRPr lang="nl-BE"/>
          </a:p>
        </p:txBody>
      </p:sp>
      <p:sp>
        <p:nvSpPr>
          <p:cNvPr id="6" name="Tijdelijke aanduiding voor dianummer 22"/>
          <p:cNvSpPr>
            <a:spLocks noGrp="1"/>
          </p:cNvSpPr>
          <p:nvPr>
            <p:ph type="sldNum" sz="quarter" idx="12"/>
          </p:nvPr>
        </p:nvSpPr>
        <p:spPr/>
        <p:txBody>
          <a:bodyPr/>
          <a:lstStyle>
            <a:lvl1pPr>
              <a:defRPr/>
            </a:lvl1pPr>
          </a:lstStyle>
          <a:p>
            <a:pPr>
              <a:defRPr/>
            </a:pPr>
            <a:fld id="{B28E1C8D-0D1B-48E6-8905-A663937FF22F}" type="slidenum">
              <a:rPr lang="nl-BE"/>
              <a:pPr>
                <a:defRPr/>
              </a:pPr>
              <a:t>‹nr.›</a:t>
            </a:fld>
            <a:endParaRPr 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4" name="Rechte verbindingslijn 3"/>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5" name="Gelijkbenige driehoek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hte verbindingslijn 5"/>
          <p:cNvSpPr>
            <a:spLocks noChangeShapeType="1"/>
          </p:cNvSpPr>
          <p:nvPr/>
        </p:nvSpPr>
        <p:spPr bwMode="auto">
          <a:xfrm rot="5400000">
            <a:off x="3630612" y="3201988"/>
            <a:ext cx="5851525"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Tijdelijke aanduiding voor datum 3"/>
          <p:cNvSpPr>
            <a:spLocks noGrp="1"/>
          </p:cNvSpPr>
          <p:nvPr>
            <p:ph type="dt" sz="half" idx="10"/>
          </p:nvPr>
        </p:nvSpPr>
        <p:spPr/>
        <p:txBody>
          <a:bodyPr/>
          <a:lstStyle>
            <a:lvl1pPr>
              <a:defRPr/>
            </a:lvl1pPr>
          </a:lstStyle>
          <a:p>
            <a:pPr>
              <a:defRPr/>
            </a:pPr>
            <a:endParaRPr lang="nl-BE"/>
          </a:p>
        </p:txBody>
      </p:sp>
      <p:sp>
        <p:nvSpPr>
          <p:cNvPr id="8" name="Tijdelijke aanduiding voor voettekst 4"/>
          <p:cNvSpPr>
            <a:spLocks noGrp="1"/>
          </p:cNvSpPr>
          <p:nvPr>
            <p:ph type="ftr" sz="quarter" idx="11"/>
          </p:nvPr>
        </p:nvSpPr>
        <p:spPr/>
        <p:txBody>
          <a:bodyPr/>
          <a:lstStyle>
            <a:lvl1pPr>
              <a:defRPr/>
            </a:lvl1pPr>
          </a:lstStyle>
          <a:p>
            <a:pPr>
              <a:defRPr/>
            </a:pPr>
            <a:endParaRPr lang="nl-BE"/>
          </a:p>
        </p:txBody>
      </p:sp>
      <p:sp>
        <p:nvSpPr>
          <p:cNvPr id="9" name="Tijdelijke aanduiding voor dianummer 5"/>
          <p:cNvSpPr>
            <a:spLocks noGrp="1"/>
          </p:cNvSpPr>
          <p:nvPr>
            <p:ph type="sldNum" sz="quarter" idx="12"/>
          </p:nvPr>
        </p:nvSpPr>
        <p:spPr/>
        <p:txBody>
          <a:bodyPr/>
          <a:lstStyle>
            <a:lvl1pPr>
              <a:defRPr/>
            </a:lvl1pPr>
          </a:lstStyle>
          <a:p>
            <a:pPr>
              <a:defRPr/>
            </a:pPr>
            <a:fld id="{4F244711-142B-44D9-9610-BC7A6113E126}" type="slidenum">
              <a:rPr lang="nl-BE"/>
              <a:pPr>
                <a:defRPr/>
              </a:pPr>
              <a:t>‹nr.›</a:t>
            </a:fld>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8" name="Tijdelijke aanduiding voor inhoud 7"/>
          <p:cNvSpPr>
            <a:spLocks noGrp="1"/>
          </p:cNvSpPr>
          <p:nvPr>
            <p:ph sz="quarter" idx="1"/>
          </p:nvPr>
        </p:nvSpPr>
        <p:spPr>
          <a:xfrm>
            <a:off x="457200" y="1219200"/>
            <a:ext cx="8229600" cy="49377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endParaRPr lang="nl-BE"/>
          </a:p>
        </p:txBody>
      </p:sp>
      <p:sp>
        <p:nvSpPr>
          <p:cNvPr id="5" name="Tijdelijke aanduiding voor voettekst 2"/>
          <p:cNvSpPr>
            <a:spLocks noGrp="1"/>
          </p:cNvSpPr>
          <p:nvPr>
            <p:ph type="ftr" sz="quarter" idx="11"/>
          </p:nvPr>
        </p:nvSpPr>
        <p:spPr/>
        <p:txBody>
          <a:bodyPr/>
          <a:lstStyle>
            <a:lvl1pPr>
              <a:defRPr/>
            </a:lvl1pPr>
          </a:lstStyle>
          <a:p>
            <a:pPr>
              <a:defRPr/>
            </a:pPr>
            <a:endParaRPr lang="nl-BE"/>
          </a:p>
        </p:txBody>
      </p:sp>
      <p:sp>
        <p:nvSpPr>
          <p:cNvPr id="6" name="Tijdelijke aanduiding voor dianummer 22"/>
          <p:cNvSpPr>
            <a:spLocks noGrp="1"/>
          </p:cNvSpPr>
          <p:nvPr>
            <p:ph type="sldNum" sz="quarter" idx="12"/>
          </p:nvPr>
        </p:nvSpPr>
        <p:spPr/>
        <p:txBody>
          <a:bodyPr/>
          <a:lstStyle>
            <a:lvl1pPr>
              <a:defRPr/>
            </a:lvl1pPr>
          </a:lstStyle>
          <a:p>
            <a:pPr>
              <a:defRPr/>
            </a:pPr>
            <a:fld id="{7365F292-759C-4EC7-9BB3-4B1FDBD98A94}" type="slidenum">
              <a:rPr lang="nl-BE"/>
              <a:pPr>
                <a:defRPr/>
              </a:pPr>
              <a:t>‹nr.›</a:t>
            </a:fld>
            <a:endParaRPr 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4" name="Rechthoek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hthoek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el 1"/>
          <p:cNvSpPr>
            <a:spLocks noGrp="1"/>
          </p:cNvSpPr>
          <p:nvPr>
            <p:ph type="title"/>
          </p:nvPr>
        </p:nvSpPr>
        <p:spPr>
          <a:xfrm>
            <a:off x="1219200" y="2971800"/>
            <a:ext cx="6858000" cy="1066800"/>
          </a:xfrm>
        </p:spPr>
        <p:txBody>
          <a:bodyPr anchor="t"/>
          <a:lstStyle>
            <a:lvl1pPr algn="r">
              <a:buNone/>
              <a:defRPr sz="3200" b="0" cap="none" baseline="0"/>
            </a:lvl1pPr>
          </a:lstStyle>
          <a:p>
            <a:r>
              <a:rPr lang="nl-NL" smtClean="0"/>
              <a:t>Klik om de stijl te bewerken</a:t>
            </a:r>
            <a:endParaRPr lang="en-US"/>
          </a:p>
        </p:txBody>
      </p:sp>
      <p:sp>
        <p:nvSpPr>
          <p:cNvPr id="3" name="Tijdelijke aanduiding voor tekst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nl-NL" smtClean="0"/>
              <a:t>Klik om de modelstijlen te bewerken</a:t>
            </a:r>
          </a:p>
        </p:txBody>
      </p:sp>
      <p:sp>
        <p:nvSpPr>
          <p:cNvPr id="6" name="Tijdelijke aanduiding voor datum 3"/>
          <p:cNvSpPr>
            <a:spLocks noGrp="1"/>
          </p:cNvSpPr>
          <p:nvPr>
            <p:ph type="dt" sz="half" idx="10"/>
          </p:nvPr>
        </p:nvSpPr>
        <p:spPr>
          <a:xfrm>
            <a:off x="6400800" y="6354763"/>
            <a:ext cx="2286000" cy="366712"/>
          </a:xfrm>
        </p:spPr>
        <p:txBody>
          <a:bodyPr/>
          <a:lstStyle>
            <a:lvl1pPr>
              <a:defRPr/>
            </a:lvl1pPr>
          </a:lstStyle>
          <a:p>
            <a:pPr>
              <a:defRPr/>
            </a:pPr>
            <a:endParaRPr lang="nl-BE"/>
          </a:p>
        </p:txBody>
      </p:sp>
      <p:sp>
        <p:nvSpPr>
          <p:cNvPr id="7" name="Tijdelijke aanduiding voor voettekst 4"/>
          <p:cNvSpPr>
            <a:spLocks noGrp="1"/>
          </p:cNvSpPr>
          <p:nvPr>
            <p:ph type="ftr" sz="quarter" idx="11"/>
          </p:nvPr>
        </p:nvSpPr>
        <p:spPr>
          <a:xfrm>
            <a:off x="2898775" y="6354763"/>
            <a:ext cx="3475038" cy="366712"/>
          </a:xfrm>
        </p:spPr>
        <p:txBody>
          <a:bodyPr/>
          <a:lstStyle>
            <a:lvl1pPr>
              <a:defRPr/>
            </a:lvl1pPr>
          </a:lstStyle>
          <a:p>
            <a:pPr>
              <a:defRPr/>
            </a:pPr>
            <a:endParaRPr lang="nl-BE"/>
          </a:p>
        </p:txBody>
      </p:sp>
      <p:sp>
        <p:nvSpPr>
          <p:cNvPr id="8" name="Tijdelijke aanduiding voor dianummer 5"/>
          <p:cNvSpPr>
            <a:spLocks noGrp="1"/>
          </p:cNvSpPr>
          <p:nvPr>
            <p:ph type="sldNum" sz="quarter" idx="12"/>
          </p:nvPr>
        </p:nvSpPr>
        <p:spPr>
          <a:xfrm>
            <a:off x="1069975" y="6354763"/>
            <a:ext cx="1520825" cy="366712"/>
          </a:xfrm>
        </p:spPr>
        <p:txBody>
          <a:bodyPr/>
          <a:lstStyle>
            <a:lvl1pPr>
              <a:defRPr/>
            </a:lvl1pPr>
          </a:lstStyle>
          <a:p>
            <a:pPr>
              <a:defRPr/>
            </a:pPr>
            <a:fld id="{44F02E24-68D4-4447-9542-71DFED0CB447}" type="slidenum">
              <a:rPr lang="nl-BE"/>
              <a:pPr>
                <a:defRPr/>
              </a:pPr>
              <a:t>‹nr.›</a:t>
            </a:fld>
            <a:endParaRPr lang="nl-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lstStyle/>
          <a:p>
            <a:r>
              <a:rPr lang="nl-NL" smtClean="0"/>
              <a:t>Klik om de stijl te bewerken</a:t>
            </a:r>
            <a:endParaRPr lang="en-US"/>
          </a:p>
        </p:txBody>
      </p:sp>
      <p:sp>
        <p:nvSpPr>
          <p:cNvPr id="9" name="Tijdelijke aanduiding voor inhoud 8"/>
          <p:cNvSpPr>
            <a:spLocks noGrp="1"/>
          </p:cNvSpPr>
          <p:nvPr>
            <p:ph sz="quarter" idx="1"/>
          </p:nvPr>
        </p:nvSpPr>
        <p:spPr>
          <a:xfrm>
            <a:off x="457200" y="1219200"/>
            <a:ext cx="4041648" cy="49377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1" name="Tijdelijke aanduiding voor inhoud 10"/>
          <p:cNvSpPr>
            <a:spLocks noGrp="1"/>
          </p:cNvSpPr>
          <p:nvPr>
            <p:ph sz="quarter" idx="2"/>
          </p:nvPr>
        </p:nvSpPr>
        <p:spPr>
          <a:xfrm>
            <a:off x="4632198" y="1216152"/>
            <a:ext cx="4041648" cy="49377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13"/>
          <p:cNvSpPr>
            <a:spLocks noGrp="1"/>
          </p:cNvSpPr>
          <p:nvPr>
            <p:ph type="dt" sz="half" idx="10"/>
          </p:nvPr>
        </p:nvSpPr>
        <p:spPr/>
        <p:txBody>
          <a:bodyPr/>
          <a:lstStyle>
            <a:lvl1pPr>
              <a:defRPr/>
            </a:lvl1pPr>
          </a:lstStyle>
          <a:p>
            <a:pPr>
              <a:defRPr/>
            </a:pPr>
            <a:endParaRPr lang="nl-BE"/>
          </a:p>
        </p:txBody>
      </p:sp>
      <p:sp>
        <p:nvSpPr>
          <p:cNvPr id="6" name="Tijdelijke aanduiding voor voettekst 2"/>
          <p:cNvSpPr>
            <a:spLocks noGrp="1"/>
          </p:cNvSpPr>
          <p:nvPr>
            <p:ph type="ftr" sz="quarter" idx="11"/>
          </p:nvPr>
        </p:nvSpPr>
        <p:spPr/>
        <p:txBody>
          <a:bodyPr/>
          <a:lstStyle>
            <a:lvl1pPr>
              <a:defRPr/>
            </a:lvl1pPr>
          </a:lstStyle>
          <a:p>
            <a:pPr>
              <a:defRPr/>
            </a:pPr>
            <a:endParaRPr lang="nl-BE"/>
          </a:p>
        </p:txBody>
      </p:sp>
      <p:sp>
        <p:nvSpPr>
          <p:cNvPr id="7" name="Tijdelijke aanduiding voor dianummer 22"/>
          <p:cNvSpPr>
            <a:spLocks noGrp="1"/>
          </p:cNvSpPr>
          <p:nvPr>
            <p:ph type="sldNum" sz="quarter" idx="12"/>
          </p:nvPr>
        </p:nvSpPr>
        <p:spPr/>
        <p:txBody>
          <a:bodyPr/>
          <a:lstStyle>
            <a:lvl1pPr>
              <a:defRPr/>
            </a:lvl1pPr>
          </a:lstStyle>
          <a:p>
            <a:pPr>
              <a:defRPr/>
            </a:pPr>
            <a:fld id="{C2D447EE-C88D-4FAA-BE15-5FACDC516F37}" type="slidenum">
              <a:rPr lang="nl-BE"/>
              <a:pPr>
                <a:defRPr/>
              </a:pPr>
              <a:t>‹nr.›</a:t>
            </a:fld>
            <a:endParaRPr 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nchor="ctr"/>
          <a:lstStyle>
            <a:lvl1pPr>
              <a:defRPr/>
            </a:lvl1pPr>
          </a:lstStyle>
          <a:p>
            <a:r>
              <a:rPr lang="nl-NL" smtClean="0"/>
              <a:t>Klik om de stijl te bewerken</a:t>
            </a:r>
            <a:endParaRPr lang="en-US"/>
          </a:p>
        </p:txBody>
      </p:sp>
      <p:sp>
        <p:nvSpPr>
          <p:cNvPr id="3" name="Tijdelijke aanduiding voor tekst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nl-NL" smtClean="0"/>
              <a:t>Klik om de modelstijlen te bewerken</a:t>
            </a:r>
          </a:p>
        </p:txBody>
      </p:sp>
      <p:sp>
        <p:nvSpPr>
          <p:cNvPr id="4" name="Tijdelijke aanduiding voor tekst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nl-NL" smtClean="0"/>
              <a:t>Klik om de modelstijlen te bewerken</a:t>
            </a:r>
          </a:p>
        </p:txBody>
      </p:sp>
      <p:sp>
        <p:nvSpPr>
          <p:cNvPr id="11" name="Tijdelijke aanduiding voor inhoud 10"/>
          <p:cNvSpPr>
            <a:spLocks noGrp="1"/>
          </p:cNvSpPr>
          <p:nvPr>
            <p:ph sz="quarter" idx="2"/>
          </p:nvPr>
        </p:nvSpPr>
        <p:spPr>
          <a:xfrm>
            <a:off x="457200" y="2133600"/>
            <a:ext cx="4038600" cy="40386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3" name="Tijdelijke aanduiding voor inhoud 12"/>
          <p:cNvSpPr>
            <a:spLocks noGrp="1"/>
          </p:cNvSpPr>
          <p:nvPr>
            <p:ph sz="quarter" idx="4"/>
          </p:nvPr>
        </p:nvSpPr>
        <p:spPr>
          <a:xfrm>
            <a:off x="4648200" y="2133600"/>
            <a:ext cx="4038600" cy="40386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Tijdelijke aanduiding voor datum 13"/>
          <p:cNvSpPr>
            <a:spLocks noGrp="1"/>
          </p:cNvSpPr>
          <p:nvPr>
            <p:ph type="dt" sz="half" idx="10"/>
          </p:nvPr>
        </p:nvSpPr>
        <p:spPr/>
        <p:txBody>
          <a:bodyPr/>
          <a:lstStyle>
            <a:lvl1pPr>
              <a:defRPr/>
            </a:lvl1pPr>
          </a:lstStyle>
          <a:p>
            <a:pPr>
              <a:defRPr/>
            </a:pPr>
            <a:endParaRPr lang="nl-BE"/>
          </a:p>
        </p:txBody>
      </p:sp>
      <p:sp>
        <p:nvSpPr>
          <p:cNvPr id="8" name="Tijdelijke aanduiding voor voettekst 2"/>
          <p:cNvSpPr>
            <a:spLocks noGrp="1"/>
          </p:cNvSpPr>
          <p:nvPr>
            <p:ph type="ftr" sz="quarter" idx="11"/>
          </p:nvPr>
        </p:nvSpPr>
        <p:spPr/>
        <p:txBody>
          <a:bodyPr/>
          <a:lstStyle>
            <a:lvl1pPr>
              <a:defRPr/>
            </a:lvl1pPr>
          </a:lstStyle>
          <a:p>
            <a:pPr>
              <a:defRPr/>
            </a:pPr>
            <a:endParaRPr lang="nl-BE"/>
          </a:p>
        </p:txBody>
      </p:sp>
      <p:sp>
        <p:nvSpPr>
          <p:cNvPr id="9" name="Tijdelijke aanduiding voor dianummer 22"/>
          <p:cNvSpPr>
            <a:spLocks noGrp="1"/>
          </p:cNvSpPr>
          <p:nvPr>
            <p:ph type="sldNum" sz="quarter" idx="12"/>
          </p:nvPr>
        </p:nvSpPr>
        <p:spPr/>
        <p:txBody>
          <a:bodyPr/>
          <a:lstStyle>
            <a:lvl1pPr>
              <a:defRPr/>
            </a:lvl1pPr>
          </a:lstStyle>
          <a:p>
            <a:pPr>
              <a:defRPr/>
            </a:pPr>
            <a:fld id="{0E755399-DAFD-4760-BE42-6082F29B872F}" type="slidenum">
              <a:rPr lang="nl-BE"/>
              <a:pPr>
                <a:defRPr/>
              </a:pPr>
              <a:t>‹nr.›</a:t>
            </a:fld>
            <a:endParaRPr 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3" name="Gelijkbenige driehoek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el 1"/>
          <p:cNvSpPr>
            <a:spLocks noGrp="1"/>
          </p:cNvSpPr>
          <p:nvPr>
            <p:ph type="title"/>
          </p:nvPr>
        </p:nvSpPr>
        <p:spPr>
          <a:xfrm>
            <a:off x="457200" y="228600"/>
            <a:ext cx="8229600" cy="914400"/>
          </a:xfrm>
        </p:spPr>
        <p:txBody>
          <a:bodyPr/>
          <a:lstStyle/>
          <a:p>
            <a:r>
              <a:rPr lang="nl-NL" smtClean="0"/>
              <a:t>Klik om de stijl te bewerken</a:t>
            </a:r>
            <a:endParaRPr lang="en-US"/>
          </a:p>
        </p:txBody>
      </p:sp>
      <p:sp>
        <p:nvSpPr>
          <p:cNvPr id="4" name="Tijdelijke aanduiding voor datum 2"/>
          <p:cNvSpPr>
            <a:spLocks noGrp="1"/>
          </p:cNvSpPr>
          <p:nvPr>
            <p:ph type="dt" sz="half" idx="10"/>
          </p:nvPr>
        </p:nvSpPr>
        <p:spPr/>
        <p:txBody>
          <a:bodyPr/>
          <a:lstStyle>
            <a:lvl1pPr>
              <a:defRPr/>
            </a:lvl1pPr>
          </a:lstStyle>
          <a:p>
            <a:pPr>
              <a:defRPr/>
            </a:pPr>
            <a:endParaRPr lang="nl-BE"/>
          </a:p>
        </p:txBody>
      </p:sp>
      <p:sp>
        <p:nvSpPr>
          <p:cNvPr id="5" name="Tijdelijke aanduiding voor voettekst 3"/>
          <p:cNvSpPr>
            <a:spLocks noGrp="1"/>
          </p:cNvSpPr>
          <p:nvPr>
            <p:ph type="ftr" sz="quarter" idx="11"/>
          </p:nvPr>
        </p:nvSpPr>
        <p:spPr/>
        <p:txBody>
          <a:bodyPr/>
          <a:lstStyle>
            <a:lvl1pPr>
              <a:defRPr/>
            </a:lvl1pPr>
          </a:lstStyle>
          <a:p>
            <a:pPr>
              <a:defRPr/>
            </a:pPr>
            <a:endParaRPr lang="nl-BE"/>
          </a:p>
        </p:txBody>
      </p:sp>
      <p:sp>
        <p:nvSpPr>
          <p:cNvPr id="6" name="Tijdelijke aanduiding voor dianummer 4"/>
          <p:cNvSpPr>
            <a:spLocks noGrp="1"/>
          </p:cNvSpPr>
          <p:nvPr>
            <p:ph type="sldNum" sz="quarter" idx="12"/>
          </p:nvPr>
        </p:nvSpPr>
        <p:spPr/>
        <p:txBody>
          <a:bodyPr/>
          <a:lstStyle>
            <a:lvl1pPr>
              <a:defRPr/>
            </a:lvl1pPr>
          </a:lstStyle>
          <a:p>
            <a:pPr>
              <a:defRPr/>
            </a:pPr>
            <a:fld id="{7EEC33C1-04F0-437B-94CD-4605730972B6}" type="slidenum">
              <a:rPr lang="nl-BE"/>
              <a:pPr>
                <a:defRPr/>
              </a:pPr>
              <a:t>‹nr.›</a:t>
            </a:fld>
            <a:endParaRPr 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Rechte verbindingslijn 1"/>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3" name="Gelijkbenige driehoek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ijdelijke aanduiding voor datum 1"/>
          <p:cNvSpPr>
            <a:spLocks noGrp="1"/>
          </p:cNvSpPr>
          <p:nvPr>
            <p:ph type="dt" sz="half" idx="10"/>
          </p:nvPr>
        </p:nvSpPr>
        <p:spPr/>
        <p:txBody>
          <a:bodyPr/>
          <a:lstStyle>
            <a:lvl1pPr>
              <a:defRPr/>
            </a:lvl1pPr>
          </a:lstStyle>
          <a:p>
            <a:pPr>
              <a:defRPr/>
            </a:pPr>
            <a:endParaRPr lang="nl-BE"/>
          </a:p>
        </p:txBody>
      </p:sp>
      <p:sp>
        <p:nvSpPr>
          <p:cNvPr id="5" name="Tijdelijke aanduiding voor voettekst 2"/>
          <p:cNvSpPr>
            <a:spLocks noGrp="1"/>
          </p:cNvSpPr>
          <p:nvPr>
            <p:ph type="ftr" sz="quarter" idx="11"/>
          </p:nvPr>
        </p:nvSpPr>
        <p:spPr/>
        <p:txBody>
          <a:bodyPr/>
          <a:lstStyle>
            <a:lvl1pPr>
              <a:defRPr/>
            </a:lvl1pPr>
          </a:lstStyle>
          <a:p>
            <a:pPr>
              <a:defRPr/>
            </a:pPr>
            <a:endParaRPr lang="nl-BE"/>
          </a:p>
        </p:txBody>
      </p:sp>
      <p:sp>
        <p:nvSpPr>
          <p:cNvPr id="6" name="Tijdelijke aanduiding voor dianummer 3"/>
          <p:cNvSpPr>
            <a:spLocks noGrp="1"/>
          </p:cNvSpPr>
          <p:nvPr>
            <p:ph type="sldNum" sz="quarter" idx="12"/>
          </p:nvPr>
        </p:nvSpPr>
        <p:spPr/>
        <p:txBody>
          <a:bodyPr/>
          <a:lstStyle>
            <a:lvl1pPr>
              <a:defRPr/>
            </a:lvl1pPr>
          </a:lstStyle>
          <a:p>
            <a:pPr>
              <a:defRPr/>
            </a:pPr>
            <a:fld id="{2710241E-A475-4DFE-A5AA-A065B849D6F3}" type="slidenum">
              <a:rPr lang="nl-BE"/>
              <a:pPr>
                <a:defRPr/>
              </a:pPr>
              <a:t>‹nr.›</a:t>
            </a:fld>
            <a:endParaRPr 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6" name="Rechte verbindingslijn 5"/>
          <p:cNvSpPr>
            <a:spLocks noChangeShapeType="1"/>
          </p:cNvSpPr>
          <p:nvPr/>
        </p:nvSpPr>
        <p:spPr bwMode="auto">
          <a:xfrm rot="5400000">
            <a:off x="3160712" y="3324226"/>
            <a:ext cx="6035675"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7" name="Gelijkbenige driehoek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el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nl-NL" smtClean="0"/>
              <a:t>Klik om de stijl te bewerken</a:t>
            </a:r>
            <a:endParaRPr lang="en-US"/>
          </a:p>
        </p:txBody>
      </p:sp>
      <p:sp>
        <p:nvSpPr>
          <p:cNvPr id="3" name="Tijdelijke aanduiding voor tekst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nl-NL" smtClean="0"/>
              <a:t>Klik om de modelstijlen te bewerken</a:t>
            </a:r>
          </a:p>
        </p:txBody>
      </p:sp>
      <p:sp>
        <p:nvSpPr>
          <p:cNvPr id="12" name="Tijdelijke aanduiding voor inhoud 11"/>
          <p:cNvSpPr>
            <a:spLocks noGrp="1"/>
          </p:cNvSpPr>
          <p:nvPr>
            <p:ph sz="quarter" idx="1"/>
          </p:nvPr>
        </p:nvSpPr>
        <p:spPr>
          <a:xfrm>
            <a:off x="304800" y="304800"/>
            <a:ext cx="5715000" cy="5715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8" name="Tijdelijke aanduiding voor datum 4"/>
          <p:cNvSpPr>
            <a:spLocks noGrp="1"/>
          </p:cNvSpPr>
          <p:nvPr>
            <p:ph type="dt" sz="half" idx="10"/>
          </p:nvPr>
        </p:nvSpPr>
        <p:spPr/>
        <p:txBody>
          <a:bodyPr/>
          <a:lstStyle>
            <a:lvl1pPr>
              <a:defRPr/>
            </a:lvl1pPr>
          </a:lstStyle>
          <a:p>
            <a:pPr>
              <a:defRPr/>
            </a:pPr>
            <a:endParaRPr lang="nl-BE"/>
          </a:p>
        </p:txBody>
      </p:sp>
      <p:sp>
        <p:nvSpPr>
          <p:cNvPr id="9" name="Tijdelijke aanduiding voor voettekst 5"/>
          <p:cNvSpPr>
            <a:spLocks noGrp="1"/>
          </p:cNvSpPr>
          <p:nvPr>
            <p:ph type="ftr" sz="quarter" idx="11"/>
          </p:nvPr>
        </p:nvSpPr>
        <p:spPr/>
        <p:txBody>
          <a:bodyPr/>
          <a:lstStyle>
            <a:lvl1pPr>
              <a:defRPr/>
            </a:lvl1pPr>
          </a:lstStyle>
          <a:p>
            <a:pPr>
              <a:defRPr/>
            </a:pPr>
            <a:endParaRPr lang="nl-BE"/>
          </a:p>
        </p:txBody>
      </p:sp>
      <p:sp>
        <p:nvSpPr>
          <p:cNvPr id="10" name="Tijdelijke aanduiding voor dianummer 6"/>
          <p:cNvSpPr>
            <a:spLocks noGrp="1"/>
          </p:cNvSpPr>
          <p:nvPr>
            <p:ph type="sldNum" sz="quarter" idx="12"/>
          </p:nvPr>
        </p:nvSpPr>
        <p:spPr/>
        <p:txBody>
          <a:bodyPr/>
          <a:lstStyle>
            <a:lvl1pPr>
              <a:defRPr/>
            </a:lvl1pPr>
          </a:lstStyle>
          <a:p>
            <a:pPr>
              <a:defRPr/>
            </a:pPr>
            <a:fld id="{04BB121E-E83C-4E0D-9B0C-F9E66F2A850F}" type="slidenum">
              <a:rPr lang="nl-BE"/>
              <a:pPr>
                <a:defRPr/>
              </a:pPr>
              <a:t>‹nr.›</a:t>
            </a:fld>
            <a:endParaRPr lang="nl-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1">
        <a:schemeClr val="bg2"/>
      </p:bgRef>
    </p:bg>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6" name="Gelijkbenige driehoek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hthoek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el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nl-NL" smtClean="0"/>
              <a:t>Klik om de stijl te bewerken</a:t>
            </a:r>
            <a:endParaRPr lang="en-US"/>
          </a:p>
        </p:txBody>
      </p:sp>
      <p:sp>
        <p:nvSpPr>
          <p:cNvPr id="3" name="Tijdelijke aanduiding voor afbeelding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nl-NL" noProof="0" smtClean="0"/>
              <a:t>Klik op het pictogram als u een afbeelding wilt toevoegen</a:t>
            </a:r>
            <a:endParaRPr lang="en-US" noProof="0" dirty="0"/>
          </a:p>
        </p:txBody>
      </p:sp>
      <p:sp>
        <p:nvSpPr>
          <p:cNvPr id="4" name="Tijdelijke aanduiding voor tekst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nl-NL" smtClean="0"/>
              <a:t>Klik om de modelstijlen te bewerken</a:t>
            </a:r>
          </a:p>
        </p:txBody>
      </p:sp>
      <p:sp>
        <p:nvSpPr>
          <p:cNvPr id="8" name="Tijdelijke aanduiding voor datum 4"/>
          <p:cNvSpPr>
            <a:spLocks noGrp="1"/>
          </p:cNvSpPr>
          <p:nvPr>
            <p:ph type="dt" sz="half" idx="10"/>
          </p:nvPr>
        </p:nvSpPr>
        <p:spPr/>
        <p:txBody>
          <a:bodyPr/>
          <a:lstStyle>
            <a:lvl1pPr>
              <a:defRPr/>
            </a:lvl1pPr>
          </a:lstStyle>
          <a:p>
            <a:pPr>
              <a:defRPr/>
            </a:pPr>
            <a:endParaRPr lang="nl-BE"/>
          </a:p>
        </p:txBody>
      </p:sp>
      <p:sp>
        <p:nvSpPr>
          <p:cNvPr id="9" name="Tijdelijke aanduiding voor voettekst 5"/>
          <p:cNvSpPr>
            <a:spLocks noGrp="1"/>
          </p:cNvSpPr>
          <p:nvPr>
            <p:ph type="ftr" sz="quarter" idx="11"/>
          </p:nvPr>
        </p:nvSpPr>
        <p:spPr/>
        <p:txBody>
          <a:bodyPr/>
          <a:lstStyle>
            <a:lvl1pPr>
              <a:defRPr/>
            </a:lvl1pPr>
          </a:lstStyle>
          <a:p>
            <a:pPr>
              <a:defRPr/>
            </a:pPr>
            <a:endParaRPr lang="nl-BE"/>
          </a:p>
        </p:txBody>
      </p:sp>
      <p:sp>
        <p:nvSpPr>
          <p:cNvPr id="10" name="Tijdelijke aanduiding voor dianummer 6"/>
          <p:cNvSpPr>
            <a:spLocks noGrp="1"/>
          </p:cNvSpPr>
          <p:nvPr>
            <p:ph type="sldNum" sz="quarter" idx="12"/>
          </p:nvPr>
        </p:nvSpPr>
        <p:spPr/>
        <p:txBody>
          <a:bodyPr/>
          <a:lstStyle>
            <a:lvl1pPr>
              <a:defRPr/>
            </a:lvl1pPr>
          </a:lstStyle>
          <a:p>
            <a:pPr>
              <a:defRPr/>
            </a:pPr>
            <a:fld id="{33C4BAA2-7B80-4485-B83F-5EC30C9E9B99}" type="slidenum">
              <a:rPr lang="nl-BE"/>
              <a:pPr>
                <a:defRPr/>
              </a:pPr>
              <a:t>‹nr.›</a:t>
            </a:fld>
            <a:endParaRPr lang="nl-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jdelijke aanduiding voor titel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nl-NL" smtClean="0"/>
              <a:t>Klik om de stijl te bewerken</a:t>
            </a:r>
            <a:endParaRPr lang="en-US" smtClean="0"/>
          </a:p>
        </p:txBody>
      </p:sp>
      <p:sp>
        <p:nvSpPr>
          <p:cNvPr id="1027" name="Tijdelijke aanduiding voor tekst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smtClean="0"/>
          </a:p>
        </p:txBody>
      </p:sp>
      <p:sp>
        <p:nvSpPr>
          <p:cNvPr id="14" name="Tijdelijke aanduiding voor datum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latin typeface="Arial" charset="0"/>
                <a:cs typeface="+mn-cs"/>
              </a:defRPr>
            </a:lvl1pPr>
          </a:lstStyle>
          <a:p>
            <a:pPr>
              <a:defRPr/>
            </a:pPr>
            <a:endParaRPr lang="nl-BE"/>
          </a:p>
        </p:txBody>
      </p:sp>
      <p:sp>
        <p:nvSpPr>
          <p:cNvPr id="3" name="Tijdelijke aanduiding voor voettekst 2"/>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latin typeface="Arial" charset="0"/>
                <a:cs typeface="+mn-cs"/>
              </a:defRPr>
            </a:lvl1pPr>
          </a:lstStyle>
          <a:p>
            <a:pPr>
              <a:defRPr/>
            </a:pPr>
            <a:endParaRPr lang="nl-BE"/>
          </a:p>
        </p:txBody>
      </p:sp>
      <p:sp>
        <p:nvSpPr>
          <p:cNvPr id="23" name="Tijdelijke aanduiding voor dianumm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latin typeface="Arial" charset="0"/>
                <a:cs typeface="+mn-cs"/>
              </a:defRPr>
            </a:lvl1pPr>
          </a:lstStyle>
          <a:p>
            <a:pPr>
              <a:defRPr/>
            </a:pPr>
            <a:fld id="{5E49EE43-078B-4899-A00A-065A1CC6B205}" type="slidenum">
              <a:rPr lang="nl-BE"/>
              <a:pPr>
                <a:defRPr/>
              </a:pPr>
              <a:t>‹nr.›</a:t>
            </a:fld>
            <a:endParaRPr lang="nl-BE"/>
          </a:p>
        </p:txBody>
      </p:sp>
      <p:sp>
        <p:nvSpPr>
          <p:cNvPr id="1031" name="Rechte verbindingslijn 27"/>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1032" name="Rechte verbindingslijn 28"/>
          <p:cNvSpPr>
            <a:spLocks noChangeShapeType="1"/>
          </p:cNvSpPr>
          <p:nvPr/>
        </p:nvSpPr>
        <p:spPr bwMode="auto">
          <a:xfrm>
            <a:off x="457200" y="1143000"/>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10" name="Gelijkbenige driehoek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839" r:id="rId1"/>
    <p:sldLayoutId id="2147483835" r:id="rId2"/>
    <p:sldLayoutId id="2147483840" r:id="rId3"/>
    <p:sldLayoutId id="2147483836" r:id="rId4"/>
    <p:sldLayoutId id="2147483837" r:id="rId5"/>
    <p:sldLayoutId id="2147483841" r:id="rId6"/>
    <p:sldLayoutId id="2147483842" r:id="rId7"/>
    <p:sldLayoutId id="2147483843" r:id="rId8"/>
    <p:sldLayoutId id="2147483844" r:id="rId9"/>
    <p:sldLayoutId id="2147483838" r:id="rId10"/>
    <p:sldLayoutId id="2147483845"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sz="2000"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2938" y="2500313"/>
            <a:ext cx="7358062" cy="2500312"/>
          </a:xfrm>
        </p:spPr>
        <p:txBody>
          <a:bodyPr>
            <a:normAutofit fontScale="90000"/>
          </a:bodyPr>
          <a:lstStyle/>
          <a:p>
            <a:pPr eaLnBrk="1" fontAlgn="auto" hangingPunct="1">
              <a:spcAft>
                <a:spcPts val="0"/>
              </a:spcAft>
              <a:defRPr/>
            </a:pPr>
            <a:r>
              <a:rPr lang="fr-BE" sz="3100" dirty="0" smtClean="0"/>
              <a:t>ASGB symposium voor de </a:t>
            </a:r>
            <a:r>
              <a:rPr lang="fr-BE" sz="3100" dirty="0" err="1" smtClean="0"/>
              <a:t>startende</a:t>
            </a:r>
            <a:r>
              <a:rPr lang="fr-BE" sz="3100" dirty="0" smtClean="0"/>
              <a:t> arts</a:t>
            </a:r>
            <a:br>
              <a:rPr lang="fr-BE" sz="3100" dirty="0" smtClean="0"/>
            </a:br>
            <a:r>
              <a:rPr lang="fr-BE" sz="2200" dirty="0" smtClean="0"/>
              <a:t>1 </a:t>
            </a:r>
            <a:r>
              <a:rPr lang="fr-BE" sz="2200" dirty="0" err="1" smtClean="0"/>
              <a:t>februari</a:t>
            </a:r>
            <a:r>
              <a:rPr lang="fr-BE" sz="2200" smtClean="0"/>
              <a:t> 2018</a:t>
            </a:r>
            <a:r>
              <a:rPr lang="fr-BE" sz="3900" dirty="0" smtClean="0"/>
              <a:t/>
            </a:r>
            <a:br>
              <a:rPr lang="fr-BE" sz="3900" dirty="0" smtClean="0"/>
            </a:br>
            <a:r>
              <a:rPr lang="fr-BE" sz="3900" dirty="0" smtClean="0"/>
              <a:t/>
            </a:r>
            <a:br>
              <a:rPr lang="fr-BE" sz="3900" dirty="0" smtClean="0"/>
            </a:br>
            <a:r>
              <a:rPr lang="fr-BE" sz="3100" dirty="0" smtClean="0"/>
              <a:t>De </a:t>
            </a:r>
            <a:r>
              <a:rPr lang="fr-BE" sz="3100" dirty="0" err="1" smtClean="0"/>
              <a:t>verzekering</a:t>
            </a:r>
            <a:r>
              <a:rPr lang="fr-BE" sz="3100" dirty="0" smtClean="0"/>
              <a:t> </a:t>
            </a:r>
            <a:r>
              <a:rPr lang="fr-BE" sz="3100" dirty="0" err="1" smtClean="0"/>
              <a:t>burgerlijke</a:t>
            </a:r>
            <a:r>
              <a:rPr lang="fr-BE" sz="3100" dirty="0" smtClean="0"/>
              <a:t> </a:t>
            </a:r>
            <a:r>
              <a:rPr lang="fr-BE" sz="3100" dirty="0" err="1" smtClean="0"/>
              <a:t>aansprakelijkheid</a:t>
            </a:r>
            <a:r>
              <a:rPr lang="fr-BE" dirty="0" smtClean="0"/>
              <a:t/>
            </a:r>
            <a:br>
              <a:rPr lang="fr-BE" dirty="0" smtClean="0"/>
            </a:br>
            <a:endParaRPr lang="nl-BE" dirty="0"/>
          </a:p>
        </p:txBody>
      </p:sp>
      <p:sp>
        <p:nvSpPr>
          <p:cNvPr id="2051" name="Ondertitel 2"/>
          <p:cNvSpPr>
            <a:spLocks noGrp="1"/>
          </p:cNvSpPr>
          <p:nvPr>
            <p:ph type="subTitle" idx="1"/>
          </p:nvPr>
        </p:nvSpPr>
        <p:spPr>
          <a:xfrm>
            <a:off x="4786313" y="5143500"/>
            <a:ext cx="3257550" cy="500063"/>
          </a:xfrm>
        </p:spPr>
        <p:txBody>
          <a:bodyPr>
            <a:normAutofit fontScale="25000" lnSpcReduction="20000"/>
          </a:bodyPr>
          <a:lstStyle/>
          <a:p>
            <a:pPr eaLnBrk="1" fontAlgn="auto" hangingPunct="1">
              <a:spcAft>
                <a:spcPts val="0"/>
              </a:spcAft>
              <a:buFont typeface="Wingdings 3"/>
              <a:buNone/>
              <a:defRPr/>
            </a:pPr>
            <a:endParaRPr lang="fr-BE" sz="2400" dirty="0" smtClean="0"/>
          </a:p>
          <a:p>
            <a:pPr eaLnBrk="1" fontAlgn="auto" hangingPunct="1">
              <a:spcAft>
                <a:spcPts val="0"/>
              </a:spcAft>
              <a:buFont typeface="Wingdings 3"/>
              <a:buNone/>
              <a:defRPr/>
            </a:pPr>
            <a:r>
              <a:rPr lang="fr-BE" sz="7200" dirty="0" smtClean="0"/>
              <a:t>Dr. Robert Rutsaert</a:t>
            </a:r>
          </a:p>
          <a:p>
            <a:pPr eaLnBrk="1" fontAlgn="auto" hangingPunct="1">
              <a:spcAft>
                <a:spcPts val="0"/>
              </a:spcAft>
              <a:buFont typeface="Wingdings 3"/>
              <a:buNone/>
              <a:defRPr/>
            </a:pPr>
            <a:r>
              <a:rPr lang="fr-BE" dirty="0" smtClean="0"/>
              <a:t/>
            </a:r>
            <a:br>
              <a:rPr lang="fr-BE" dirty="0" smtClean="0"/>
            </a:br>
            <a:r>
              <a:rPr lang="fr-BE" dirty="0" smtClean="0"/>
              <a:t/>
            </a:r>
            <a:br>
              <a:rPr lang="fr-BE" dirty="0" smtClean="0"/>
            </a:br>
            <a:endParaRPr lang="nl-BE" sz="1800" dirty="0" smtClean="0"/>
          </a:p>
        </p:txBody>
      </p:sp>
      <p:sp>
        <p:nvSpPr>
          <p:cNvPr id="9220"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nl-NL"/>
          </a:p>
        </p:txBody>
      </p:sp>
      <p:pic>
        <p:nvPicPr>
          <p:cNvPr id="9221" name="Afbeelding 1" descr="logo Cartel-entt"/>
          <p:cNvPicPr>
            <a:picLocks noChangeAspect="1" noChangeArrowheads="1"/>
          </p:cNvPicPr>
          <p:nvPr/>
        </p:nvPicPr>
        <p:blipFill>
          <a:blip r:embed="rId3" cstate="print"/>
          <a:srcRect/>
          <a:stretch>
            <a:fillRect/>
          </a:stretch>
        </p:blipFill>
        <p:spPr bwMode="auto">
          <a:xfrm>
            <a:off x="642938" y="714375"/>
            <a:ext cx="1006475" cy="1000125"/>
          </a:xfrm>
          <a:prstGeom prst="rect">
            <a:avLst/>
          </a:prstGeom>
          <a:noFill/>
          <a:ln w="9525">
            <a:noFill/>
            <a:miter lim="800000"/>
            <a:headEnd/>
            <a:tailEnd/>
          </a:ln>
        </p:spPr>
      </p:pic>
      <p:sp>
        <p:nvSpPr>
          <p:cNvPr id="9222" name="Rectangle 3"/>
          <p:cNvSpPr>
            <a:spLocks noChangeArrowheads="1"/>
          </p:cNvSpPr>
          <p:nvPr/>
        </p:nvSpPr>
        <p:spPr bwMode="auto">
          <a:xfrm>
            <a:off x="5143500" y="785813"/>
            <a:ext cx="3214688" cy="893762"/>
          </a:xfrm>
          <a:prstGeom prst="rect">
            <a:avLst/>
          </a:prstGeom>
          <a:noFill/>
          <a:ln w="9525">
            <a:noFill/>
            <a:miter lim="800000"/>
            <a:headEnd/>
            <a:tailEnd/>
          </a:ln>
        </p:spPr>
        <p:txBody>
          <a:bodyPr anchor="ctr">
            <a:spAutoFit/>
          </a:bodyPr>
          <a:lstStyle/>
          <a:p>
            <a:r>
              <a:rPr lang="nl-NL" sz="2600">
                <a:solidFill>
                  <a:srgbClr val="00014B"/>
                </a:solidFill>
                <a:latin typeface="Arial Black" pitchFamily="34" charset="0"/>
                <a:ea typeface="Calibri" pitchFamily="34" charset="0"/>
                <a:cs typeface="Times New Roman" pitchFamily="18" charset="0"/>
              </a:rPr>
              <a:t>ASGB</a:t>
            </a:r>
            <a:r>
              <a:rPr lang="nl-NL" sz="2400">
                <a:ea typeface="Calibri" pitchFamily="34" charset="0"/>
                <a:cs typeface="Times New Roman" pitchFamily="18" charset="0"/>
              </a:rPr>
              <a:t> </a:t>
            </a:r>
            <a:endParaRPr lang="nl-BE" sz="2400">
              <a:ea typeface="Calibri" pitchFamily="34" charset="0"/>
            </a:endParaRPr>
          </a:p>
          <a:p>
            <a:pPr eaLnBrk="0" hangingPunct="0"/>
            <a:r>
              <a:rPr lang="nl-NL" sz="1300">
                <a:solidFill>
                  <a:srgbClr val="00014B"/>
                </a:solidFill>
                <a:latin typeface="Arial Black" pitchFamily="34" charset="0"/>
                <a:ea typeface="Calibri" pitchFamily="34" charset="0"/>
              </a:rPr>
              <a:t>Algemeen Syndicaat van  </a:t>
            </a:r>
            <a:endParaRPr lang="nl-BE" sz="1300">
              <a:ea typeface="Calibri" pitchFamily="34" charset="0"/>
            </a:endParaRPr>
          </a:p>
          <a:p>
            <a:pPr eaLnBrk="0" hangingPunct="0"/>
            <a:r>
              <a:rPr lang="nl-NL" sz="1300">
                <a:solidFill>
                  <a:srgbClr val="00014B"/>
                </a:solidFill>
                <a:latin typeface="Arial Black" pitchFamily="34" charset="0"/>
                <a:ea typeface="Calibri" pitchFamily="34" charset="0"/>
              </a:rPr>
              <a:t>Geneeskundigen van België</a:t>
            </a:r>
            <a:endParaRPr lang="nl-NL" sz="1300">
              <a:ea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214438" y="1643063"/>
            <a:ext cx="7072312" cy="4286250"/>
          </a:xfrm>
        </p:spPr>
        <p:txBody>
          <a:bodyPr>
            <a:normAutofit fontScale="90000"/>
          </a:bodyPr>
          <a:lstStyle/>
          <a:p>
            <a:pPr eaLnBrk="1" fontAlgn="auto" hangingPunct="1">
              <a:spcAft>
                <a:spcPts val="0"/>
              </a:spcAft>
              <a:defRPr/>
            </a:pPr>
            <a:r>
              <a:rPr lang="fr-BE" sz="2800" b="1" u="sng" dirty="0" smtClean="0">
                <a:latin typeface="Arial" pitchFamily="34" charset="0"/>
                <a:cs typeface="Arial" pitchFamily="34" charset="0"/>
              </a:rPr>
              <a:t/>
            </a:r>
            <a:br>
              <a:rPr lang="fr-BE" sz="2800" b="1" u="sng" dirty="0" smtClean="0">
                <a:latin typeface="Arial" pitchFamily="34" charset="0"/>
                <a:cs typeface="Arial" pitchFamily="34" charset="0"/>
              </a:rPr>
            </a:br>
            <a:r>
              <a:rPr lang="fr-BE" sz="2800" b="1" u="sng" dirty="0" smtClean="0">
                <a:latin typeface="Arial" pitchFamily="34" charset="0"/>
                <a:cs typeface="Arial" pitchFamily="34" charset="0"/>
              </a:rPr>
              <a:t/>
            </a:r>
            <a:br>
              <a:rPr lang="fr-BE" sz="2800" b="1" u="sng" dirty="0" smtClean="0">
                <a:latin typeface="Arial" pitchFamily="34" charset="0"/>
                <a:cs typeface="Arial" pitchFamily="34" charset="0"/>
              </a:rPr>
            </a:br>
            <a:r>
              <a:rPr lang="fr-BE" sz="2800" b="1" u="sng" dirty="0" smtClean="0">
                <a:latin typeface="Arial" pitchFamily="34" charset="0"/>
                <a:cs typeface="Arial" pitchFamily="34" charset="0"/>
              </a:rPr>
              <a:t>de arts</a:t>
            </a:r>
            <a:br>
              <a:rPr lang="fr-BE" sz="2800" b="1" u="sng" dirty="0" smtClean="0">
                <a:latin typeface="Arial" pitchFamily="34" charset="0"/>
                <a:cs typeface="Arial" pitchFamily="34" charset="0"/>
              </a:rPr>
            </a:b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smtClean="0">
                <a:latin typeface="Arial" pitchFamily="34" charset="0"/>
                <a:cs typeface="Arial" pitchFamily="34" charset="0"/>
              </a:rPr>
              <a:t>*</a:t>
            </a:r>
            <a:r>
              <a:rPr lang="fr-BE" sz="2800" dirty="0" err="1" smtClean="0">
                <a:latin typeface="Arial" pitchFamily="34" charset="0"/>
                <a:cs typeface="Arial" pitchFamily="34" charset="0"/>
              </a:rPr>
              <a:t>imagoschade</a:t>
            </a:r>
            <a:r>
              <a:rPr lang="fr-BE" sz="2800" b="1" u="sng" dirty="0" smtClean="0">
                <a:latin typeface="Arial" pitchFamily="34" charset="0"/>
                <a:cs typeface="Arial" pitchFamily="34" charset="0"/>
              </a:rPr>
              <a:t/>
            </a:r>
            <a:br>
              <a:rPr lang="fr-BE" sz="2800" b="1" u="sng" dirty="0" smtClean="0">
                <a:latin typeface="Arial" pitchFamily="34" charset="0"/>
                <a:cs typeface="Arial" pitchFamily="34" charset="0"/>
              </a:rPr>
            </a:br>
            <a:r>
              <a:rPr lang="fr-BE" sz="2800" b="1" u="sng" dirty="0" smtClean="0">
                <a:latin typeface="Arial" pitchFamily="34" charset="0"/>
                <a:cs typeface="Arial" pitchFamily="34" charset="0"/>
              </a:rPr>
              <a:t/>
            </a:r>
            <a:br>
              <a:rPr lang="fr-BE" sz="2800" b="1" u="sng" dirty="0" smtClean="0">
                <a:latin typeface="Arial" pitchFamily="34" charset="0"/>
                <a:cs typeface="Arial" pitchFamily="34" charset="0"/>
              </a:rPr>
            </a:br>
            <a:r>
              <a:rPr lang="fr-BE" sz="2800" dirty="0" smtClean="0">
                <a:latin typeface="Arial" pitchFamily="34" charset="0"/>
                <a:cs typeface="Arial" pitchFamily="34" charset="0"/>
              </a:rPr>
              <a:t>*</a:t>
            </a:r>
            <a:r>
              <a:rPr lang="fr-BE" sz="2800" dirty="0" err="1" smtClean="0">
                <a:latin typeface="Arial" pitchFamily="34" charset="0"/>
                <a:cs typeface="Arial" pitchFamily="34" charset="0"/>
              </a:rPr>
              <a:t>premies</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explosie</a:t>
            </a:r>
            <a:r>
              <a:rPr lang="fr-BE" sz="2800" dirty="0" smtClean="0">
                <a:latin typeface="Arial" pitchFamily="34" charset="0"/>
                <a:cs typeface="Arial" pitchFamily="34" charset="0"/>
              </a:rPr>
              <a:t>?</a:t>
            </a:r>
            <a:br>
              <a:rPr lang="fr-BE" sz="2800" dirty="0" smtClean="0">
                <a:latin typeface="Arial" pitchFamily="34" charset="0"/>
                <a:cs typeface="Arial" pitchFamily="34" charset="0"/>
              </a:rPr>
            </a:b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smtClean="0">
                <a:latin typeface="Arial" pitchFamily="34" charset="0"/>
                <a:cs typeface="Arial" pitchFamily="34" charset="0"/>
              </a:rPr>
              <a:t>*</a:t>
            </a:r>
            <a:r>
              <a:rPr lang="fr-BE" sz="2800" dirty="0" err="1" smtClean="0">
                <a:latin typeface="Arial" pitchFamily="34" charset="0"/>
                <a:cs typeface="Arial" pitchFamily="34" charset="0"/>
              </a:rPr>
              <a:t>toenemende</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schadevergoedingen</a:t>
            </a:r>
            <a:r>
              <a:rPr lang="fr-BE" sz="2800" dirty="0" smtClean="0">
                <a:latin typeface="Arial" pitchFamily="34" charset="0"/>
                <a:cs typeface="Arial" pitchFamily="34" charset="0"/>
              </a:rPr>
              <a:t> USA&gt;&gt;</a:t>
            </a:r>
            <a:r>
              <a:rPr lang="fr-BE" sz="2800" dirty="0" err="1" smtClean="0">
                <a:latin typeface="Arial" pitchFamily="34" charset="0"/>
                <a:cs typeface="Arial" pitchFamily="34" charset="0"/>
              </a:rPr>
              <a:t>België</a:t>
            </a: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smtClean="0">
                <a:latin typeface="Arial" pitchFamily="34" charset="0"/>
                <a:cs typeface="Arial" pitchFamily="34" charset="0"/>
              </a:rPr>
              <a:t/>
            </a:r>
            <a:br>
              <a:rPr lang="fr-BE" sz="2800" dirty="0" smtClean="0">
                <a:latin typeface="Arial" pitchFamily="34" charset="0"/>
                <a:cs typeface="Arial" pitchFamily="34" charset="0"/>
              </a:rPr>
            </a:br>
            <a:endParaRPr lang="nl-NL" sz="2800" dirty="0" smtClean="0">
              <a:latin typeface="Arial" pitchFamily="34" charset="0"/>
              <a:cs typeface="Arial" pitchFamily="34" charset="0"/>
            </a:endParaRPr>
          </a:p>
        </p:txBody>
      </p:sp>
      <p:pic>
        <p:nvPicPr>
          <p:cNvPr id="18435"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18436"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55650" y="981075"/>
            <a:ext cx="8369300" cy="5876925"/>
          </a:xfrm>
        </p:spPr>
        <p:txBody>
          <a:bodyPr>
            <a:normAutofit fontScale="90000"/>
          </a:bodyPr>
          <a:lstStyle/>
          <a:p>
            <a:pPr eaLnBrk="1" fontAlgn="auto" hangingPunct="1">
              <a:spcAft>
                <a:spcPts val="0"/>
              </a:spcAft>
              <a:defRPr/>
            </a:pP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*plafond per </a:t>
            </a:r>
            <a:r>
              <a:rPr lang="fr-BE" sz="1800" dirty="0" err="1" smtClean="0">
                <a:latin typeface="Arial" pitchFamily="34" charset="0"/>
                <a:cs typeface="Arial" pitchFamily="34" charset="0"/>
              </a:rPr>
              <a:t>geval</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maximaal</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bedrag</a:t>
            </a:r>
            <a:r>
              <a:rPr lang="fr-BE" sz="1800" dirty="0" smtClean="0">
                <a:latin typeface="Arial" pitchFamily="34" charset="0"/>
                <a:cs typeface="Arial" pitchFamily="34" charset="0"/>
              </a:rPr>
              <a:t> &gt; 5 </a:t>
            </a:r>
            <a:r>
              <a:rPr lang="fr-BE" sz="1800" dirty="0" err="1" smtClean="0">
                <a:latin typeface="Arial" pitchFamily="34" charset="0"/>
                <a:cs typeface="Arial" pitchFamily="34" charset="0"/>
              </a:rPr>
              <a:t>miljoen</a:t>
            </a:r>
            <a:r>
              <a:rPr lang="fr-BE" sz="1800" dirty="0" smtClean="0">
                <a:latin typeface="Arial" pitchFamily="34" charset="0"/>
                <a:cs typeface="Arial" pitchFamily="34" charset="0"/>
              </a:rPr>
              <a:t>; + </a:t>
            </a:r>
            <a:r>
              <a:rPr lang="fr-BE" sz="1800" dirty="0" err="1" smtClean="0">
                <a:latin typeface="Arial" pitchFamily="34" charset="0"/>
                <a:cs typeface="Arial" pitchFamily="34" charset="0"/>
              </a:rPr>
              <a:t>materiële</a:t>
            </a:r>
            <a:r>
              <a:rPr lang="fr-BE" sz="1800" dirty="0" smtClean="0">
                <a:latin typeface="Arial" pitchFamily="34" charset="0"/>
                <a:cs typeface="Arial" pitchFamily="34" charset="0"/>
              </a:rPr>
              <a:t> schade</a:t>
            </a:r>
            <a:br>
              <a:rPr lang="fr-BE" sz="1800" dirty="0" smtClean="0">
                <a:latin typeface="Arial" pitchFamily="34" charset="0"/>
                <a:cs typeface="Arial" pitchFamily="34" charset="0"/>
              </a:rPr>
            </a:br>
            <a:r>
              <a:rPr lang="fr-BE" sz="1800" dirty="0" smtClean="0">
                <a:latin typeface="Arial" pitchFamily="34" charset="0"/>
                <a:cs typeface="Arial" pitchFamily="34" charset="0"/>
              </a:rPr>
              <a:t>*plafond per </a:t>
            </a:r>
            <a:r>
              <a:rPr lang="fr-BE" sz="1800" dirty="0" err="1" smtClean="0">
                <a:latin typeface="Arial" pitchFamily="34" charset="0"/>
                <a:cs typeface="Arial" pitchFamily="34" charset="0"/>
              </a:rPr>
              <a:t>schadejaar</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seriële</a:t>
            </a:r>
            <a:r>
              <a:rPr lang="fr-BE" sz="1800" dirty="0" smtClean="0">
                <a:latin typeface="Arial" pitchFamily="34" charset="0"/>
                <a:cs typeface="Arial" pitchFamily="34" charset="0"/>
              </a:rPr>
              <a:t> schade)</a:t>
            </a:r>
            <a:br>
              <a:rPr lang="fr-BE" sz="1800" dirty="0" smtClean="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vrijstellingen</a:t>
            </a:r>
            <a:r>
              <a:rPr lang="fr-BE" sz="1800" dirty="0" smtClean="0">
                <a:latin typeface="Arial" pitchFamily="34" charset="0"/>
                <a:cs typeface="Arial" pitchFamily="34" charset="0"/>
              </a:rPr>
              <a:t> (franchise)</a:t>
            </a:r>
            <a:br>
              <a:rPr lang="fr-BE" sz="1800" dirty="0" smtClean="0">
                <a:latin typeface="Arial" pitchFamily="34" charset="0"/>
                <a:cs typeface="Arial" pitchFamily="34" charset="0"/>
              </a:rPr>
            </a:br>
            <a:r>
              <a:rPr lang="fr-BE" sz="1800" dirty="0">
                <a:latin typeface="Arial" pitchFamily="34" charset="0"/>
                <a:cs typeface="Arial" pitchFamily="34" charset="0"/>
              </a:rPr>
              <a:t>*</a:t>
            </a:r>
            <a:r>
              <a:rPr lang="fr-BE" sz="1800" dirty="0" err="1">
                <a:latin typeface="Arial" pitchFamily="34" charset="0"/>
                <a:cs typeface="Arial" pitchFamily="34" charset="0"/>
              </a:rPr>
              <a:t>kwaliteit</a:t>
            </a:r>
            <a:r>
              <a:rPr lang="fr-BE" sz="1800" dirty="0">
                <a:latin typeface="Arial" pitchFamily="34" charset="0"/>
                <a:cs typeface="Arial" pitchFamily="34" charset="0"/>
              </a:rPr>
              <a:t> </a:t>
            </a:r>
            <a:r>
              <a:rPr lang="fr-BE" sz="1800" dirty="0" err="1">
                <a:latin typeface="Arial" pitchFamily="34" charset="0"/>
                <a:cs typeface="Arial" pitchFamily="34" charset="0"/>
              </a:rPr>
              <a:t>polissen</a:t>
            </a:r>
            <a:r>
              <a:rPr lang="fr-BE" sz="1800" dirty="0">
                <a:latin typeface="Arial" pitchFamily="34" charset="0"/>
                <a:cs typeface="Arial" pitchFamily="34" charset="0"/>
              </a:rPr>
              <a:t> - </a:t>
            </a:r>
            <a:r>
              <a:rPr lang="fr-BE" sz="1800" dirty="0" err="1">
                <a:latin typeface="Arial" pitchFamily="34" charset="0"/>
                <a:cs typeface="Arial" pitchFamily="34" charset="0"/>
              </a:rPr>
              <a:t>anterioriteit</a:t>
            </a:r>
            <a:r>
              <a:rPr lang="fr-BE" sz="1800" dirty="0">
                <a:latin typeface="Arial" pitchFamily="34" charset="0"/>
                <a:cs typeface="Arial" pitchFamily="34" charset="0"/>
              </a:rPr>
              <a:t> - </a:t>
            </a:r>
            <a:r>
              <a:rPr lang="fr-BE" sz="1800" dirty="0" err="1">
                <a:latin typeface="Arial" pitchFamily="34" charset="0"/>
                <a:cs typeface="Arial" pitchFamily="34" charset="0"/>
              </a:rPr>
              <a:t>uitloopregelingen</a:t>
            </a:r>
            <a:r>
              <a:rPr lang="fr-BE" sz="1800" dirty="0">
                <a:latin typeface="Arial" pitchFamily="34" charset="0"/>
                <a:cs typeface="Arial" pitchFamily="34" charset="0"/>
              </a:rPr>
              <a:t> </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dekkingshiaten</a:t>
            </a: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groepspolis</a:t>
            </a: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premie</a:t>
            </a:r>
            <a:r>
              <a:rPr lang="fr-BE" sz="1800" dirty="0">
                <a:latin typeface="Arial" pitchFamily="34" charset="0"/>
                <a:cs typeface="Arial" pitchFamily="34" charset="0"/>
              </a:rPr>
              <a:t/>
            </a:r>
            <a:br>
              <a:rPr lang="fr-BE" sz="1800" dirty="0">
                <a:latin typeface="Arial" pitchFamily="34" charset="0"/>
                <a:cs typeface="Arial" pitchFamily="34" charset="0"/>
              </a:rPr>
            </a:br>
            <a:r>
              <a:rPr lang="fr-BE" sz="1800" dirty="0">
                <a:latin typeface="Arial" pitchFamily="34" charset="0"/>
                <a:cs typeface="Arial" pitchFamily="34" charset="0"/>
              </a:rPr>
              <a:t>*</a:t>
            </a:r>
            <a:r>
              <a:rPr lang="fr-BE" sz="1800" dirty="0" err="1">
                <a:latin typeface="Arial" pitchFamily="34" charset="0"/>
                <a:cs typeface="Arial" pitchFamily="34" charset="0"/>
              </a:rPr>
              <a:t>diensthoofd</a:t>
            </a:r>
            <a:r>
              <a:rPr lang="fr-BE" sz="1800" dirty="0">
                <a:latin typeface="Arial" pitchFamily="34" charset="0"/>
                <a:cs typeface="Arial" pitchFamily="34" charset="0"/>
              </a:rPr>
              <a:t>, </a:t>
            </a:r>
            <a:r>
              <a:rPr lang="fr-BE" sz="1800" dirty="0" err="1" smtClean="0">
                <a:latin typeface="Arial" pitchFamily="34" charset="0"/>
                <a:cs typeface="Arial" pitchFamily="34" charset="0"/>
              </a:rPr>
              <a:t>stagemeester</a:t>
            </a: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a:latin typeface="Arial" pitchFamily="34" charset="0"/>
                <a:cs typeface="Arial" pitchFamily="34" charset="0"/>
              </a:rPr>
              <a:t>*</a:t>
            </a:r>
            <a:r>
              <a:rPr lang="fr-BE" sz="1800" dirty="0" err="1">
                <a:latin typeface="Arial" pitchFamily="34" charset="0"/>
                <a:cs typeface="Arial" pitchFamily="34" charset="0"/>
              </a:rPr>
              <a:t>definitie</a:t>
            </a:r>
            <a:r>
              <a:rPr lang="fr-BE" sz="1800" dirty="0">
                <a:latin typeface="Arial" pitchFamily="34" charset="0"/>
                <a:cs typeface="Arial" pitchFamily="34" charset="0"/>
              </a:rPr>
              <a:t> van </a:t>
            </a:r>
            <a:r>
              <a:rPr lang="fr-BE" sz="1800" dirty="0" err="1">
                <a:latin typeface="Arial" pitchFamily="34" charset="0"/>
                <a:cs typeface="Arial" pitchFamily="34" charset="0"/>
              </a:rPr>
              <a:t>het</a:t>
            </a:r>
            <a:r>
              <a:rPr lang="fr-BE" sz="1800" dirty="0">
                <a:latin typeface="Arial" pitchFamily="34" charset="0"/>
                <a:cs typeface="Arial" pitchFamily="34" charset="0"/>
              </a:rPr>
              <a:t> « </a:t>
            </a:r>
            <a:r>
              <a:rPr lang="fr-BE" sz="1800" dirty="0" err="1">
                <a:latin typeface="Arial" pitchFamily="34" charset="0"/>
                <a:cs typeface="Arial" pitchFamily="34" charset="0"/>
              </a:rPr>
              <a:t>zich</a:t>
            </a:r>
            <a:r>
              <a:rPr lang="fr-BE" sz="1800" dirty="0">
                <a:latin typeface="Arial" pitchFamily="34" charset="0"/>
                <a:cs typeface="Arial" pitchFamily="34" charset="0"/>
              </a:rPr>
              <a:t> </a:t>
            </a:r>
            <a:r>
              <a:rPr lang="fr-BE" sz="1800" dirty="0" err="1">
                <a:latin typeface="Arial" pitchFamily="34" charset="0"/>
                <a:cs typeface="Arial" pitchFamily="34" charset="0"/>
              </a:rPr>
              <a:t>voordoen</a:t>
            </a:r>
            <a:r>
              <a:rPr lang="fr-BE" sz="1800" dirty="0">
                <a:latin typeface="Arial" pitchFamily="34" charset="0"/>
                <a:cs typeface="Arial" pitchFamily="34" charset="0"/>
              </a:rPr>
              <a:t> van de schade »?</a:t>
            </a:r>
            <a:br>
              <a:rPr lang="fr-BE" sz="1800" dirty="0">
                <a:latin typeface="Arial" pitchFamily="34" charset="0"/>
                <a:cs typeface="Arial" pitchFamily="34" charset="0"/>
              </a:rPr>
            </a:br>
            <a:r>
              <a:rPr lang="fr-BE" sz="1800" dirty="0">
                <a:latin typeface="Arial" pitchFamily="34" charset="0"/>
                <a:cs typeface="Arial" pitchFamily="34" charset="0"/>
              </a:rPr>
              <a:t>*</a:t>
            </a:r>
            <a:r>
              <a:rPr lang="fr-BE" sz="1800" dirty="0" err="1">
                <a:latin typeface="Arial" pitchFamily="34" charset="0"/>
                <a:cs typeface="Arial" pitchFamily="34" charset="0"/>
              </a:rPr>
              <a:t>definitie</a:t>
            </a:r>
            <a:r>
              <a:rPr lang="fr-BE" sz="1800" dirty="0">
                <a:latin typeface="Arial" pitchFamily="34" charset="0"/>
                <a:cs typeface="Arial" pitchFamily="34" charset="0"/>
              </a:rPr>
              <a:t> van de « </a:t>
            </a:r>
            <a:r>
              <a:rPr lang="fr-BE" sz="1800" dirty="0" err="1">
                <a:latin typeface="Arial" pitchFamily="34" charset="0"/>
                <a:cs typeface="Arial" pitchFamily="34" charset="0"/>
              </a:rPr>
              <a:t>manifestatie</a:t>
            </a:r>
            <a:r>
              <a:rPr lang="fr-BE" sz="1800" dirty="0">
                <a:latin typeface="Arial" pitchFamily="34" charset="0"/>
                <a:cs typeface="Arial" pitchFamily="34" charset="0"/>
              </a:rPr>
              <a:t> van de schade »? </a:t>
            </a:r>
            <a:br>
              <a:rPr lang="fr-BE" sz="1800" dirty="0">
                <a:latin typeface="Arial" pitchFamily="34" charset="0"/>
                <a:cs typeface="Arial" pitchFamily="34" charset="0"/>
              </a:rPr>
            </a:br>
            <a:r>
              <a:rPr lang="fr-BE" sz="1800" dirty="0">
                <a:latin typeface="Arial" pitchFamily="34" charset="0"/>
                <a:cs typeface="Arial" pitchFamily="34" charset="0"/>
              </a:rPr>
              <a:t>*</a:t>
            </a:r>
            <a:r>
              <a:rPr lang="fr-BE" sz="1800" dirty="0" err="1">
                <a:latin typeface="Arial" pitchFamily="34" charset="0"/>
                <a:cs typeface="Arial" pitchFamily="34" charset="0"/>
              </a:rPr>
              <a:t>uitsluitingen</a:t>
            </a:r>
            <a:r>
              <a:rPr lang="fr-BE" sz="1800" dirty="0">
                <a:latin typeface="Arial" pitchFamily="34" charset="0"/>
                <a:cs typeface="Arial" pitchFamily="34" charset="0"/>
              </a:rPr>
              <a:t> (</a:t>
            </a:r>
            <a:r>
              <a:rPr lang="fr-BE" sz="1800" dirty="0" err="1">
                <a:latin typeface="Arial" pitchFamily="34" charset="0"/>
                <a:cs typeface="Arial" pitchFamily="34" charset="0"/>
              </a:rPr>
              <a:t>esthetische</a:t>
            </a:r>
            <a:r>
              <a:rPr lang="fr-BE" sz="1800" dirty="0">
                <a:latin typeface="Arial" pitchFamily="34" charset="0"/>
                <a:cs typeface="Arial" pitchFamily="34" charset="0"/>
              </a:rPr>
              <a:t> </a:t>
            </a:r>
            <a:r>
              <a:rPr lang="fr-BE" sz="1800" dirty="0" err="1">
                <a:latin typeface="Arial" pitchFamily="34" charset="0"/>
                <a:cs typeface="Arial" pitchFamily="34" charset="0"/>
              </a:rPr>
              <a:t>ingrepen</a:t>
            </a:r>
            <a:r>
              <a:rPr lang="fr-BE" sz="1800" dirty="0">
                <a:latin typeface="Arial" pitchFamily="34" charset="0"/>
                <a:cs typeface="Arial" pitchFamily="34" charset="0"/>
              </a:rPr>
              <a:t>? </a:t>
            </a:r>
            <a:r>
              <a:rPr lang="fr-BE" sz="1800" dirty="0" err="1">
                <a:latin typeface="Arial" pitchFamily="34" charset="0"/>
                <a:cs typeface="Arial" pitchFamily="34" charset="0"/>
              </a:rPr>
              <a:t>experimenten</a:t>
            </a:r>
            <a:r>
              <a:rPr lang="fr-BE" sz="1800" dirty="0">
                <a:latin typeface="Arial" pitchFamily="34" charset="0"/>
                <a:cs typeface="Arial" pitchFamily="34" charset="0"/>
              </a:rPr>
              <a:t>? </a:t>
            </a:r>
            <a:r>
              <a:rPr lang="fr-BE" sz="1800" dirty="0" err="1">
                <a:latin typeface="Arial" pitchFamily="34" charset="0"/>
                <a:cs typeface="Arial" pitchFamily="34" charset="0"/>
              </a:rPr>
              <a:t>plaats</a:t>
            </a:r>
            <a:r>
              <a:rPr lang="fr-BE" sz="1800" dirty="0">
                <a:latin typeface="Arial" pitchFamily="34" charset="0"/>
                <a:cs typeface="Arial" pitchFamily="34" charset="0"/>
              </a:rPr>
              <a:t>? </a:t>
            </a:r>
            <a:r>
              <a:rPr lang="fr-BE" sz="1800" dirty="0" err="1" smtClean="0">
                <a:latin typeface="Arial" pitchFamily="34" charset="0"/>
                <a:cs typeface="Arial" pitchFamily="34" charset="0"/>
              </a:rPr>
              <a:t>voorbijgestreefde</a:t>
            </a:r>
            <a:r>
              <a:rPr lang="fr-BE" sz="1800" dirty="0" smtClean="0">
                <a:latin typeface="Arial" pitchFamily="34" charset="0"/>
                <a:cs typeface="Arial" pitchFamily="34" charset="0"/>
              </a:rPr>
              <a:t> </a:t>
            </a:r>
            <a:r>
              <a:rPr lang="fr-BE" sz="1800" dirty="0" err="1">
                <a:latin typeface="Arial" pitchFamily="34" charset="0"/>
                <a:cs typeface="Arial" pitchFamily="34" charset="0"/>
              </a:rPr>
              <a:t>technieken</a:t>
            </a:r>
            <a:r>
              <a:rPr lang="fr-BE" sz="1800" dirty="0">
                <a:latin typeface="Arial" pitchFamily="34" charset="0"/>
                <a:cs typeface="Arial" pitchFamily="34" charset="0"/>
              </a:rPr>
              <a:t>? </a:t>
            </a:r>
            <a:r>
              <a:rPr lang="fr-BE" sz="1800" dirty="0" err="1">
                <a:latin typeface="Arial" pitchFamily="34" charset="0"/>
                <a:cs typeface="Arial" pitchFamily="34" charset="0"/>
              </a:rPr>
              <a:t>voorzienbaar</a:t>
            </a:r>
            <a:r>
              <a:rPr lang="fr-BE" sz="1800" dirty="0">
                <a:latin typeface="Arial" pitchFamily="34" charset="0"/>
                <a:cs typeface="Arial" pitchFamily="34" charset="0"/>
              </a:rPr>
              <a:t> </a:t>
            </a:r>
            <a:r>
              <a:rPr lang="fr-BE" sz="1800" dirty="0" err="1">
                <a:latin typeface="Arial" pitchFamily="34" charset="0"/>
                <a:cs typeface="Arial" pitchFamily="34" charset="0"/>
              </a:rPr>
              <a:t>risico</a:t>
            </a:r>
            <a:r>
              <a:rPr lang="fr-BE" sz="1800" dirty="0">
                <a:latin typeface="Arial" pitchFamily="34" charset="0"/>
                <a:cs typeface="Arial" pitchFamily="34" charset="0"/>
              </a:rPr>
              <a:t>? flagrante </a:t>
            </a:r>
            <a:r>
              <a:rPr lang="fr-BE" sz="1800" dirty="0" err="1">
                <a:latin typeface="Arial" pitchFamily="34" charset="0"/>
                <a:cs typeface="Arial" pitchFamily="34" charset="0"/>
              </a:rPr>
              <a:t>ongeschiktheid</a:t>
            </a:r>
            <a:r>
              <a:rPr lang="fr-BE" sz="1800" dirty="0">
                <a:latin typeface="Arial" pitchFamily="34" charset="0"/>
                <a:cs typeface="Arial" pitchFamily="34" charset="0"/>
              </a:rPr>
              <a:t>? </a:t>
            </a:r>
            <a:r>
              <a:rPr lang="fr-BE" sz="1800" dirty="0" err="1">
                <a:latin typeface="Arial" pitchFamily="34" charset="0"/>
                <a:cs typeface="Arial" pitchFamily="34" charset="0"/>
              </a:rPr>
              <a:t>hoofdgeneesheer</a:t>
            </a:r>
            <a:r>
              <a:rPr lang="fr-BE" sz="1800" dirty="0">
                <a:latin typeface="Arial" pitchFamily="34" charset="0"/>
                <a:cs typeface="Arial" pitchFamily="34" charset="0"/>
              </a:rPr>
              <a:t>, </a:t>
            </a:r>
            <a:r>
              <a:rPr lang="fr-BE" sz="1800" dirty="0" err="1">
                <a:latin typeface="Arial" pitchFamily="34" charset="0"/>
                <a:cs typeface="Arial" pitchFamily="34" charset="0"/>
              </a:rPr>
              <a:t>medische</a:t>
            </a:r>
            <a:r>
              <a:rPr lang="fr-BE" sz="1800" dirty="0">
                <a:latin typeface="Arial" pitchFamily="34" charset="0"/>
                <a:cs typeface="Arial" pitchFamily="34" charset="0"/>
              </a:rPr>
              <a:t> </a:t>
            </a:r>
            <a:r>
              <a:rPr lang="fr-BE" sz="1800" dirty="0" err="1">
                <a:latin typeface="Arial" pitchFamily="34" charset="0"/>
                <a:cs typeface="Arial" pitchFamily="34" charset="0"/>
              </a:rPr>
              <a:t>raad</a:t>
            </a:r>
            <a:r>
              <a:rPr lang="fr-BE" sz="1800" dirty="0">
                <a:latin typeface="Arial" pitchFamily="34" charset="0"/>
                <a:cs typeface="Arial" pitchFamily="34" charset="0"/>
              </a:rPr>
              <a:t>? ….)</a:t>
            </a:r>
            <a:br>
              <a:rPr lang="fr-BE" sz="1800" dirty="0">
                <a:latin typeface="Arial" pitchFamily="34" charset="0"/>
                <a:cs typeface="Arial" pitchFamily="34" charset="0"/>
              </a:rPr>
            </a:br>
            <a:r>
              <a:rPr lang="fr-BE" sz="1800" dirty="0">
                <a:latin typeface="Arial" pitchFamily="34" charset="0"/>
                <a:cs typeface="Arial" pitchFamily="34" charset="0"/>
              </a:rPr>
              <a:t>*</a:t>
            </a:r>
            <a:r>
              <a:rPr lang="fr-BE" sz="1800" dirty="0" err="1">
                <a:latin typeface="Arial" pitchFamily="34" charset="0"/>
                <a:cs typeface="Arial" pitchFamily="34" charset="0"/>
              </a:rPr>
              <a:t>definitie</a:t>
            </a:r>
            <a:r>
              <a:rPr lang="fr-BE" sz="1800" dirty="0">
                <a:latin typeface="Arial" pitchFamily="34" charset="0"/>
                <a:cs typeface="Arial" pitchFamily="34" charset="0"/>
              </a:rPr>
              <a:t> </a:t>
            </a:r>
            <a:r>
              <a:rPr lang="fr-BE" sz="1800" dirty="0" err="1">
                <a:latin typeface="Arial" pitchFamily="34" charset="0"/>
                <a:cs typeface="Arial" pitchFamily="34" charset="0"/>
              </a:rPr>
              <a:t>zware</a:t>
            </a:r>
            <a:r>
              <a:rPr lang="fr-BE" sz="1800" dirty="0">
                <a:latin typeface="Arial" pitchFamily="34" charset="0"/>
                <a:cs typeface="Arial" pitchFamily="34" charset="0"/>
              </a:rPr>
              <a:t> fout? </a:t>
            </a:r>
            <a:r>
              <a:rPr lang="nl-BE" sz="1800" i="1" dirty="0">
                <a:latin typeface="Arial" pitchFamily="34" charset="0"/>
                <a:cs typeface="Arial" pitchFamily="34" charset="0"/>
              </a:rPr>
              <a:t>“</a:t>
            </a:r>
            <a:r>
              <a:rPr lang="fr-BE" sz="1800" i="1" dirty="0" err="1">
                <a:latin typeface="Arial" pitchFamily="34" charset="0"/>
                <a:cs typeface="Arial" pitchFamily="34" charset="0"/>
              </a:rPr>
              <a:t>huidige</a:t>
            </a:r>
            <a:r>
              <a:rPr lang="fr-BE" sz="1800" i="1" dirty="0">
                <a:latin typeface="Arial" pitchFamily="34" charset="0"/>
                <a:cs typeface="Arial" pitchFamily="34" charset="0"/>
              </a:rPr>
              <a:t> </a:t>
            </a:r>
            <a:r>
              <a:rPr lang="nl-BE" sz="1800" i="1" dirty="0">
                <a:latin typeface="Arial" pitchFamily="34" charset="0"/>
                <a:cs typeface="Arial" pitchFamily="34" charset="0"/>
              </a:rPr>
              <a:t>stand van de wetenschap”</a:t>
            </a:r>
            <a:br>
              <a:rPr lang="nl-BE" sz="1800" i="1" dirty="0">
                <a:latin typeface="Arial" pitchFamily="34" charset="0"/>
                <a:cs typeface="Arial" pitchFamily="34" charset="0"/>
              </a:rPr>
            </a:br>
            <a:r>
              <a:rPr lang="nl-BE" sz="1800" i="1" dirty="0">
                <a:latin typeface="Arial" pitchFamily="34" charset="0"/>
                <a:cs typeface="Arial" pitchFamily="34" charset="0"/>
              </a:rPr>
              <a:t>  “zorgvuldige en omzichtige arts van dezelfde categorie, geplaatst in dezelfde externe</a:t>
            </a:r>
            <a:br>
              <a:rPr lang="nl-BE" sz="1800" i="1" dirty="0">
                <a:latin typeface="Arial" pitchFamily="34" charset="0"/>
                <a:cs typeface="Arial" pitchFamily="34" charset="0"/>
              </a:rPr>
            </a:br>
            <a:r>
              <a:rPr lang="nl-BE" sz="1800" i="1" dirty="0">
                <a:latin typeface="Arial" pitchFamily="34" charset="0"/>
                <a:cs typeface="Arial" pitchFamily="34" charset="0"/>
              </a:rPr>
              <a:t>   omstandigheden”</a:t>
            </a:r>
            <a:r>
              <a:rPr lang="fr-BE" sz="1800" i="1" dirty="0">
                <a:latin typeface="Arial" pitchFamily="34" charset="0"/>
                <a:cs typeface="Arial" pitchFamily="34" charset="0"/>
              </a:rPr>
              <a:t>	</a:t>
            </a:r>
            <a:r>
              <a:rPr lang="fr-BE" sz="1800" dirty="0">
                <a:latin typeface="Arial" pitchFamily="34" charset="0"/>
                <a:cs typeface="Arial" pitchFamily="34" charset="0"/>
              </a:rPr>
              <a:t> </a:t>
            </a:r>
            <a:r>
              <a:rPr lang="fr-BE" sz="1700" dirty="0">
                <a:latin typeface="Arial" pitchFamily="34" charset="0"/>
                <a:cs typeface="Arial" pitchFamily="34" charset="0"/>
              </a:rPr>
              <a:t>	</a:t>
            </a:r>
            <a:r>
              <a:rPr lang="fr-BE" sz="1700" dirty="0" smtClean="0">
                <a:latin typeface="Arial" pitchFamily="34" charset="0"/>
                <a:cs typeface="Arial" pitchFamily="34" charset="0"/>
              </a:rPr>
              <a:t/>
            </a:r>
            <a:br>
              <a:rPr lang="fr-BE" sz="1700" dirty="0" smtClean="0">
                <a:latin typeface="Arial" pitchFamily="34" charset="0"/>
                <a:cs typeface="Arial" pitchFamily="34" charset="0"/>
              </a:rPr>
            </a:br>
            <a:r>
              <a:rPr lang="fr-BE" sz="1700" dirty="0">
                <a:latin typeface="Arial" pitchFamily="34" charset="0"/>
                <a:cs typeface="Arial" pitchFamily="34" charset="0"/>
              </a:rPr>
              <a:t/>
            </a:r>
            <a:br>
              <a:rPr lang="fr-BE" sz="1700" dirty="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minnelijke</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schikkingen</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buiten</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verzekering</a:t>
            </a: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informatieverplichting</a:t>
            </a:r>
            <a:r>
              <a:rPr lang="fr-BE" sz="1800" dirty="0" smtClean="0">
                <a:latin typeface="Arial" pitchFamily="34" charset="0"/>
                <a:cs typeface="Arial" pitchFamily="34" charset="0"/>
              </a:rPr>
              <a:t> + </a:t>
            </a:r>
            <a:r>
              <a:rPr lang="fr-BE" sz="1800" dirty="0" err="1" smtClean="0">
                <a:latin typeface="Arial" pitchFamily="34" charset="0"/>
                <a:cs typeface="Arial" pitchFamily="34" charset="0"/>
              </a:rPr>
              <a:t>bewijslast</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ervan</a:t>
            </a: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toestemmingsformulier</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extended</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operations</a:t>
            </a:r>
            <a:r>
              <a:rPr lang="fr-BE" sz="1800" dirty="0" smtClean="0">
                <a:latin typeface="Arial" pitchFamily="34" charset="0"/>
                <a:cs typeface="Arial" pitchFamily="34" charset="0"/>
              </a:rPr>
              <a:t>’</a:t>
            </a:r>
            <a:br>
              <a:rPr lang="fr-BE" sz="1800" dirty="0" smtClean="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verjaringstermijnen</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erfgenamen</a:t>
            </a:r>
            <a:r>
              <a:rPr lang="fr-BE" sz="1800" dirty="0" smtClean="0">
                <a:latin typeface="Arial" pitchFamily="34" charset="0"/>
                <a:cs typeface="Arial" pitchFamily="34" charset="0"/>
              </a:rPr>
              <a:t>)</a:t>
            </a:r>
            <a:br>
              <a:rPr lang="fr-BE" sz="1800" dirty="0" smtClean="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bvba</a:t>
            </a: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800" dirty="0" smtClean="0">
                <a:latin typeface="Arial" pitchFamily="34" charset="0"/>
                <a:cs typeface="Arial" pitchFamily="34" charset="0"/>
              </a:rPr>
              <a:t>*sociale </a:t>
            </a:r>
            <a:r>
              <a:rPr lang="fr-BE" sz="1800" dirty="0" err="1" smtClean="0">
                <a:latin typeface="Arial" pitchFamily="34" charset="0"/>
                <a:cs typeface="Arial" pitchFamily="34" charset="0"/>
              </a:rPr>
              <a:t>rechtspraak</a:t>
            </a:r>
            <a:r>
              <a:rPr lang="fr-BE" sz="1800" dirty="0" smtClean="0">
                <a:latin typeface="Arial" pitchFamily="34" charset="0"/>
                <a:cs typeface="Arial" pitchFamily="34" charset="0"/>
              </a:rPr>
              <a:t> - </a:t>
            </a:r>
            <a:r>
              <a:rPr lang="fr-BE" sz="1800" dirty="0" err="1" smtClean="0">
                <a:latin typeface="Arial" pitchFamily="34" charset="0"/>
                <a:cs typeface="Arial" pitchFamily="34" charset="0"/>
              </a:rPr>
              <a:t>verlaten</a:t>
            </a:r>
            <a:r>
              <a:rPr lang="fr-BE" sz="1800" dirty="0" smtClean="0">
                <a:latin typeface="Arial" pitchFamily="34" charset="0"/>
                <a:cs typeface="Arial" pitchFamily="34" charset="0"/>
              </a:rPr>
              <a:t> van </a:t>
            </a:r>
            <a:r>
              <a:rPr lang="fr-BE" sz="1800" dirty="0" err="1" smtClean="0">
                <a:latin typeface="Arial" pitchFamily="34" charset="0"/>
                <a:cs typeface="Arial" pitchFamily="34" charset="0"/>
              </a:rPr>
              <a:t>wettelijke</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begrip</a:t>
            </a:r>
            <a:r>
              <a:rPr lang="fr-BE" sz="1800" dirty="0" smtClean="0">
                <a:latin typeface="Arial" pitchFamily="34" charset="0"/>
                <a:cs typeface="Arial" pitchFamily="34" charset="0"/>
              </a:rPr>
              <a:t> van fout</a:t>
            </a:r>
            <a:br>
              <a:rPr lang="fr-BE" sz="1800" dirty="0" smtClean="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strafrechtelijke</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klachten</a:t>
            </a:r>
            <a:r>
              <a:rPr lang="fr-BE" sz="1800" dirty="0" smtClean="0">
                <a:latin typeface="Arial" pitchFamily="34" charset="0"/>
                <a:cs typeface="Arial" pitchFamily="34" charset="0"/>
              </a:rPr>
              <a:t> (</a:t>
            </a:r>
            <a:r>
              <a:rPr lang="fr-BE" sz="1800" dirty="0" err="1" smtClean="0">
                <a:latin typeface="Arial" pitchFamily="34" charset="0"/>
                <a:cs typeface="Arial" pitchFamily="34" charset="0"/>
              </a:rPr>
              <a:t>ev</a:t>
            </a:r>
            <a:r>
              <a:rPr lang="fr-BE" sz="1800" dirty="0" smtClean="0">
                <a:latin typeface="Arial" pitchFamily="34" charset="0"/>
                <a:cs typeface="Arial" pitchFamily="34" charset="0"/>
              </a:rPr>
              <a:t>. 2x)</a:t>
            </a:r>
            <a:br>
              <a:rPr lang="fr-BE" sz="1800" dirty="0" smtClean="0">
                <a:latin typeface="Arial" pitchFamily="34" charset="0"/>
                <a:cs typeface="Arial" pitchFamily="34" charset="0"/>
              </a:rPr>
            </a:br>
            <a:r>
              <a:rPr lang="fr-BE" sz="1800" dirty="0" smtClean="0">
                <a:latin typeface="Arial" pitchFamily="34" charset="0"/>
                <a:cs typeface="Arial" pitchFamily="34" charset="0"/>
              </a:rPr>
              <a:t>*</a:t>
            </a:r>
            <a:r>
              <a:rPr lang="fr-BE" sz="1800" dirty="0" err="1" smtClean="0">
                <a:latin typeface="Arial" pitchFamily="34" charset="0"/>
                <a:cs typeface="Arial" pitchFamily="34" charset="0"/>
              </a:rPr>
              <a:t>rechtsbijstand</a:t>
            </a:r>
            <a:r>
              <a:rPr lang="fr-BE" sz="1800" dirty="0" smtClean="0">
                <a:latin typeface="Arial" pitchFamily="34" charset="0"/>
                <a:cs typeface="Arial" pitchFamily="34" charset="0"/>
              </a:rPr>
              <a:t/>
            </a:r>
            <a:br>
              <a:rPr lang="fr-BE" sz="1800" dirty="0" smtClean="0">
                <a:latin typeface="Arial" pitchFamily="34" charset="0"/>
                <a:cs typeface="Arial" pitchFamily="34" charset="0"/>
              </a:rPr>
            </a:br>
            <a:r>
              <a:rPr lang="fr-BE" sz="1700" dirty="0" smtClean="0">
                <a:latin typeface="Arial" pitchFamily="34" charset="0"/>
                <a:cs typeface="Arial" pitchFamily="34" charset="0"/>
              </a:rPr>
              <a:t>	   </a:t>
            </a:r>
            <a:r>
              <a:rPr lang="fr-BE" sz="1600" dirty="0" smtClean="0">
                <a:latin typeface="Arial" pitchFamily="34" charset="0"/>
                <a:cs typeface="Arial" pitchFamily="34" charset="0"/>
              </a:rPr>
              <a:t>				</a:t>
            </a:r>
            <a:endParaRPr lang="nl-NL" sz="1600" b="1" i="1" dirty="0" smtClean="0">
              <a:latin typeface="Arial" pitchFamily="34" charset="0"/>
              <a:cs typeface="Arial" pitchFamily="34" charset="0"/>
            </a:endParaRPr>
          </a:p>
        </p:txBody>
      </p:sp>
      <p:pic>
        <p:nvPicPr>
          <p:cNvPr id="19459" name="Afbeelding 1" descr="logo Cartel-entt"/>
          <p:cNvPicPr>
            <a:picLocks noChangeAspect="1" noChangeArrowheads="1"/>
          </p:cNvPicPr>
          <p:nvPr/>
        </p:nvPicPr>
        <p:blipFill>
          <a:blip r:embed="rId3" cstate="print"/>
          <a:srcRect/>
          <a:stretch>
            <a:fillRect/>
          </a:stretch>
        </p:blipFill>
        <p:spPr bwMode="auto">
          <a:xfrm>
            <a:off x="285750" y="142875"/>
            <a:ext cx="714375" cy="709613"/>
          </a:xfrm>
          <a:prstGeom prst="rect">
            <a:avLst/>
          </a:prstGeom>
          <a:noFill/>
          <a:ln w="9525">
            <a:noFill/>
            <a:miter lim="800000"/>
            <a:headEnd/>
            <a:tailEnd/>
          </a:ln>
        </p:spPr>
      </p:pic>
      <p:sp>
        <p:nvSpPr>
          <p:cNvPr id="19460"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sz="quarter" idx="1"/>
          </p:nvPr>
        </p:nvSpPr>
        <p:spPr>
          <a:xfrm>
            <a:off x="642938" y="1000125"/>
            <a:ext cx="7943850" cy="5289550"/>
          </a:xfrm>
        </p:spPr>
        <p:txBody>
          <a:bodyPr/>
          <a:lstStyle/>
          <a:p>
            <a:pPr eaLnBrk="1" hangingPunct="1">
              <a:lnSpc>
                <a:spcPct val="80000"/>
              </a:lnSpc>
            </a:pPr>
            <a:endParaRPr lang="fr-BE" sz="2000" smtClean="0"/>
          </a:p>
          <a:p>
            <a:pPr eaLnBrk="1" hangingPunct="1">
              <a:lnSpc>
                <a:spcPct val="80000"/>
              </a:lnSpc>
            </a:pPr>
            <a:r>
              <a:rPr lang="fr-BE" sz="1800" b="1" smtClean="0">
                <a:latin typeface="Arial" charset="0"/>
                <a:cs typeface="Arial" charset="0"/>
              </a:rPr>
              <a:t>Fact Occurrence</a:t>
            </a:r>
          </a:p>
          <a:p>
            <a:pPr eaLnBrk="1" hangingPunct="1">
              <a:lnSpc>
                <a:spcPct val="80000"/>
              </a:lnSpc>
              <a:buFontTx/>
              <a:buNone/>
            </a:pPr>
            <a:endParaRPr lang="fr-BE" sz="1800" b="1" smtClean="0">
              <a:latin typeface="Arial" charset="0"/>
              <a:cs typeface="Arial" charset="0"/>
            </a:endParaRPr>
          </a:p>
          <a:p>
            <a:pPr eaLnBrk="1" hangingPunct="1">
              <a:lnSpc>
                <a:spcPct val="80000"/>
              </a:lnSpc>
              <a:buFontTx/>
              <a:buNone/>
            </a:pPr>
            <a:r>
              <a:rPr lang="fr-BE" sz="1800" smtClean="0">
                <a:solidFill>
                  <a:srgbClr val="0070C0"/>
                </a:solidFill>
                <a:latin typeface="Arial" charset="0"/>
                <a:cs typeface="Arial" charset="0"/>
              </a:rPr>
              <a:t>---X1--/ </a:t>
            </a:r>
            <a:r>
              <a:rPr lang="fr-BE" sz="1800" b="1" smtClean="0">
                <a:solidFill>
                  <a:srgbClr val="FF3300"/>
                </a:solidFill>
                <a:latin typeface="Arial" charset="0"/>
                <a:cs typeface="Arial" charset="0"/>
              </a:rPr>
              <a:t>----X2---- </a:t>
            </a:r>
            <a:r>
              <a:rPr lang="fr-BE" sz="1800" smtClean="0">
                <a:latin typeface="Arial" charset="0"/>
                <a:cs typeface="Arial" charset="0"/>
              </a:rPr>
              <a:t>/---O-------C-----</a:t>
            </a:r>
            <a:r>
              <a:rPr lang="fr-BE" sz="1800" smtClean="0">
                <a:latin typeface="Arial" charset="0"/>
                <a:cs typeface="Arial" charset="0"/>
                <a:sym typeface="Wingdings" pitchFamily="2" charset="2"/>
              </a:rPr>
              <a:t></a:t>
            </a:r>
            <a:r>
              <a:rPr lang="fr-BE" sz="1800" smtClean="0">
                <a:latin typeface="Arial" charset="0"/>
                <a:cs typeface="Arial" charset="0"/>
              </a:rPr>
              <a:t>…</a:t>
            </a:r>
          </a:p>
          <a:p>
            <a:pPr eaLnBrk="1" hangingPunct="1">
              <a:lnSpc>
                <a:spcPct val="80000"/>
              </a:lnSpc>
              <a:buFontTx/>
              <a:buNone/>
            </a:pPr>
            <a:endParaRPr lang="fr-BE" sz="1800" smtClean="0">
              <a:latin typeface="Arial" charset="0"/>
              <a:cs typeface="Arial" charset="0"/>
            </a:endParaRPr>
          </a:p>
          <a:p>
            <a:pPr eaLnBrk="1" hangingPunct="1">
              <a:lnSpc>
                <a:spcPct val="80000"/>
              </a:lnSpc>
              <a:buFontTx/>
              <a:buNone/>
            </a:pPr>
            <a:r>
              <a:rPr lang="fr-BE" sz="1800" smtClean="0">
                <a:latin typeface="Arial" charset="0"/>
                <a:cs typeface="Arial" charset="0"/>
              </a:rPr>
              <a:t>X = schadeverwekkend feit</a:t>
            </a:r>
          </a:p>
          <a:p>
            <a:pPr eaLnBrk="1" hangingPunct="1">
              <a:lnSpc>
                <a:spcPct val="80000"/>
              </a:lnSpc>
              <a:buFontTx/>
              <a:buNone/>
            </a:pPr>
            <a:r>
              <a:rPr lang="fr-BE" sz="1800" smtClean="0">
                <a:solidFill>
                  <a:srgbClr val="0070C0"/>
                </a:solidFill>
                <a:latin typeface="Arial" charset="0"/>
                <a:cs typeface="Arial" charset="0"/>
              </a:rPr>
              <a:t>-- = polis1 </a:t>
            </a:r>
          </a:p>
          <a:p>
            <a:pPr eaLnBrk="1" hangingPunct="1">
              <a:lnSpc>
                <a:spcPct val="80000"/>
              </a:lnSpc>
              <a:buFontTx/>
              <a:buNone/>
            </a:pPr>
            <a:r>
              <a:rPr lang="fr-BE" sz="1800" b="1" smtClean="0">
                <a:solidFill>
                  <a:srgbClr val="FF3300"/>
                </a:solidFill>
                <a:latin typeface="Arial" charset="0"/>
                <a:cs typeface="Arial" charset="0"/>
              </a:rPr>
              <a:t>-- = polis 2 FO</a:t>
            </a:r>
          </a:p>
          <a:p>
            <a:pPr eaLnBrk="1" hangingPunct="1">
              <a:lnSpc>
                <a:spcPct val="80000"/>
              </a:lnSpc>
              <a:buFontTx/>
              <a:buNone/>
            </a:pPr>
            <a:r>
              <a:rPr lang="fr-BE" sz="1800" smtClean="0">
                <a:latin typeface="Arial" charset="0"/>
                <a:cs typeface="Arial" charset="0"/>
              </a:rPr>
              <a:t>O = schade</a:t>
            </a:r>
          </a:p>
          <a:p>
            <a:pPr eaLnBrk="1" hangingPunct="1">
              <a:lnSpc>
                <a:spcPct val="80000"/>
              </a:lnSpc>
              <a:buFontTx/>
              <a:buNone/>
            </a:pPr>
            <a:r>
              <a:rPr lang="fr-BE" sz="1800" smtClean="0">
                <a:latin typeface="Arial" charset="0"/>
                <a:cs typeface="Arial" charset="0"/>
              </a:rPr>
              <a:t> /  = wijziging verzekeraar</a:t>
            </a:r>
          </a:p>
          <a:p>
            <a:pPr eaLnBrk="1" hangingPunct="1">
              <a:lnSpc>
                <a:spcPct val="80000"/>
              </a:lnSpc>
              <a:buFontTx/>
              <a:buNone/>
            </a:pPr>
            <a:r>
              <a:rPr lang="fr-BE" sz="1800" smtClean="0">
                <a:latin typeface="Arial" charset="0"/>
                <a:cs typeface="Arial" charset="0"/>
              </a:rPr>
              <a:t>C = claim</a:t>
            </a:r>
          </a:p>
          <a:p>
            <a:pPr eaLnBrk="1" hangingPunct="1">
              <a:lnSpc>
                <a:spcPct val="80000"/>
              </a:lnSpc>
            </a:pPr>
            <a:endParaRPr lang="fr-BE" sz="1800" smtClean="0">
              <a:latin typeface="Arial" charset="0"/>
              <a:cs typeface="Arial" charset="0"/>
            </a:endParaRPr>
          </a:p>
          <a:p>
            <a:pPr eaLnBrk="1" hangingPunct="1">
              <a:lnSpc>
                <a:spcPct val="80000"/>
              </a:lnSpc>
            </a:pPr>
            <a:r>
              <a:rPr lang="fr-BE" sz="1800" smtClean="0">
                <a:latin typeface="Arial" charset="0"/>
                <a:cs typeface="Arial" charset="0"/>
              </a:rPr>
              <a:t>dekking van </a:t>
            </a:r>
            <a:r>
              <a:rPr lang="fr-BE" sz="1800" i="1" smtClean="0">
                <a:latin typeface="Arial" charset="0"/>
                <a:cs typeface="Arial" charset="0"/>
              </a:rPr>
              <a:t>schadeverwekkend feit</a:t>
            </a:r>
            <a:r>
              <a:rPr lang="fr-BE" sz="1800" smtClean="0">
                <a:latin typeface="Arial" charset="0"/>
                <a:cs typeface="Arial" charset="0"/>
              </a:rPr>
              <a:t> op ogenblik waarin dekking </a:t>
            </a:r>
          </a:p>
          <a:p>
            <a:pPr eaLnBrk="1" hangingPunct="1">
              <a:lnSpc>
                <a:spcPct val="80000"/>
              </a:lnSpc>
              <a:buFont typeface="Wingdings 3" pitchFamily="18" charset="2"/>
              <a:buNone/>
            </a:pPr>
            <a:r>
              <a:rPr lang="fr-BE" sz="1800" smtClean="0">
                <a:latin typeface="Arial" charset="0"/>
                <a:cs typeface="Arial" charset="0"/>
              </a:rPr>
              <a:t>	van kracht was</a:t>
            </a:r>
          </a:p>
          <a:p>
            <a:pPr eaLnBrk="1" hangingPunct="1">
              <a:lnSpc>
                <a:spcPct val="80000"/>
              </a:lnSpc>
            </a:pPr>
            <a:r>
              <a:rPr lang="fr-BE" sz="1800" smtClean="0">
                <a:latin typeface="Arial" charset="0"/>
                <a:cs typeface="Arial" charset="0"/>
              </a:rPr>
              <a:t>onvoorwaardelijke posterioriteit</a:t>
            </a:r>
          </a:p>
          <a:p>
            <a:pPr eaLnBrk="1" hangingPunct="1">
              <a:lnSpc>
                <a:spcPct val="80000"/>
              </a:lnSpc>
            </a:pPr>
            <a:r>
              <a:rPr lang="fr-BE" sz="1800" smtClean="0">
                <a:latin typeface="Arial" charset="0"/>
                <a:cs typeface="Arial" charset="0"/>
              </a:rPr>
              <a:t>geen anterioriteit (X1); aparte dekking nodig tenzij vorige ook FO</a:t>
            </a:r>
          </a:p>
          <a:p>
            <a:pPr eaLnBrk="1" hangingPunct="1">
              <a:lnSpc>
                <a:spcPct val="80000"/>
              </a:lnSpc>
            </a:pPr>
            <a:r>
              <a:rPr lang="fr-BE" sz="1800" smtClean="0">
                <a:latin typeface="Arial" charset="0"/>
                <a:cs typeface="Arial" charset="0"/>
              </a:rPr>
              <a:t>enige waterdichte systeem</a:t>
            </a:r>
            <a:endParaRPr lang="nl-BE" sz="1800" smtClean="0">
              <a:latin typeface="Arial" charset="0"/>
              <a:cs typeface="Arial" charset="0"/>
            </a:endParaRPr>
          </a:p>
        </p:txBody>
      </p:sp>
      <p:pic>
        <p:nvPicPr>
          <p:cNvPr id="20483" name="Afbeelding 1" descr="logo Cartel-entt"/>
          <p:cNvPicPr>
            <a:picLocks noChangeAspect="1" noChangeArrowheads="1"/>
          </p:cNvPicPr>
          <p:nvPr/>
        </p:nvPicPr>
        <p:blipFill>
          <a:blip r:embed="rId2" cstate="print"/>
          <a:srcRect/>
          <a:stretch>
            <a:fillRect/>
          </a:stretch>
        </p:blipFill>
        <p:spPr bwMode="auto">
          <a:xfrm>
            <a:off x="214313" y="142875"/>
            <a:ext cx="714375" cy="709613"/>
          </a:xfrm>
          <a:prstGeom prst="rect">
            <a:avLst/>
          </a:prstGeom>
          <a:noFill/>
          <a:ln w="9525">
            <a:noFill/>
            <a:miter lim="800000"/>
            <a:headEnd/>
            <a:tailEnd/>
          </a:ln>
        </p:spPr>
      </p:pic>
      <p:sp>
        <p:nvSpPr>
          <p:cNvPr id="20484"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p:cNvSpPr>
            <a:spLocks noGrp="1" noChangeArrowheads="1"/>
          </p:cNvSpPr>
          <p:nvPr>
            <p:ph sz="quarter" idx="1"/>
          </p:nvPr>
        </p:nvSpPr>
        <p:spPr>
          <a:xfrm>
            <a:off x="428625" y="928688"/>
            <a:ext cx="8353425" cy="5500687"/>
          </a:xfrm>
        </p:spPr>
        <p:txBody>
          <a:bodyPr>
            <a:normAutofit lnSpcReduction="10000"/>
          </a:bodyPr>
          <a:lstStyle/>
          <a:p>
            <a:pPr marL="274320" indent="-274320" eaLnBrk="1" fontAlgn="auto" hangingPunct="1">
              <a:lnSpc>
                <a:spcPct val="80000"/>
              </a:lnSpc>
              <a:spcAft>
                <a:spcPts val="0"/>
              </a:spcAft>
              <a:buFont typeface="Wingdings 3"/>
              <a:buChar char=""/>
              <a:defRPr/>
            </a:pPr>
            <a:endParaRPr lang="fr-BE" sz="2400" dirty="0" smtClean="0"/>
          </a:p>
          <a:p>
            <a:pPr marL="274320" indent="-274320" eaLnBrk="1" fontAlgn="auto" hangingPunct="1">
              <a:lnSpc>
                <a:spcPct val="80000"/>
              </a:lnSpc>
              <a:spcAft>
                <a:spcPts val="0"/>
              </a:spcAft>
              <a:buFont typeface="Wingdings 3"/>
              <a:buChar char=""/>
              <a:defRPr/>
            </a:pPr>
            <a:r>
              <a:rPr lang="fr-BE" sz="2400" b="1" dirty="0" err="1" smtClean="0">
                <a:latin typeface="Arial" pitchFamily="34" charset="0"/>
                <a:cs typeface="Arial" pitchFamily="34" charset="0"/>
              </a:rPr>
              <a:t>Loss</a:t>
            </a:r>
            <a:r>
              <a:rPr lang="fr-BE" sz="2400" b="1" dirty="0" smtClean="0">
                <a:latin typeface="Arial" pitchFamily="34" charset="0"/>
                <a:cs typeface="Arial" pitchFamily="34" charset="0"/>
              </a:rPr>
              <a:t> Occurrence</a:t>
            </a:r>
          </a:p>
          <a:p>
            <a:pPr marL="274320" indent="-274320" eaLnBrk="1" fontAlgn="auto" hangingPunct="1">
              <a:lnSpc>
                <a:spcPct val="80000"/>
              </a:lnSpc>
              <a:spcAft>
                <a:spcPts val="0"/>
              </a:spcAft>
              <a:buFontTx/>
              <a:buNone/>
              <a:defRPr/>
            </a:pPr>
            <a:endParaRPr lang="fr-BE" sz="2400" dirty="0" smtClean="0">
              <a:latin typeface="Arial" pitchFamily="34" charset="0"/>
              <a:cs typeface="Arial" pitchFamily="34" charset="0"/>
            </a:endParaRPr>
          </a:p>
          <a:p>
            <a:pPr marL="274320" indent="-274320" eaLnBrk="1" fontAlgn="auto" hangingPunct="1">
              <a:lnSpc>
                <a:spcPct val="80000"/>
              </a:lnSpc>
              <a:spcAft>
                <a:spcPts val="0"/>
              </a:spcAft>
              <a:buFontTx/>
              <a:buNone/>
              <a:defRPr/>
            </a:pPr>
            <a:r>
              <a:rPr lang="fr-BE" sz="2400" dirty="0" smtClean="0">
                <a:latin typeface="Arial" pitchFamily="34" charset="0"/>
                <a:cs typeface="Arial" pitchFamily="34" charset="0"/>
              </a:rPr>
              <a:t>---X1--- /</a:t>
            </a:r>
            <a:r>
              <a:rPr lang="fr-BE" sz="2400" b="1" dirty="0" smtClean="0">
                <a:solidFill>
                  <a:srgbClr val="FF0000"/>
                </a:solidFill>
                <a:latin typeface="Arial" pitchFamily="34" charset="0"/>
                <a:cs typeface="Arial" pitchFamily="34" charset="0"/>
              </a:rPr>
              <a:t>-</a:t>
            </a:r>
            <a:r>
              <a:rPr lang="fr-BE" sz="2400" b="1" dirty="0" smtClean="0">
                <a:solidFill>
                  <a:srgbClr val="FF3300"/>
                </a:solidFill>
                <a:latin typeface="Arial" pitchFamily="34" charset="0"/>
                <a:cs typeface="Arial" pitchFamily="34" charset="0"/>
              </a:rPr>
              <a:t>----X2------O-----</a:t>
            </a:r>
            <a:r>
              <a:rPr lang="fr-BE" sz="2400" dirty="0" smtClean="0">
                <a:latin typeface="Arial" pitchFamily="34" charset="0"/>
                <a:cs typeface="Arial" pitchFamily="34" charset="0"/>
              </a:rPr>
              <a:t>/--C----</a:t>
            </a:r>
            <a:r>
              <a:rPr lang="fr-BE" sz="2400" dirty="0" smtClean="0">
                <a:latin typeface="Arial" pitchFamily="34" charset="0"/>
                <a:cs typeface="Arial" pitchFamily="34" charset="0"/>
                <a:sym typeface="Wingdings" pitchFamily="2" charset="2"/>
              </a:rPr>
              <a:t></a:t>
            </a:r>
            <a:r>
              <a:rPr lang="fr-BE" sz="2400" dirty="0" smtClean="0">
                <a:latin typeface="Arial" pitchFamily="34" charset="0"/>
                <a:cs typeface="Arial" pitchFamily="34" charset="0"/>
              </a:rPr>
              <a:t>…</a:t>
            </a:r>
          </a:p>
          <a:p>
            <a:pPr marL="274320" indent="-274320" eaLnBrk="1" fontAlgn="auto" hangingPunct="1">
              <a:lnSpc>
                <a:spcPct val="80000"/>
              </a:lnSpc>
              <a:spcAft>
                <a:spcPts val="0"/>
              </a:spcAft>
              <a:buFontTx/>
              <a:buNone/>
              <a:defRPr/>
            </a:pPr>
            <a:endParaRPr lang="fr-BE" sz="2400" dirty="0" smtClean="0">
              <a:latin typeface="Arial" pitchFamily="34" charset="0"/>
              <a:cs typeface="Arial" pitchFamily="34" charset="0"/>
            </a:endParaRPr>
          </a:p>
          <a:p>
            <a:pPr marL="274320" indent="-274320" eaLnBrk="1" fontAlgn="auto" hangingPunct="1">
              <a:lnSpc>
                <a:spcPct val="80000"/>
              </a:lnSpc>
              <a:spcAft>
                <a:spcPts val="0"/>
              </a:spcAft>
              <a:buFontTx/>
              <a:buNone/>
              <a:defRPr/>
            </a:pPr>
            <a:r>
              <a:rPr lang="fr-BE" sz="2400" dirty="0" smtClean="0">
                <a:latin typeface="Arial" pitchFamily="34" charset="0"/>
                <a:cs typeface="Arial" pitchFamily="34" charset="0"/>
              </a:rPr>
              <a:t>X  = </a:t>
            </a:r>
            <a:r>
              <a:rPr lang="fr-BE" sz="2400" dirty="0" err="1" smtClean="0">
                <a:latin typeface="Arial" pitchFamily="34" charset="0"/>
                <a:cs typeface="Arial" pitchFamily="34" charset="0"/>
              </a:rPr>
              <a:t>schadeverwekkend</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feit</a:t>
            </a:r>
            <a:endParaRPr lang="fr-BE" sz="2400" dirty="0" smtClean="0">
              <a:latin typeface="Arial" pitchFamily="34" charset="0"/>
              <a:cs typeface="Arial" pitchFamily="34" charset="0"/>
            </a:endParaRPr>
          </a:p>
          <a:p>
            <a:pPr marL="274320" indent="-274320" eaLnBrk="1" fontAlgn="auto" hangingPunct="1">
              <a:lnSpc>
                <a:spcPct val="80000"/>
              </a:lnSpc>
              <a:spcAft>
                <a:spcPts val="0"/>
              </a:spcAft>
              <a:buFontTx/>
              <a:buNone/>
              <a:defRPr/>
            </a:pPr>
            <a:r>
              <a:rPr lang="fr-BE" sz="2400" dirty="0" smtClean="0">
                <a:latin typeface="Arial" pitchFamily="34" charset="0"/>
                <a:cs typeface="Arial" pitchFamily="34" charset="0"/>
              </a:rPr>
              <a:t>O  = schade</a:t>
            </a:r>
          </a:p>
          <a:p>
            <a:pPr marL="274320" indent="-274320" eaLnBrk="1" fontAlgn="auto" hangingPunct="1">
              <a:lnSpc>
                <a:spcPct val="80000"/>
              </a:lnSpc>
              <a:spcAft>
                <a:spcPts val="0"/>
              </a:spcAft>
              <a:buFontTx/>
              <a:buNone/>
              <a:defRPr/>
            </a:pPr>
            <a:r>
              <a:rPr lang="fr-BE" sz="2400" dirty="0" smtClean="0">
                <a:latin typeface="Arial" pitchFamily="34" charset="0"/>
                <a:cs typeface="Arial" pitchFamily="34" charset="0"/>
              </a:rPr>
              <a:t> /   = </a:t>
            </a:r>
            <a:r>
              <a:rPr lang="fr-BE" sz="2400" dirty="0" err="1" smtClean="0">
                <a:latin typeface="Arial" pitchFamily="34" charset="0"/>
                <a:cs typeface="Arial" pitchFamily="34" charset="0"/>
              </a:rPr>
              <a:t>wijziging</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verzekeraar</a:t>
            </a:r>
            <a:endParaRPr lang="fr-BE" sz="2400" dirty="0" smtClean="0">
              <a:latin typeface="Arial" pitchFamily="34" charset="0"/>
              <a:cs typeface="Arial" pitchFamily="34" charset="0"/>
            </a:endParaRPr>
          </a:p>
          <a:p>
            <a:pPr marL="274320" indent="-274320" eaLnBrk="1" fontAlgn="auto" hangingPunct="1">
              <a:lnSpc>
                <a:spcPct val="80000"/>
              </a:lnSpc>
              <a:spcAft>
                <a:spcPts val="0"/>
              </a:spcAft>
              <a:buFontTx/>
              <a:buNone/>
              <a:defRPr/>
            </a:pPr>
            <a:r>
              <a:rPr lang="fr-BE" sz="2400" dirty="0" smtClean="0">
                <a:latin typeface="Arial" pitchFamily="34" charset="0"/>
                <a:cs typeface="Arial" pitchFamily="34" charset="0"/>
              </a:rPr>
              <a:t>C  = claim</a:t>
            </a:r>
          </a:p>
          <a:p>
            <a:pPr marL="274320" indent="-274320" eaLnBrk="1" fontAlgn="auto" hangingPunct="1">
              <a:lnSpc>
                <a:spcPct val="80000"/>
              </a:lnSpc>
              <a:spcAft>
                <a:spcPts val="0"/>
              </a:spcAft>
              <a:buFont typeface="Wingdings 3"/>
              <a:buChar char=""/>
              <a:defRPr/>
            </a:pPr>
            <a:endParaRPr lang="fr-BE" sz="2400" dirty="0" smtClean="0">
              <a:latin typeface="Arial" pitchFamily="34" charset="0"/>
              <a:cs typeface="Arial" pitchFamily="34" charset="0"/>
            </a:endParaRPr>
          </a:p>
          <a:p>
            <a:pPr marL="274320" indent="-274320" eaLnBrk="1" fontAlgn="auto" hangingPunct="1">
              <a:lnSpc>
                <a:spcPct val="80000"/>
              </a:lnSpc>
              <a:spcAft>
                <a:spcPts val="0"/>
              </a:spcAft>
              <a:buFont typeface="Wingdings 3"/>
              <a:buChar char=""/>
              <a:defRPr/>
            </a:pPr>
            <a:r>
              <a:rPr lang="fr-BE" sz="2400" dirty="0" err="1" smtClean="0">
                <a:latin typeface="Arial" pitchFamily="34" charset="0"/>
                <a:cs typeface="Arial" pitchFamily="34" charset="0"/>
              </a:rPr>
              <a:t>dekking</a:t>
            </a:r>
            <a:r>
              <a:rPr lang="fr-BE" sz="2400" dirty="0" smtClean="0">
                <a:latin typeface="Arial" pitchFamily="34" charset="0"/>
                <a:cs typeface="Arial" pitchFamily="34" charset="0"/>
              </a:rPr>
              <a:t> van </a:t>
            </a:r>
            <a:r>
              <a:rPr lang="fr-BE" sz="2400" i="1" dirty="0" smtClean="0">
                <a:latin typeface="Arial" pitchFamily="34" charset="0"/>
                <a:cs typeface="Arial" pitchFamily="34" charset="0"/>
              </a:rPr>
              <a:t>schade</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tijdens</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contract</a:t>
            </a:r>
            <a:r>
              <a:rPr lang="fr-BE" sz="2400" dirty="0" smtClean="0">
                <a:latin typeface="Arial" pitchFamily="34" charset="0"/>
                <a:cs typeface="Arial" pitchFamily="34" charset="0"/>
              </a:rPr>
              <a:t> </a:t>
            </a:r>
          </a:p>
          <a:p>
            <a:pPr marL="274320" indent="-274320" eaLnBrk="1" fontAlgn="auto" hangingPunct="1">
              <a:lnSpc>
                <a:spcPct val="80000"/>
              </a:lnSpc>
              <a:spcAft>
                <a:spcPts val="0"/>
              </a:spcAft>
              <a:buFont typeface="Wingdings 3"/>
              <a:buChar char=""/>
              <a:defRPr/>
            </a:pPr>
            <a:r>
              <a:rPr lang="fr-BE" sz="2400" dirty="0" smtClean="0">
                <a:latin typeface="Arial" pitchFamily="34" charset="0"/>
                <a:cs typeface="Arial" pitchFamily="34" charset="0"/>
              </a:rPr>
              <a:t>claim </a:t>
            </a:r>
            <a:r>
              <a:rPr lang="fr-BE" sz="2400" dirty="0" err="1" smtClean="0">
                <a:latin typeface="Arial" pitchFamily="34" charset="0"/>
                <a:cs typeface="Arial" pitchFamily="34" charset="0"/>
              </a:rPr>
              <a:t>mag</a:t>
            </a:r>
            <a:r>
              <a:rPr lang="fr-BE" sz="2400" dirty="0" smtClean="0">
                <a:latin typeface="Arial" pitchFamily="34" charset="0"/>
                <a:cs typeface="Arial" pitchFamily="34" charset="0"/>
              </a:rPr>
              <a:t> na </a:t>
            </a:r>
            <a:r>
              <a:rPr lang="fr-BE" sz="2400" dirty="0" err="1" smtClean="0">
                <a:latin typeface="Arial" pitchFamily="34" charset="0"/>
                <a:cs typeface="Arial" pitchFamily="34" charset="0"/>
              </a:rPr>
              <a:t>aflopen</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contract</a:t>
            </a:r>
            <a:endParaRPr lang="fr-BE" sz="2400" dirty="0" smtClean="0">
              <a:latin typeface="Arial" pitchFamily="34" charset="0"/>
              <a:cs typeface="Arial" pitchFamily="34" charset="0"/>
            </a:endParaRPr>
          </a:p>
          <a:p>
            <a:pPr marL="274320" indent="-274320" eaLnBrk="1" fontAlgn="auto" hangingPunct="1">
              <a:lnSpc>
                <a:spcPct val="80000"/>
              </a:lnSpc>
              <a:spcAft>
                <a:spcPts val="0"/>
              </a:spcAft>
              <a:buFont typeface="Wingdings 3"/>
              <a:buChar char=""/>
              <a:defRPr/>
            </a:pPr>
            <a:r>
              <a:rPr lang="fr-BE" sz="2400" dirty="0" err="1" smtClean="0">
                <a:latin typeface="Arial" pitchFamily="34" charset="0"/>
                <a:cs typeface="Arial" pitchFamily="34" charset="0"/>
              </a:rPr>
              <a:t>afkopen</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posterioriteit</a:t>
            </a:r>
            <a:r>
              <a:rPr lang="fr-BE" sz="2400" dirty="0" smtClean="0">
                <a:latin typeface="Arial" pitchFamily="34" charset="0"/>
                <a:cs typeface="Arial" pitchFamily="34" charset="0"/>
              </a:rPr>
              <a:t>?</a:t>
            </a:r>
          </a:p>
          <a:p>
            <a:pPr marL="274320" indent="-274320" eaLnBrk="1" fontAlgn="auto" hangingPunct="1">
              <a:lnSpc>
                <a:spcPct val="80000"/>
              </a:lnSpc>
              <a:spcAft>
                <a:spcPts val="0"/>
              </a:spcAft>
              <a:buFont typeface="Wingdings 3"/>
              <a:buChar char=""/>
              <a:defRPr/>
            </a:pPr>
            <a:r>
              <a:rPr lang="fr-BE" sz="2400" dirty="0" err="1" smtClean="0">
                <a:latin typeface="Arial" pitchFamily="34" charset="0"/>
                <a:cs typeface="Arial" pitchFamily="34" charset="0"/>
              </a:rPr>
              <a:t>bij</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collectieve</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polissen</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soms</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inclusief</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i.g.v</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overlijden</a:t>
            </a:r>
            <a:r>
              <a:rPr lang="fr-BE" sz="2400" dirty="0" smtClean="0">
                <a:latin typeface="Arial" pitchFamily="34" charset="0"/>
                <a:cs typeface="Arial" pitchFamily="34" charset="0"/>
              </a:rPr>
              <a:t> of</a:t>
            </a:r>
          </a:p>
          <a:p>
            <a:pPr marL="274320" indent="-274320" eaLnBrk="1" fontAlgn="auto" hangingPunct="1">
              <a:lnSpc>
                <a:spcPct val="80000"/>
              </a:lnSpc>
              <a:spcAft>
                <a:spcPts val="0"/>
              </a:spcAft>
              <a:buFont typeface="Wingdings 3"/>
              <a:buNone/>
              <a:defRPr/>
            </a:pP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stopzetting</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activiteit</a:t>
            </a:r>
            <a:r>
              <a:rPr lang="fr-BE" sz="2400" dirty="0" smtClean="0">
                <a:latin typeface="Arial" pitchFamily="34" charset="0"/>
                <a:cs typeface="Arial" pitchFamily="34" charset="0"/>
              </a:rPr>
              <a:t>  (maar </a:t>
            </a:r>
            <a:r>
              <a:rPr lang="fr-BE" sz="2400" dirty="0" err="1" smtClean="0">
                <a:latin typeface="Arial" pitchFamily="34" charset="0"/>
                <a:cs typeface="Arial" pitchFamily="34" charset="0"/>
              </a:rPr>
              <a:t>wat</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bij</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ontslag</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transfer</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ziekte</a:t>
            </a:r>
            <a:r>
              <a:rPr lang="fr-BE" sz="2400" dirty="0" smtClean="0">
                <a:latin typeface="Arial" pitchFamily="34" charset="0"/>
                <a:cs typeface="Arial" pitchFamily="34" charset="0"/>
              </a:rPr>
              <a:t>,</a:t>
            </a:r>
          </a:p>
          <a:p>
            <a:pPr marL="274320" indent="-274320" eaLnBrk="1" fontAlgn="auto" hangingPunct="1">
              <a:lnSpc>
                <a:spcPct val="80000"/>
              </a:lnSpc>
              <a:spcAft>
                <a:spcPts val="0"/>
              </a:spcAft>
              <a:buFont typeface="Wingdings 3"/>
              <a:buNone/>
              <a:defRPr/>
            </a:pP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schorsing</a:t>
            </a:r>
            <a:r>
              <a:rPr lang="fr-BE" sz="2400" dirty="0" smtClean="0">
                <a:latin typeface="Arial" pitchFamily="34" charset="0"/>
                <a:cs typeface="Arial" pitchFamily="34" charset="0"/>
              </a:rPr>
              <a:t>?) </a:t>
            </a:r>
          </a:p>
          <a:p>
            <a:pPr marL="274320" indent="-274320" eaLnBrk="1" fontAlgn="auto" hangingPunct="1">
              <a:lnSpc>
                <a:spcPct val="80000"/>
              </a:lnSpc>
              <a:spcAft>
                <a:spcPts val="0"/>
              </a:spcAft>
              <a:buFont typeface="Wingdings 3"/>
              <a:buChar char=""/>
              <a:defRPr/>
            </a:pPr>
            <a:endParaRPr lang="nl-BE" sz="2400" dirty="0" smtClean="0"/>
          </a:p>
        </p:txBody>
      </p:sp>
      <p:pic>
        <p:nvPicPr>
          <p:cNvPr id="21507" name="Afbeelding 1" descr="logo Cartel-entt"/>
          <p:cNvPicPr>
            <a:picLocks noChangeAspect="1" noChangeArrowheads="1"/>
          </p:cNvPicPr>
          <p:nvPr/>
        </p:nvPicPr>
        <p:blipFill>
          <a:blip r:embed="rId2" cstate="print"/>
          <a:srcRect/>
          <a:stretch>
            <a:fillRect/>
          </a:stretch>
        </p:blipFill>
        <p:spPr bwMode="auto">
          <a:xfrm>
            <a:off x="214313" y="142875"/>
            <a:ext cx="714375" cy="709613"/>
          </a:xfrm>
          <a:prstGeom prst="rect">
            <a:avLst/>
          </a:prstGeom>
          <a:noFill/>
          <a:ln w="9525">
            <a:noFill/>
            <a:miter lim="800000"/>
            <a:headEnd/>
            <a:tailEnd/>
          </a:ln>
        </p:spPr>
      </p:pic>
      <p:sp>
        <p:nvSpPr>
          <p:cNvPr id="21508"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sz="quarter" idx="1"/>
          </p:nvPr>
        </p:nvSpPr>
        <p:spPr>
          <a:xfrm>
            <a:off x="500063" y="1000125"/>
            <a:ext cx="8186737" cy="5429250"/>
          </a:xfrm>
        </p:spPr>
        <p:txBody>
          <a:bodyPr>
            <a:normAutofit fontScale="85000" lnSpcReduction="10000"/>
          </a:bodyPr>
          <a:lstStyle/>
          <a:p>
            <a:pPr marL="274320" indent="-274320" eaLnBrk="1" fontAlgn="auto" hangingPunct="1">
              <a:lnSpc>
                <a:spcPct val="90000"/>
              </a:lnSpc>
              <a:spcAft>
                <a:spcPts val="0"/>
              </a:spcAft>
              <a:buFont typeface="Wingdings 3"/>
              <a:buChar char=""/>
              <a:defRPr/>
            </a:pPr>
            <a:endParaRPr lang="fr-BE" sz="2800" dirty="0" smtClean="0">
              <a:latin typeface="Arial" pitchFamily="34" charset="0"/>
              <a:cs typeface="Arial" pitchFamily="34" charset="0"/>
            </a:endParaRPr>
          </a:p>
          <a:p>
            <a:pPr marL="274320" indent="-274320" eaLnBrk="1" fontAlgn="auto" hangingPunct="1">
              <a:lnSpc>
                <a:spcPct val="90000"/>
              </a:lnSpc>
              <a:spcAft>
                <a:spcPts val="0"/>
              </a:spcAft>
              <a:buFont typeface="Wingdings 3"/>
              <a:buChar char=""/>
              <a:defRPr/>
            </a:pPr>
            <a:r>
              <a:rPr lang="fr-BE" sz="2800" b="1" dirty="0" smtClean="0">
                <a:latin typeface="Arial" pitchFamily="34" charset="0"/>
                <a:cs typeface="Arial" pitchFamily="34" charset="0"/>
              </a:rPr>
              <a:t>Claims Made</a:t>
            </a:r>
          </a:p>
          <a:p>
            <a:pPr marL="274320" indent="-274320" eaLnBrk="1" fontAlgn="auto" hangingPunct="1">
              <a:lnSpc>
                <a:spcPct val="90000"/>
              </a:lnSpc>
              <a:spcAft>
                <a:spcPts val="0"/>
              </a:spcAft>
              <a:buFontTx/>
              <a:buNone/>
              <a:defRPr/>
            </a:pPr>
            <a:endParaRPr lang="fr-BE" sz="2800" dirty="0" smtClean="0">
              <a:latin typeface="Arial" pitchFamily="34" charset="0"/>
              <a:cs typeface="Arial" pitchFamily="34" charset="0"/>
            </a:endParaRPr>
          </a:p>
          <a:p>
            <a:pPr marL="274320" indent="-274320" eaLnBrk="1" fontAlgn="auto" hangingPunct="1">
              <a:lnSpc>
                <a:spcPct val="90000"/>
              </a:lnSpc>
              <a:spcAft>
                <a:spcPts val="0"/>
              </a:spcAft>
              <a:buFontTx/>
              <a:buNone/>
              <a:defRPr/>
            </a:pPr>
            <a:r>
              <a:rPr lang="fr-BE" sz="2800" dirty="0" smtClean="0">
                <a:latin typeface="Arial" pitchFamily="34" charset="0"/>
                <a:cs typeface="Arial" pitchFamily="34" charset="0"/>
              </a:rPr>
              <a:t>---X1--/ </a:t>
            </a:r>
            <a:r>
              <a:rPr lang="fr-BE" sz="2800" dirty="0" smtClean="0">
                <a:solidFill>
                  <a:srgbClr val="FF3300"/>
                </a:solidFill>
                <a:latin typeface="Arial" pitchFamily="34" charset="0"/>
                <a:cs typeface="Arial" pitchFamily="34" charset="0"/>
              </a:rPr>
              <a:t>----X2------O-------C---- </a:t>
            </a:r>
            <a:r>
              <a:rPr lang="fr-BE" sz="2800" dirty="0" smtClean="0">
                <a:latin typeface="Arial" pitchFamily="34" charset="0"/>
                <a:cs typeface="Arial" pitchFamily="34" charset="0"/>
              </a:rPr>
              <a:t>/ ----</a:t>
            </a:r>
            <a:r>
              <a:rPr lang="fr-BE" sz="2800" dirty="0" smtClean="0">
                <a:latin typeface="Arial" pitchFamily="34" charset="0"/>
                <a:cs typeface="Arial" pitchFamily="34" charset="0"/>
                <a:sym typeface="Wingdings" pitchFamily="2" charset="2"/>
              </a:rPr>
              <a:t></a:t>
            </a:r>
            <a:r>
              <a:rPr lang="fr-BE" sz="2800" dirty="0" smtClean="0">
                <a:latin typeface="Arial" pitchFamily="34" charset="0"/>
                <a:cs typeface="Arial" pitchFamily="34" charset="0"/>
              </a:rPr>
              <a:t>…</a:t>
            </a:r>
          </a:p>
          <a:p>
            <a:pPr marL="274320" indent="-274320" eaLnBrk="1" fontAlgn="auto" hangingPunct="1">
              <a:lnSpc>
                <a:spcPct val="90000"/>
              </a:lnSpc>
              <a:spcAft>
                <a:spcPts val="0"/>
              </a:spcAft>
              <a:buFontTx/>
              <a:buNone/>
              <a:defRPr/>
            </a:pPr>
            <a:endParaRPr lang="fr-BE" sz="2800" dirty="0" smtClean="0">
              <a:latin typeface="Arial" pitchFamily="34" charset="0"/>
              <a:cs typeface="Arial" pitchFamily="34" charset="0"/>
            </a:endParaRPr>
          </a:p>
          <a:p>
            <a:pPr marL="274320" indent="-274320" eaLnBrk="1" fontAlgn="auto" hangingPunct="1">
              <a:lnSpc>
                <a:spcPct val="90000"/>
              </a:lnSpc>
              <a:spcAft>
                <a:spcPts val="0"/>
              </a:spcAft>
              <a:buFontTx/>
              <a:buNone/>
              <a:defRPr/>
            </a:pPr>
            <a:r>
              <a:rPr lang="fr-BE" sz="2800" dirty="0" smtClean="0">
                <a:latin typeface="Arial" pitchFamily="34" charset="0"/>
                <a:cs typeface="Arial" pitchFamily="34" charset="0"/>
              </a:rPr>
              <a:t>X = </a:t>
            </a:r>
            <a:r>
              <a:rPr lang="fr-BE" sz="2800" dirty="0" err="1" smtClean="0">
                <a:latin typeface="Arial" pitchFamily="34" charset="0"/>
                <a:cs typeface="Arial" pitchFamily="34" charset="0"/>
              </a:rPr>
              <a:t>schadeverwekkend</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feit</a:t>
            </a:r>
            <a:endParaRPr lang="fr-BE" sz="2800" dirty="0" smtClean="0">
              <a:latin typeface="Arial" pitchFamily="34" charset="0"/>
              <a:cs typeface="Arial" pitchFamily="34" charset="0"/>
            </a:endParaRPr>
          </a:p>
          <a:p>
            <a:pPr marL="274320" indent="-274320" eaLnBrk="1" fontAlgn="auto" hangingPunct="1">
              <a:lnSpc>
                <a:spcPct val="90000"/>
              </a:lnSpc>
              <a:spcAft>
                <a:spcPts val="0"/>
              </a:spcAft>
              <a:buFontTx/>
              <a:buNone/>
              <a:defRPr/>
            </a:pPr>
            <a:r>
              <a:rPr lang="fr-BE" sz="2800" dirty="0" smtClean="0">
                <a:latin typeface="Arial" pitchFamily="34" charset="0"/>
                <a:cs typeface="Arial" pitchFamily="34" charset="0"/>
              </a:rPr>
              <a:t>O = </a:t>
            </a:r>
            <a:r>
              <a:rPr lang="fr-BE" sz="2800" dirty="0" err="1" smtClean="0">
                <a:latin typeface="Arial" pitchFamily="34" charset="0"/>
                <a:cs typeface="Arial" pitchFamily="34" charset="0"/>
              </a:rPr>
              <a:t>schadevoorval</a:t>
            </a:r>
            <a:endParaRPr lang="fr-BE" sz="2800" dirty="0" smtClean="0">
              <a:latin typeface="Arial" pitchFamily="34" charset="0"/>
              <a:cs typeface="Arial" pitchFamily="34" charset="0"/>
            </a:endParaRPr>
          </a:p>
          <a:p>
            <a:pPr marL="274320" indent="-274320" eaLnBrk="1" fontAlgn="auto" hangingPunct="1">
              <a:lnSpc>
                <a:spcPct val="90000"/>
              </a:lnSpc>
              <a:spcAft>
                <a:spcPts val="0"/>
              </a:spcAft>
              <a:buFontTx/>
              <a:buNone/>
              <a:defRPr/>
            </a:pPr>
            <a:r>
              <a:rPr lang="fr-BE" sz="2800" dirty="0" smtClean="0">
                <a:latin typeface="Arial" pitchFamily="34" charset="0"/>
                <a:cs typeface="Arial" pitchFamily="34" charset="0"/>
              </a:rPr>
              <a:t>/ = </a:t>
            </a:r>
            <a:r>
              <a:rPr lang="fr-BE" sz="2800" dirty="0" err="1" smtClean="0">
                <a:latin typeface="Arial" pitchFamily="34" charset="0"/>
                <a:cs typeface="Arial" pitchFamily="34" charset="0"/>
              </a:rPr>
              <a:t>wijziging</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verzekeraar</a:t>
            </a:r>
            <a:endParaRPr lang="fr-BE" sz="2800" dirty="0" smtClean="0">
              <a:latin typeface="Arial" pitchFamily="34" charset="0"/>
              <a:cs typeface="Arial" pitchFamily="34" charset="0"/>
            </a:endParaRPr>
          </a:p>
          <a:p>
            <a:pPr marL="274320" indent="-274320" eaLnBrk="1" fontAlgn="auto" hangingPunct="1">
              <a:lnSpc>
                <a:spcPct val="90000"/>
              </a:lnSpc>
              <a:spcAft>
                <a:spcPts val="0"/>
              </a:spcAft>
              <a:buFontTx/>
              <a:buNone/>
              <a:defRPr/>
            </a:pPr>
            <a:r>
              <a:rPr lang="fr-BE" sz="2800" dirty="0" smtClean="0">
                <a:latin typeface="Arial" pitchFamily="34" charset="0"/>
                <a:cs typeface="Arial" pitchFamily="34" charset="0"/>
              </a:rPr>
              <a:t>C = claim</a:t>
            </a:r>
          </a:p>
          <a:p>
            <a:pPr marL="274320" indent="-274320" eaLnBrk="1" fontAlgn="auto" hangingPunct="1">
              <a:lnSpc>
                <a:spcPct val="90000"/>
              </a:lnSpc>
              <a:spcAft>
                <a:spcPts val="0"/>
              </a:spcAft>
              <a:buFont typeface="Wingdings 3"/>
              <a:buChar char=""/>
              <a:defRPr/>
            </a:pPr>
            <a:endParaRPr lang="fr-BE" sz="2800" dirty="0" smtClean="0">
              <a:latin typeface="Arial" pitchFamily="34" charset="0"/>
              <a:cs typeface="Arial" pitchFamily="34" charset="0"/>
            </a:endParaRPr>
          </a:p>
          <a:p>
            <a:pPr marL="274320" indent="-274320" eaLnBrk="1" fontAlgn="auto" hangingPunct="1">
              <a:lnSpc>
                <a:spcPct val="90000"/>
              </a:lnSpc>
              <a:spcAft>
                <a:spcPts val="0"/>
              </a:spcAft>
              <a:buFont typeface="Wingdings 3"/>
              <a:buChar char=""/>
              <a:defRPr/>
            </a:pPr>
            <a:r>
              <a:rPr lang="fr-BE" sz="2800" dirty="0" err="1" smtClean="0">
                <a:latin typeface="Arial" pitchFamily="34" charset="0"/>
                <a:cs typeface="Arial" pitchFamily="34" charset="0"/>
              </a:rPr>
              <a:t>dekking</a:t>
            </a:r>
            <a:r>
              <a:rPr lang="fr-BE" sz="2800" dirty="0" smtClean="0">
                <a:latin typeface="Arial" pitchFamily="34" charset="0"/>
                <a:cs typeface="Arial" pitchFamily="34" charset="0"/>
              </a:rPr>
              <a:t> van </a:t>
            </a:r>
            <a:r>
              <a:rPr lang="fr-BE" sz="2800" i="1" dirty="0" smtClean="0">
                <a:latin typeface="Arial" pitchFamily="34" charset="0"/>
                <a:cs typeface="Arial" pitchFamily="34" charset="0"/>
              </a:rPr>
              <a:t>schade</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tot</a:t>
            </a:r>
            <a:r>
              <a:rPr lang="fr-BE" sz="2800" dirty="0" smtClean="0">
                <a:latin typeface="Arial" pitchFamily="34" charset="0"/>
                <a:cs typeface="Arial" pitchFamily="34" charset="0"/>
              </a:rPr>
              <a:t> 36m na </a:t>
            </a:r>
            <a:r>
              <a:rPr lang="fr-BE" sz="2800" dirty="0" err="1" smtClean="0">
                <a:latin typeface="Arial" pitchFamily="34" charset="0"/>
                <a:cs typeface="Arial" pitchFamily="34" charset="0"/>
              </a:rPr>
              <a:t>contract</a:t>
            </a:r>
            <a:r>
              <a:rPr lang="fr-BE" sz="2800" dirty="0" smtClean="0">
                <a:latin typeface="Arial" pitchFamily="34" charset="0"/>
                <a:cs typeface="Arial" pitchFamily="34" charset="0"/>
              </a:rPr>
              <a:t>), voor </a:t>
            </a:r>
            <a:r>
              <a:rPr lang="fr-BE" sz="2800" dirty="0" err="1" smtClean="0">
                <a:latin typeface="Arial" pitchFamily="34" charset="0"/>
                <a:cs typeface="Arial" pitchFamily="34" charset="0"/>
              </a:rPr>
              <a:t>feiten</a:t>
            </a:r>
            <a:r>
              <a:rPr lang="fr-BE" sz="2800" dirty="0" smtClean="0">
                <a:latin typeface="Arial" pitchFamily="34" charset="0"/>
                <a:cs typeface="Arial" pitchFamily="34" charset="0"/>
              </a:rPr>
              <a:t> die </a:t>
            </a:r>
            <a:r>
              <a:rPr lang="fr-BE" sz="2800" dirty="0" err="1" smtClean="0">
                <a:latin typeface="Arial" pitchFamily="34" charset="0"/>
                <a:cs typeface="Arial" pitchFamily="34" charset="0"/>
              </a:rPr>
              <a:t>plaatsvonden</a:t>
            </a:r>
            <a:r>
              <a:rPr lang="fr-BE" sz="2800" dirty="0" smtClean="0">
                <a:latin typeface="Arial" pitchFamily="34" charset="0"/>
                <a:cs typeface="Arial" pitchFamily="34" charset="0"/>
              </a:rPr>
              <a:t>+</a:t>
            </a:r>
            <a:r>
              <a:rPr lang="fr-BE" sz="2800" dirty="0" err="1" smtClean="0">
                <a:latin typeface="Arial" pitchFamily="34" charset="0"/>
                <a:cs typeface="Arial" pitchFamily="34" charset="0"/>
              </a:rPr>
              <a:t>aangegeven</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werden</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tijdens</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contract</a:t>
            </a:r>
            <a:endParaRPr lang="fr-BE" sz="2800" dirty="0" smtClean="0">
              <a:latin typeface="Arial" pitchFamily="34" charset="0"/>
              <a:cs typeface="Arial" pitchFamily="34" charset="0"/>
            </a:endParaRPr>
          </a:p>
          <a:p>
            <a:pPr marL="274320" indent="-274320" eaLnBrk="1" fontAlgn="auto" hangingPunct="1">
              <a:lnSpc>
                <a:spcPct val="90000"/>
              </a:lnSpc>
              <a:spcAft>
                <a:spcPts val="0"/>
              </a:spcAft>
              <a:buFont typeface="Wingdings 3"/>
              <a:buChar char=""/>
              <a:defRPr/>
            </a:pPr>
            <a:r>
              <a:rPr lang="fr-BE" sz="2800" dirty="0" smtClean="0">
                <a:latin typeface="Arial" pitchFamily="34" charset="0"/>
                <a:cs typeface="Arial" pitchFamily="34" charset="0"/>
              </a:rPr>
              <a:t>niet </a:t>
            </a:r>
            <a:r>
              <a:rPr lang="fr-BE" sz="2800" dirty="0" err="1" smtClean="0">
                <a:latin typeface="Arial" pitchFamily="34" charset="0"/>
                <a:cs typeface="Arial" pitchFamily="34" charset="0"/>
              </a:rPr>
              <a:t>als</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schadeverwekkend</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feit</a:t>
            </a:r>
            <a:r>
              <a:rPr lang="fr-BE" sz="2800" dirty="0" smtClean="0">
                <a:latin typeface="Arial" pitchFamily="34" charset="0"/>
                <a:cs typeface="Arial" pitchFamily="34" charset="0"/>
              </a:rPr>
              <a:t> al </a:t>
            </a:r>
            <a:r>
              <a:rPr lang="fr-BE" sz="2800" dirty="0" err="1" smtClean="0">
                <a:latin typeface="Arial" pitchFamily="34" charset="0"/>
                <a:cs typeface="Arial" pitchFamily="34" charset="0"/>
              </a:rPr>
              <a:t>elders</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verzekerd</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werd</a:t>
            </a:r>
            <a:endParaRPr lang="fr-BE" sz="2800" dirty="0" smtClean="0">
              <a:latin typeface="Arial" pitchFamily="34" charset="0"/>
              <a:cs typeface="Arial" pitchFamily="34" charset="0"/>
            </a:endParaRPr>
          </a:p>
          <a:p>
            <a:pPr marL="274320" indent="-274320" eaLnBrk="1" fontAlgn="auto" hangingPunct="1">
              <a:lnSpc>
                <a:spcPct val="90000"/>
              </a:lnSpc>
              <a:spcAft>
                <a:spcPts val="0"/>
              </a:spcAft>
              <a:buFont typeface="Wingdings 3"/>
              <a:buChar char=""/>
              <a:defRPr/>
            </a:pPr>
            <a:r>
              <a:rPr lang="fr-BE" sz="2800" dirty="0" err="1" smtClean="0">
                <a:latin typeface="Arial" pitchFamily="34" charset="0"/>
                <a:cs typeface="Arial" pitchFamily="34" charset="0"/>
              </a:rPr>
              <a:t>posterioriteitsdekking</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nodig</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cfr</a:t>
            </a:r>
            <a:r>
              <a:rPr lang="fr-BE" sz="2800" dirty="0" smtClean="0">
                <a:latin typeface="Arial" pitchFamily="34" charset="0"/>
                <a:cs typeface="Arial" pitchFamily="34" charset="0"/>
              </a:rPr>
              <a:t>. LO</a:t>
            </a:r>
          </a:p>
          <a:p>
            <a:pPr marL="274320" indent="-274320" eaLnBrk="1" fontAlgn="auto" hangingPunct="1">
              <a:lnSpc>
                <a:spcPct val="90000"/>
              </a:lnSpc>
              <a:spcAft>
                <a:spcPts val="0"/>
              </a:spcAft>
              <a:buFont typeface="Wingdings 3"/>
              <a:buChar char=""/>
              <a:defRPr/>
            </a:pPr>
            <a:endParaRPr lang="nl-BE" sz="2000" dirty="0" smtClean="0"/>
          </a:p>
        </p:txBody>
      </p:sp>
      <p:pic>
        <p:nvPicPr>
          <p:cNvPr id="22531" name="Afbeelding 1" descr="logo Cartel-entt"/>
          <p:cNvPicPr>
            <a:picLocks noChangeAspect="1" noChangeArrowheads="1"/>
          </p:cNvPicPr>
          <p:nvPr/>
        </p:nvPicPr>
        <p:blipFill>
          <a:blip r:embed="rId2" cstate="print"/>
          <a:srcRect/>
          <a:stretch>
            <a:fillRect/>
          </a:stretch>
        </p:blipFill>
        <p:spPr bwMode="auto">
          <a:xfrm>
            <a:off x="214313" y="142875"/>
            <a:ext cx="714375" cy="709613"/>
          </a:xfrm>
          <a:prstGeom prst="rect">
            <a:avLst/>
          </a:prstGeom>
          <a:noFill/>
          <a:ln w="9525">
            <a:noFill/>
            <a:miter lim="800000"/>
            <a:headEnd/>
            <a:tailEnd/>
          </a:ln>
        </p:spPr>
      </p:pic>
      <p:sp>
        <p:nvSpPr>
          <p:cNvPr id="22532"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00063" y="1214438"/>
            <a:ext cx="8429625" cy="4805362"/>
          </a:xfrm>
        </p:spPr>
        <p:txBody>
          <a:bodyPr/>
          <a:lstStyle/>
          <a:p>
            <a:pPr eaLnBrk="1" hangingPunct="1"/>
            <a:r>
              <a:rPr lang="fr-BE" sz="2800" b="1" smtClean="0">
                <a:latin typeface="Arial" charset="0"/>
                <a:cs typeface="Arial" charset="0"/>
              </a:rPr>
              <a:t>schadeverwekkend feit</a:t>
            </a:r>
            <a:br>
              <a:rPr lang="fr-BE" sz="2800" b="1" smtClean="0">
                <a:latin typeface="Arial" charset="0"/>
                <a:cs typeface="Arial" charset="0"/>
              </a:rPr>
            </a:br>
            <a:r>
              <a:rPr lang="fr-BE" sz="2800" b="1" smtClean="0">
                <a:latin typeface="Arial" charset="0"/>
                <a:cs typeface="Arial" charset="0"/>
              </a:rPr>
              <a:t>fact occurrence - fait générateur</a:t>
            </a:r>
            <a:br>
              <a:rPr lang="fr-BE" sz="2800" b="1" smtClean="0">
                <a:latin typeface="Arial" charset="0"/>
                <a:cs typeface="Arial" charset="0"/>
              </a:rPr>
            </a:br>
            <a:r>
              <a:rPr lang="fr-BE" sz="2800" b="1" smtClean="0">
                <a:latin typeface="Arial" charset="0"/>
                <a:cs typeface="Arial" charset="0"/>
              </a:rPr>
              <a:t/>
            </a:r>
            <a:br>
              <a:rPr lang="fr-BE" sz="2800" b="1" smtClean="0">
                <a:latin typeface="Arial" charset="0"/>
                <a:cs typeface="Arial" charset="0"/>
              </a:rPr>
            </a:br>
            <a:r>
              <a:rPr lang="fr-BE" sz="2800" smtClean="0">
                <a:latin typeface="Arial" charset="0"/>
                <a:cs typeface="Arial" charset="0"/>
              </a:rPr>
              <a:t>let op anterioriteit</a:t>
            </a:r>
            <a:br>
              <a:rPr lang="fr-BE" sz="2800" smtClean="0">
                <a:latin typeface="Arial" charset="0"/>
                <a:cs typeface="Arial" charset="0"/>
              </a:rPr>
            </a:br>
            <a:r>
              <a:rPr lang="fr-BE" sz="2800" smtClean="0">
                <a:latin typeface="Arial" charset="0"/>
                <a:cs typeface="Arial" charset="0"/>
              </a:rPr>
              <a:t>geen loss occurrence of claims made</a:t>
            </a:r>
            <a:br>
              <a:rPr lang="fr-BE" sz="2800" smtClean="0">
                <a:latin typeface="Arial" charset="0"/>
                <a:cs typeface="Arial" charset="0"/>
              </a:rPr>
            </a:br>
            <a:r>
              <a:rPr lang="fr-BE" sz="2800" smtClean="0">
                <a:latin typeface="Arial" charset="0"/>
                <a:cs typeface="Arial" charset="0"/>
              </a:rPr>
              <a:t>afkopen van posterioriteit = chantage </a:t>
            </a:r>
            <a:br>
              <a:rPr lang="fr-BE" sz="2800" smtClean="0">
                <a:latin typeface="Arial" charset="0"/>
                <a:cs typeface="Arial" charset="0"/>
              </a:rPr>
            </a:br>
            <a:r>
              <a:rPr lang="fr-BE" sz="2800" smtClean="0">
                <a:latin typeface="Arial" charset="0"/>
                <a:cs typeface="Arial" charset="0"/>
              </a:rPr>
              <a:t>= oneerlijke handelspraktijk in Frankrijk en Spanje</a:t>
            </a:r>
            <a:br>
              <a:rPr lang="fr-BE" sz="2800" smtClean="0">
                <a:latin typeface="Arial" charset="0"/>
                <a:cs typeface="Arial" charset="0"/>
              </a:rPr>
            </a:br>
            <a:r>
              <a:rPr lang="fr-BE" sz="2800" smtClean="0">
                <a:latin typeface="Arial" charset="0"/>
                <a:cs typeface="Arial" charset="0"/>
              </a:rPr>
              <a:t>cave hiaten bij transfers tussen ziekenhuizen (fusies)verzekeraars!</a:t>
            </a:r>
            <a:r>
              <a:rPr lang="fr-BE" sz="2400" smtClean="0"/>
              <a:t/>
            </a:r>
            <a:br>
              <a:rPr lang="fr-BE" sz="2400" smtClean="0"/>
            </a:br>
            <a:endParaRPr lang="nl-NL" sz="2400" smtClean="0"/>
          </a:p>
        </p:txBody>
      </p:sp>
      <p:pic>
        <p:nvPicPr>
          <p:cNvPr id="23555"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23556"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85750" y="1643063"/>
            <a:ext cx="8501063" cy="4929187"/>
          </a:xfrm>
        </p:spPr>
        <p:txBody>
          <a:bodyPr>
            <a:normAutofit fontScale="90000"/>
          </a:bodyPr>
          <a:lstStyle/>
          <a:p>
            <a:pPr marL="342900" indent="-342900" eaLnBrk="1" fontAlgn="auto" hangingPunct="1">
              <a:lnSpc>
                <a:spcPct val="90000"/>
              </a:lnSpc>
              <a:spcAft>
                <a:spcPts val="0"/>
              </a:spcAft>
              <a:defRPr/>
            </a:pPr>
            <a:r>
              <a:rPr lang="fr-BE" sz="3600" b="1" dirty="0" smtClean="0"/>
              <a:t>			    </a:t>
            </a:r>
            <a:br>
              <a:rPr lang="fr-BE" sz="3600" b="1" dirty="0" smtClean="0"/>
            </a:br>
            <a:r>
              <a:rPr lang="fr-BE" sz="3600" b="1" dirty="0" smtClean="0"/>
              <a:t/>
            </a:r>
            <a:br>
              <a:rPr lang="fr-BE" sz="3600" b="1" dirty="0" smtClean="0"/>
            </a:br>
            <a:r>
              <a:rPr lang="fr-BE" sz="2700" dirty="0" smtClean="0">
                <a:latin typeface="Arial" pitchFamily="34" charset="0"/>
                <a:cs typeface="Arial" pitchFamily="34" charset="0"/>
              </a:rPr>
              <a:t>-</a:t>
            </a:r>
            <a:r>
              <a:rPr lang="fr-BE" sz="2700" dirty="0" err="1" smtClean="0">
                <a:latin typeface="Arial" pitchFamily="34" charset="0"/>
                <a:cs typeface="Arial" pitchFamily="34" charset="0"/>
              </a:rPr>
              <a:t>bediende</a:t>
            </a:r>
            <a:r>
              <a:rPr lang="fr-BE" sz="2700" dirty="0" smtClean="0">
                <a:latin typeface="Arial" pitchFamily="34" charset="0"/>
                <a:cs typeface="Arial" pitchFamily="34" charset="0"/>
              </a:rPr>
              <a:t> – sui generis</a:t>
            </a:r>
            <a:br>
              <a:rPr lang="fr-BE" sz="2700" dirty="0" smtClean="0">
                <a:latin typeface="Arial" pitchFamily="34" charset="0"/>
                <a:cs typeface="Arial" pitchFamily="34" charset="0"/>
              </a:rPr>
            </a:br>
            <a:r>
              <a:rPr lang="fr-BE" sz="2700" dirty="0" smtClean="0">
                <a:latin typeface="Arial" pitchFamily="34" charset="0"/>
                <a:cs typeface="Arial" pitchFamily="34" charset="0"/>
              </a:rPr>
              <a:t>-</a:t>
            </a:r>
            <a:r>
              <a:rPr lang="fr-BE" sz="2700" dirty="0" err="1" smtClean="0">
                <a:latin typeface="Arial" pitchFamily="34" charset="0"/>
                <a:cs typeface="Arial" pitchFamily="34" charset="0"/>
              </a:rPr>
              <a:t>stagemeester</a:t>
            </a:r>
            <a:r>
              <a:rPr lang="fr-BE" sz="2700" dirty="0" smtClean="0">
                <a:latin typeface="Arial" pitchFamily="34" charset="0"/>
                <a:cs typeface="Arial" pitchFamily="34" charset="0"/>
              </a:rPr>
              <a:t> - </a:t>
            </a:r>
            <a:r>
              <a:rPr lang="fr-BE" sz="2700" dirty="0" err="1" smtClean="0">
                <a:latin typeface="Arial" pitchFamily="34" charset="0"/>
                <a:cs typeface="Arial" pitchFamily="34" charset="0"/>
              </a:rPr>
              <a:t>zware</a:t>
            </a:r>
            <a:r>
              <a:rPr lang="fr-BE" sz="2700" dirty="0" smtClean="0">
                <a:latin typeface="Arial" pitchFamily="34" charset="0"/>
                <a:cs typeface="Arial" pitchFamily="34" charset="0"/>
              </a:rPr>
              <a:t> fout; </a:t>
            </a:r>
            <a:r>
              <a:rPr lang="fr-BE" sz="2700" dirty="0" err="1" smtClean="0">
                <a:latin typeface="Arial" pitchFamily="34" charset="0"/>
                <a:cs typeface="Arial" pitchFamily="34" charset="0"/>
              </a:rPr>
              <a:t>alleen</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activiteit</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binnen</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stageplan</a:t>
            </a:r>
            <a:r>
              <a:rPr lang="fr-BE" sz="2700" dirty="0" smtClean="0">
                <a:latin typeface="Arial" pitchFamily="34" charset="0"/>
                <a:cs typeface="Arial" pitchFamily="34" charset="0"/>
              </a:rPr>
              <a:t/>
            </a:r>
            <a:br>
              <a:rPr lang="fr-BE" sz="2700" dirty="0" smtClean="0">
                <a:latin typeface="Arial" pitchFamily="34" charset="0"/>
                <a:cs typeface="Arial" pitchFamily="34" charset="0"/>
              </a:rPr>
            </a:br>
            <a:r>
              <a:rPr lang="fr-BE" sz="2700" dirty="0" smtClean="0">
                <a:latin typeface="Arial" pitchFamily="34" charset="0"/>
                <a:cs typeface="Arial" pitchFamily="34" charset="0"/>
              </a:rPr>
              <a:t>-</a:t>
            </a:r>
            <a:r>
              <a:rPr lang="fr-BE" sz="2700" dirty="0" err="1" smtClean="0">
                <a:latin typeface="Arial" pitchFamily="34" charset="0"/>
                <a:cs typeface="Arial" pitchFamily="34" charset="0"/>
              </a:rPr>
              <a:t>vraag</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tijdig</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advies</a:t>
            </a:r>
            <a:r>
              <a:rPr lang="fr-BE" sz="2700" dirty="0" smtClean="0">
                <a:latin typeface="Arial" pitchFamily="34" charset="0"/>
                <a:cs typeface="Arial" pitchFamily="34" charset="0"/>
              </a:rPr>
              <a:t/>
            </a:r>
            <a:br>
              <a:rPr lang="fr-BE" sz="2700" dirty="0" smtClean="0">
                <a:latin typeface="Arial" pitchFamily="34" charset="0"/>
                <a:cs typeface="Arial" pitchFamily="34" charset="0"/>
              </a:rPr>
            </a:br>
            <a:r>
              <a:rPr lang="fr-BE" sz="2700" dirty="0" smtClean="0">
                <a:latin typeface="Arial" pitchFamily="34" charset="0"/>
                <a:cs typeface="Arial" pitchFamily="34" charset="0"/>
              </a:rPr>
              <a:t>-</a:t>
            </a:r>
            <a:r>
              <a:rPr lang="fr-BE" sz="2700" dirty="0" err="1" smtClean="0">
                <a:latin typeface="Arial" pitchFamily="34" charset="0"/>
                <a:cs typeface="Arial" pitchFamily="34" charset="0"/>
              </a:rPr>
              <a:t>spoedgevallen</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kwalificatie</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permanenties</a:t>
            </a:r>
            <a:r>
              <a:rPr lang="fr-BE" sz="2700" dirty="0" smtClean="0">
                <a:latin typeface="Arial" pitchFamily="34" charset="0"/>
                <a:cs typeface="Arial" pitchFamily="34" charset="0"/>
              </a:rPr>
              <a:t/>
            </a:r>
            <a:br>
              <a:rPr lang="fr-BE" sz="2700" dirty="0" smtClean="0">
                <a:latin typeface="Arial" pitchFamily="34" charset="0"/>
                <a:cs typeface="Arial" pitchFamily="34" charset="0"/>
              </a:rPr>
            </a:br>
            <a:r>
              <a:rPr lang="fr-BE" sz="2700" dirty="0" smtClean="0">
                <a:latin typeface="Arial" pitchFamily="34" charset="0"/>
                <a:cs typeface="Arial" pitchFamily="34" charset="0"/>
              </a:rPr>
              <a:t>-</a:t>
            </a:r>
            <a:r>
              <a:rPr lang="fr-BE" sz="2700" dirty="0" err="1" smtClean="0">
                <a:latin typeface="Arial" pitchFamily="34" charset="0"/>
                <a:cs typeface="Arial" pitchFamily="34" charset="0"/>
              </a:rPr>
              <a:t>huisartsenwachtdiensten</a:t>
            </a:r>
            <a:r>
              <a:rPr lang="fr-BE" sz="2700" dirty="0" smtClean="0">
                <a:latin typeface="Arial" pitchFamily="34" charset="0"/>
                <a:cs typeface="Arial" pitchFamily="34" charset="0"/>
              </a:rPr>
              <a:t/>
            </a:r>
            <a:br>
              <a:rPr lang="fr-BE" sz="2700" dirty="0" smtClean="0">
                <a:latin typeface="Arial" pitchFamily="34" charset="0"/>
                <a:cs typeface="Arial" pitchFamily="34" charset="0"/>
              </a:rPr>
            </a:br>
            <a:r>
              <a:rPr lang="fr-BE" sz="2700" dirty="0" smtClean="0">
                <a:latin typeface="Arial" pitchFamily="34" charset="0"/>
                <a:cs typeface="Arial" pitchFamily="34" charset="0"/>
              </a:rPr>
              <a:t>-’</a:t>
            </a:r>
            <a:r>
              <a:rPr lang="fr-BE" sz="2700" dirty="0" err="1" smtClean="0">
                <a:latin typeface="Arial" pitchFamily="34" charset="0"/>
                <a:cs typeface="Arial" pitchFamily="34" charset="0"/>
              </a:rPr>
              <a:t>denk</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rechtbank</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voorzichtigheid</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zorgvuldigheid</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richtlijnen</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blijf</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bij</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uw</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leest</a:t>
            </a:r>
            <a:r>
              <a:rPr lang="fr-BE" sz="2700" dirty="0" smtClean="0">
                <a:latin typeface="Arial" pitchFamily="34" charset="0"/>
                <a:cs typeface="Arial" pitchFamily="34" charset="0"/>
              </a:rPr>
              <a:t/>
            </a:r>
            <a:br>
              <a:rPr lang="fr-BE" sz="2700" dirty="0" smtClean="0">
                <a:latin typeface="Arial" pitchFamily="34" charset="0"/>
                <a:cs typeface="Arial" pitchFamily="34" charset="0"/>
              </a:rPr>
            </a:br>
            <a:r>
              <a:rPr lang="fr-BE" sz="2700" dirty="0" smtClean="0">
                <a:latin typeface="Arial" pitchFamily="34" charset="0"/>
                <a:cs typeface="Arial" pitchFamily="34" charset="0"/>
              </a:rPr>
              <a:t>-</a:t>
            </a:r>
            <a:r>
              <a:rPr lang="fr-BE" sz="2700" dirty="0" err="1" smtClean="0">
                <a:latin typeface="Arial" pitchFamily="34" charset="0"/>
                <a:cs typeface="Arial" pitchFamily="34" charset="0"/>
              </a:rPr>
              <a:t>verzin</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eer</a:t>
            </a:r>
            <a:r>
              <a:rPr lang="fr-BE" sz="2700" dirty="0" smtClean="0">
                <a:latin typeface="Arial" pitchFamily="34" charset="0"/>
                <a:cs typeface="Arial" pitchFamily="34" charset="0"/>
              </a:rPr>
              <a:t> je </a:t>
            </a:r>
            <a:r>
              <a:rPr lang="fr-BE" sz="2700" dirty="0" err="1" smtClean="0">
                <a:latin typeface="Arial" pitchFamily="34" charset="0"/>
                <a:cs typeface="Arial" pitchFamily="34" charset="0"/>
              </a:rPr>
              <a:t>begint</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geen</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onderzoeken</a:t>
            </a:r>
            <a:r>
              <a:rPr lang="fr-BE" sz="2700" dirty="0" smtClean="0">
                <a:latin typeface="Arial" pitchFamily="34" charset="0"/>
                <a:cs typeface="Arial" pitchFamily="34" charset="0"/>
              </a:rPr>
              <a:t> die </a:t>
            </a:r>
            <a:r>
              <a:rPr lang="fr-BE" sz="2700" dirty="0" err="1" smtClean="0">
                <a:latin typeface="Arial" pitchFamily="34" charset="0"/>
                <a:cs typeface="Arial" pitchFamily="34" charset="0"/>
              </a:rPr>
              <a:t>beleid</a:t>
            </a:r>
            <a:r>
              <a:rPr lang="fr-BE" sz="2700" dirty="0" smtClean="0">
                <a:latin typeface="Arial" pitchFamily="34" charset="0"/>
                <a:cs typeface="Arial" pitchFamily="34" charset="0"/>
              </a:rPr>
              <a:t> niet </a:t>
            </a:r>
            <a:r>
              <a:rPr lang="fr-BE" sz="2700" dirty="0" err="1" smtClean="0">
                <a:latin typeface="Arial" pitchFamily="34" charset="0"/>
                <a:cs typeface="Arial" pitchFamily="34" charset="0"/>
              </a:rPr>
              <a:t>zullen</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wijzigen</a:t>
            </a:r>
            <a:r>
              <a:rPr lang="fr-BE" sz="2700" dirty="0" smtClean="0">
                <a:latin typeface="Arial" pitchFamily="34" charset="0"/>
                <a:cs typeface="Arial" pitchFamily="34" charset="0"/>
              </a:rPr>
              <a:t/>
            </a:r>
            <a:br>
              <a:rPr lang="fr-BE" sz="2700" dirty="0" smtClean="0">
                <a:latin typeface="Arial" pitchFamily="34" charset="0"/>
                <a:cs typeface="Arial" pitchFamily="34" charset="0"/>
              </a:rPr>
            </a:br>
            <a:r>
              <a:rPr lang="fr-BE" sz="2700" dirty="0" smtClean="0">
                <a:latin typeface="Arial" pitchFamily="34" charset="0"/>
                <a:cs typeface="Arial" pitchFamily="34" charset="0"/>
              </a:rPr>
              <a:t>-Bayes </a:t>
            </a:r>
            <a:r>
              <a:rPr lang="fr-BE" sz="2700" dirty="0" err="1" smtClean="0">
                <a:latin typeface="Arial" pitchFamily="34" charset="0"/>
                <a:cs typeface="Arial" pitchFamily="34" charset="0"/>
              </a:rPr>
              <a:t>theorema</a:t>
            </a:r>
            <a:r>
              <a:rPr lang="fr-BE" sz="2700" dirty="0" smtClean="0">
                <a:latin typeface="Arial" pitchFamily="34" charset="0"/>
                <a:cs typeface="Arial" pitchFamily="34" charset="0"/>
              </a:rPr>
              <a:t/>
            </a:r>
            <a:br>
              <a:rPr lang="fr-BE" sz="2700" dirty="0" smtClean="0">
                <a:latin typeface="Arial" pitchFamily="34" charset="0"/>
                <a:cs typeface="Arial" pitchFamily="34" charset="0"/>
              </a:rPr>
            </a:br>
            <a:r>
              <a:rPr lang="fr-BE" sz="2700" dirty="0" smtClean="0">
                <a:latin typeface="Arial" pitchFamily="34" charset="0"/>
                <a:cs typeface="Arial" pitchFamily="34" charset="0"/>
              </a:rPr>
              <a:t>-</a:t>
            </a:r>
            <a:r>
              <a:rPr lang="fr-BE" sz="2700" dirty="0" err="1" smtClean="0">
                <a:latin typeface="Arial" pitchFamily="34" charset="0"/>
                <a:cs typeface="Arial" pitchFamily="34" charset="0"/>
              </a:rPr>
              <a:t>respecteer</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patiëntenrechten</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informatieplicht</a:t>
            </a:r>
            <a:r>
              <a:rPr lang="fr-BE" sz="2700" dirty="0" smtClean="0">
                <a:latin typeface="Arial" pitchFamily="34" charset="0"/>
                <a:cs typeface="Arial" pitchFamily="34" charset="0"/>
              </a:rPr>
              <a:t/>
            </a:r>
            <a:br>
              <a:rPr lang="fr-BE" sz="2700" dirty="0" smtClean="0">
                <a:latin typeface="Arial" pitchFamily="34" charset="0"/>
                <a:cs typeface="Arial" pitchFamily="34" charset="0"/>
              </a:rPr>
            </a:br>
            <a:r>
              <a:rPr lang="fr-BE" sz="2700" dirty="0" smtClean="0">
                <a:latin typeface="Arial" pitchFamily="34" charset="0"/>
                <a:cs typeface="Arial" pitchFamily="34" charset="0"/>
              </a:rPr>
              <a:t>-</a:t>
            </a:r>
            <a:r>
              <a:rPr lang="fr-BE" sz="2700" dirty="0" err="1" smtClean="0">
                <a:latin typeface="Arial" pitchFamily="34" charset="0"/>
                <a:cs typeface="Arial" pitchFamily="34" charset="0"/>
              </a:rPr>
              <a:t>recup</a:t>
            </a:r>
            <a:r>
              <a:rPr lang="fr-BE" sz="2700" dirty="0">
                <a:latin typeface="Arial" pitchFamily="34" charset="0"/>
                <a:cs typeface="Arial" pitchFamily="34" charset="0"/>
              </a:rPr>
              <a:t>.</a:t>
            </a:r>
            <a:r>
              <a:rPr lang="fr-BE" sz="2700" dirty="0" smtClean="0">
                <a:latin typeface="Arial" pitchFamily="34" charset="0"/>
                <a:cs typeface="Arial" pitchFamily="34" charset="0"/>
              </a:rPr>
              <a:t> na </a:t>
            </a:r>
            <a:r>
              <a:rPr lang="fr-BE" sz="2700" dirty="0" err="1" smtClean="0">
                <a:latin typeface="Arial" pitchFamily="34" charset="0"/>
                <a:cs typeface="Arial" pitchFamily="34" charset="0"/>
              </a:rPr>
              <a:t>wacht</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wet</a:t>
            </a:r>
            <a:r>
              <a:rPr lang="fr-BE" sz="2700" dirty="0" smtClean="0">
                <a:latin typeface="Arial" pitchFamily="34" charset="0"/>
                <a:cs typeface="Arial" pitchFamily="34" charset="0"/>
              </a:rPr>
              <a:t> op </a:t>
            </a:r>
            <a:r>
              <a:rPr lang="fr-BE" sz="2700" dirty="0" err="1" smtClean="0">
                <a:latin typeface="Arial" pitchFamily="34" charset="0"/>
                <a:cs typeface="Arial" pitchFamily="34" charset="0"/>
              </a:rPr>
              <a:t>arbeidsduur</a:t>
            </a:r>
            <a:r>
              <a:rPr lang="fr-BE" sz="2700" dirty="0" smtClean="0">
                <a:latin typeface="Arial" pitchFamily="34" charset="0"/>
                <a:cs typeface="Arial" pitchFamily="34" charset="0"/>
              </a:rPr>
              <a:t/>
            </a:r>
            <a:br>
              <a:rPr lang="fr-BE" sz="2700" dirty="0" smtClean="0">
                <a:latin typeface="Arial" pitchFamily="34" charset="0"/>
                <a:cs typeface="Arial" pitchFamily="34" charset="0"/>
              </a:rPr>
            </a:br>
            <a:r>
              <a:rPr lang="fr-BE" sz="2700" dirty="0" smtClean="0">
                <a:latin typeface="Arial" pitchFamily="34" charset="0"/>
                <a:cs typeface="Arial" pitchFamily="34" charset="0"/>
              </a:rPr>
              <a:t>-cave </a:t>
            </a:r>
            <a:r>
              <a:rPr lang="fr-BE" sz="2700" dirty="0" err="1" smtClean="0">
                <a:latin typeface="Arial" pitchFamily="34" charset="0"/>
                <a:cs typeface="Arial" pitchFamily="34" charset="0"/>
              </a:rPr>
              <a:t>einde</a:t>
            </a:r>
            <a:r>
              <a:rPr lang="fr-BE" sz="2700" dirty="0" smtClean="0">
                <a:latin typeface="Arial" pitchFamily="34" charset="0"/>
                <a:cs typeface="Arial" pitchFamily="34" charset="0"/>
              </a:rPr>
              <a:t> </a:t>
            </a:r>
            <a:r>
              <a:rPr lang="fr-BE" sz="2700" dirty="0" err="1" smtClean="0">
                <a:latin typeface="Arial" pitchFamily="34" charset="0"/>
                <a:cs typeface="Arial" pitchFamily="34" charset="0"/>
              </a:rPr>
              <a:t>opleiding</a:t>
            </a:r>
            <a:r>
              <a:rPr lang="fr-BE" sz="2400" dirty="0" smtClean="0"/>
              <a:t/>
            </a:r>
            <a:br>
              <a:rPr lang="fr-BE" sz="2400" dirty="0" smtClean="0"/>
            </a:br>
            <a:r>
              <a:rPr lang="fr-BE" sz="2400" dirty="0" smtClean="0"/>
              <a:t> </a:t>
            </a:r>
            <a:r>
              <a:rPr lang="fr-BE" sz="1800" dirty="0" smtClean="0"/>
              <a:t/>
            </a:r>
            <a:br>
              <a:rPr lang="fr-BE" sz="1800" dirty="0" smtClean="0"/>
            </a:br>
            <a:endParaRPr lang="nl-NL" sz="1800" i="1" dirty="0" smtClean="0"/>
          </a:p>
        </p:txBody>
      </p:sp>
      <p:pic>
        <p:nvPicPr>
          <p:cNvPr id="24579"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24580"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
        <p:nvSpPr>
          <p:cNvPr id="24581" name="Rechthoek 5"/>
          <p:cNvSpPr>
            <a:spLocks noChangeArrowheads="1"/>
          </p:cNvSpPr>
          <p:nvPr/>
        </p:nvSpPr>
        <p:spPr bwMode="auto">
          <a:xfrm>
            <a:off x="2214563" y="357188"/>
            <a:ext cx="3500437" cy="646112"/>
          </a:xfrm>
          <a:prstGeom prst="rect">
            <a:avLst/>
          </a:prstGeom>
          <a:noFill/>
          <a:ln w="9525">
            <a:noFill/>
            <a:miter lim="800000"/>
            <a:headEnd/>
            <a:tailEnd/>
          </a:ln>
        </p:spPr>
        <p:txBody>
          <a:bodyPr>
            <a:spAutoFit/>
          </a:bodyPr>
          <a:lstStyle/>
          <a:p>
            <a:pPr algn="ctr"/>
            <a:r>
              <a:rPr lang="fr-BE" sz="3600" b="1"/>
              <a:t>ASO / HAIO</a:t>
            </a:r>
            <a:endParaRPr lang="nl-NL" sz="36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jdelijke aanduiding voor inhoud 4"/>
          <p:cNvSpPr>
            <a:spLocks noGrp="1"/>
          </p:cNvSpPr>
          <p:nvPr>
            <p:ph sz="quarter" idx="1"/>
          </p:nvPr>
        </p:nvSpPr>
        <p:spPr>
          <a:xfrm>
            <a:off x="457200" y="1428750"/>
            <a:ext cx="8229600" cy="4727575"/>
          </a:xfrm>
        </p:spPr>
        <p:txBody>
          <a:bodyPr/>
          <a:lstStyle/>
          <a:p>
            <a:pPr eaLnBrk="1" hangingPunct="1"/>
            <a:r>
              <a:rPr lang="fr-BE" sz="2400" b="1" u="sng" smtClean="0">
                <a:latin typeface="Arial" charset="0"/>
                <a:cs typeface="Arial" charset="0"/>
              </a:rPr>
              <a:t>medisch dossier</a:t>
            </a:r>
            <a:br>
              <a:rPr lang="fr-BE" sz="2400" b="1" u="sng" smtClean="0">
                <a:latin typeface="Arial" charset="0"/>
                <a:cs typeface="Arial" charset="0"/>
              </a:rPr>
            </a:br>
            <a:r>
              <a:rPr lang="fr-BE" sz="2400" smtClean="0">
                <a:latin typeface="Arial" charset="0"/>
                <a:cs typeface="Arial" charset="0"/>
              </a:rPr>
              <a:t/>
            </a:r>
            <a:br>
              <a:rPr lang="fr-BE" sz="2400" smtClean="0">
                <a:latin typeface="Arial" charset="0"/>
                <a:cs typeface="Arial" charset="0"/>
              </a:rPr>
            </a:br>
            <a:r>
              <a:rPr lang="fr-BE" sz="2400" smtClean="0">
                <a:latin typeface="Arial" charset="0"/>
                <a:cs typeface="Arial" charset="0"/>
              </a:rPr>
              <a:t>-basis van elke klacht en verweer</a:t>
            </a:r>
            <a:br>
              <a:rPr lang="fr-BE" sz="2400" smtClean="0">
                <a:latin typeface="Arial" charset="0"/>
                <a:cs typeface="Arial" charset="0"/>
              </a:rPr>
            </a:br>
            <a:r>
              <a:rPr lang="fr-BE" sz="2400" smtClean="0">
                <a:latin typeface="Arial" charset="0"/>
                <a:cs typeface="Arial" charset="0"/>
              </a:rPr>
              <a:t>-schrap cultuur van het geschreven woord</a:t>
            </a:r>
            <a:br>
              <a:rPr lang="fr-BE" sz="2400" smtClean="0">
                <a:latin typeface="Arial" charset="0"/>
                <a:cs typeface="Arial" charset="0"/>
              </a:rPr>
            </a:br>
            <a:r>
              <a:rPr lang="fr-BE" sz="2400" smtClean="0">
                <a:latin typeface="Arial" charset="0"/>
                <a:cs typeface="Arial" charset="0"/>
              </a:rPr>
              <a:t>-eis schriftelijk advies; geef schriftelijke opdrachten</a:t>
            </a:r>
            <a:br>
              <a:rPr lang="fr-BE" sz="2400" smtClean="0">
                <a:latin typeface="Arial" charset="0"/>
                <a:cs typeface="Arial" charset="0"/>
              </a:rPr>
            </a:br>
            <a:r>
              <a:rPr lang="fr-BE" sz="2400" smtClean="0">
                <a:latin typeface="Arial" charset="0"/>
                <a:cs typeface="Arial" charset="0"/>
              </a:rPr>
              <a:t/>
            </a:r>
            <a:br>
              <a:rPr lang="fr-BE" sz="2400" smtClean="0">
                <a:latin typeface="Arial" charset="0"/>
                <a:cs typeface="Arial" charset="0"/>
              </a:rPr>
            </a:br>
            <a:r>
              <a:rPr lang="fr-BE" sz="2400" smtClean="0">
                <a:latin typeface="Arial" charset="0"/>
                <a:cs typeface="Arial" charset="0"/>
              </a:rPr>
              <a:t/>
            </a:r>
            <a:br>
              <a:rPr lang="fr-BE" sz="2400" smtClean="0">
                <a:latin typeface="Arial" charset="0"/>
                <a:cs typeface="Arial" charset="0"/>
              </a:rPr>
            </a:br>
            <a:r>
              <a:rPr lang="fr-BE" sz="2400" smtClean="0">
                <a:latin typeface="Arial" charset="0"/>
                <a:cs typeface="Arial" charset="0"/>
              </a:rPr>
              <a:t>« </a:t>
            </a:r>
            <a:r>
              <a:rPr lang="fr-BE" sz="2400" i="1" smtClean="0">
                <a:latin typeface="Arial" charset="0"/>
                <a:cs typeface="Arial" charset="0"/>
              </a:rPr>
              <a:t>Documentation: it just must be done to assure optimal patient care in the  treatment room and optimal physician defense in the courtroom »</a:t>
            </a:r>
            <a:r>
              <a:rPr lang="fr-BE" sz="2400" i="1" smtClean="0"/>
              <a:t/>
            </a:r>
            <a:br>
              <a:rPr lang="fr-BE" sz="2400" i="1" smtClean="0"/>
            </a:br>
            <a:endParaRPr lang="nl-NL" smtClean="0"/>
          </a:p>
        </p:txBody>
      </p:sp>
      <p:pic>
        <p:nvPicPr>
          <p:cNvPr id="25603" name="Afbeelding 1" descr="logo Cartel-entt"/>
          <p:cNvPicPr>
            <a:picLocks noChangeAspect="1" noChangeArrowheads="1"/>
          </p:cNvPicPr>
          <p:nvPr/>
        </p:nvPicPr>
        <p:blipFill>
          <a:blip r:embed="rId2" cstate="print"/>
          <a:srcRect/>
          <a:stretch>
            <a:fillRect/>
          </a:stretch>
        </p:blipFill>
        <p:spPr bwMode="auto">
          <a:xfrm>
            <a:off x="214313" y="142875"/>
            <a:ext cx="714375" cy="709613"/>
          </a:xfrm>
          <a:prstGeom prst="rect">
            <a:avLst/>
          </a:prstGeom>
          <a:noFill/>
          <a:ln w="9525">
            <a:noFill/>
            <a:miter lim="800000"/>
            <a:headEnd/>
            <a:tailEnd/>
          </a:ln>
        </p:spPr>
      </p:pic>
      <p:sp>
        <p:nvSpPr>
          <p:cNvPr id="25604" name="Rectangle 3"/>
          <p:cNvSpPr>
            <a:spLocks noChangeArrowheads="1"/>
          </p:cNvSpPr>
          <p:nvPr/>
        </p:nvSpPr>
        <p:spPr bwMode="auto">
          <a:xfrm>
            <a:off x="6643688" y="1428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71500" y="1357313"/>
            <a:ext cx="8382000" cy="4286250"/>
          </a:xfrm>
        </p:spPr>
        <p:txBody>
          <a:bodyPr/>
          <a:lstStyle/>
          <a:p>
            <a:pPr eaLnBrk="1" hangingPunct="1"/>
            <a:r>
              <a:rPr lang="fr-BE" sz="2800" b="1" u="sng" smtClean="0">
                <a:latin typeface="Arial" charset="0"/>
                <a:cs typeface="Arial" charset="0"/>
              </a:rPr>
              <a:t>Klachtenbemiddeling</a:t>
            </a:r>
            <a:br>
              <a:rPr lang="fr-BE" sz="2800" b="1" u="sng"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eerste opvang</a:t>
            </a:r>
            <a:br>
              <a:rPr lang="fr-BE" sz="2800" smtClean="0">
                <a:latin typeface="Arial" charset="0"/>
                <a:cs typeface="Arial" charset="0"/>
              </a:rPr>
            </a:br>
            <a:r>
              <a:rPr lang="fr-BE" sz="2800" smtClean="0">
                <a:latin typeface="Arial" charset="0"/>
                <a:cs typeface="Arial" charset="0"/>
              </a:rPr>
              <a:t>oriënterend advies</a:t>
            </a:r>
            <a:br>
              <a:rPr lang="fr-BE" sz="2800" smtClean="0">
                <a:latin typeface="Arial" charset="0"/>
                <a:cs typeface="Arial" charset="0"/>
              </a:rPr>
            </a:br>
            <a:r>
              <a:rPr lang="fr-BE" sz="2800" smtClean="0">
                <a:latin typeface="Arial" charset="0"/>
                <a:cs typeface="Arial" charset="0"/>
              </a:rPr>
              <a:t>onafhankelijkheid</a:t>
            </a:r>
            <a:br>
              <a:rPr lang="fr-BE" sz="2800" smtClean="0">
                <a:latin typeface="Arial" charset="0"/>
                <a:cs typeface="Arial" charset="0"/>
              </a:rPr>
            </a:br>
            <a:r>
              <a:rPr lang="fr-BE" sz="2800" smtClean="0">
                <a:latin typeface="Arial" charset="0"/>
                <a:cs typeface="Arial" charset="0"/>
              </a:rPr>
              <a:t>recht om fout te erkennen</a:t>
            </a:r>
            <a:br>
              <a:rPr lang="fr-BE" sz="2800" smtClean="0">
                <a:latin typeface="Arial" charset="0"/>
                <a:cs typeface="Arial" charset="0"/>
              </a:rPr>
            </a:br>
            <a:r>
              <a:rPr lang="fr-BE" sz="2800" i="1" smtClean="0">
                <a:latin typeface="Arial" charset="0"/>
                <a:cs typeface="Arial" charset="0"/>
              </a:rPr>
              <a:t/>
            </a:r>
            <a:br>
              <a:rPr lang="fr-BE" sz="2800" i="1" smtClean="0">
                <a:latin typeface="Arial" charset="0"/>
                <a:cs typeface="Arial" charset="0"/>
              </a:rPr>
            </a:br>
            <a:r>
              <a:rPr lang="fr-BE" sz="2800" smtClean="0">
                <a:latin typeface="Arial" charset="0"/>
                <a:cs typeface="Arial" charset="0"/>
              </a:rPr>
              <a:t>risicomanagement: registratie, schadestatistiek</a:t>
            </a:r>
            <a:endParaRPr lang="nl-NL" sz="2800" smtClean="0">
              <a:latin typeface="Arial" charset="0"/>
              <a:cs typeface="Arial" charset="0"/>
            </a:endParaRPr>
          </a:p>
        </p:txBody>
      </p:sp>
      <p:pic>
        <p:nvPicPr>
          <p:cNvPr id="26627"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26628"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57188" y="1857375"/>
            <a:ext cx="8429625" cy="3429000"/>
          </a:xfrm>
        </p:spPr>
        <p:txBody>
          <a:bodyPr/>
          <a:lstStyle/>
          <a:p>
            <a:pPr eaLnBrk="1" hangingPunct="1"/>
            <a:r>
              <a:rPr lang="fr-BE" sz="2800" b="1" u="sng" smtClean="0">
                <a:latin typeface="Arial" charset="0"/>
                <a:cs typeface="Arial" charset="0"/>
              </a:rPr>
              <a:t>Collectieve polissen?</a:t>
            </a: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artsen in groep (zeker per dienst), </a:t>
            </a:r>
            <a:br>
              <a:rPr lang="fr-BE" sz="2800" smtClean="0">
                <a:latin typeface="Arial" charset="0"/>
                <a:cs typeface="Arial" charset="0"/>
              </a:rPr>
            </a:br>
            <a:r>
              <a:rPr lang="fr-BE" sz="2800" smtClean="0">
                <a:latin typeface="Arial" charset="0"/>
                <a:cs typeface="Arial" charset="0"/>
              </a:rPr>
              <a:t>per ziekenhuis solidarisering</a:t>
            </a:r>
            <a:br>
              <a:rPr lang="fr-BE" sz="2800"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ziekenhuis+artsen?</a:t>
            </a:r>
            <a:br>
              <a:rPr lang="fr-BE" sz="2800" smtClean="0">
                <a:latin typeface="Arial" charset="0"/>
                <a:cs typeface="Arial" charset="0"/>
              </a:rPr>
            </a:br>
            <a:r>
              <a:rPr lang="fr-BE" sz="2800" i="1" smtClean="0">
                <a:latin typeface="Arial" charset="0"/>
                <a:cs typeface="Arial" charset="0"/>
              </a:rPr>
              <a:t>best aparte contracten bij één verzekeraar</a:t>
            </a:r>
            <a:endParaRPr lang="nl-NL" sz="2800" i="1" smtClean="0">
              <a:latin typeface="Arial" charset="0"/>
              <a:cs typeface="Arial" charset="0"/>
            </a:endParaRPr>
          </a:p>
        </p:txBody>
      </p:sp>
      <p:pic>
        <p:nvPicPr>
          <p:cNvPr id="27651"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27652"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214438" y="1428750"/>
            <a:ext cx="6786562" cy="4714875"/>
          </a:xfrm>
        </p:spPr>
        <p:txBody>
          <a:bodyPr>
            <a:normAutofit fontScale="90000"/>
          </a:bodyPr>
          <a:lstStyle/>
          <a:p>
            <a:pPr eaLnBrk="1" fontAlgn="auto" hangingPunct="1">
              <a:spcAft>
                <a:spcPts val="0"/>
              </a:spcAft>
              <a:defRPr/>
            </a:pPr>
            <a:r>
              <a:rPr lang="fr-BE" sz="2800" b="1" u="sng" dirty="0" smtClean="0"/>
              <a:t/>
            </a:r>
            <a:br>
              <a:rPr lang="fr-BE" sz="2800" b="1" u="sng" dirty="0" smtClean="0"/>
            </a:br>
            <a:r>
              <a:rPr lang="fr-BE" sz="2400" b="1" u="sng" dirty="0" err="1" smtClean="0">
                <a:latin typeface="Arial" pitchFamily="34" charset="0"/>
                <a:cs typeface="Arial" pitchFamily="34" charset="0"/>
              </a:rPr>
              <a:t>Oorzaken</a:t>
            </a:r>
            <a:r>
              <a:rPr lang="fr-BE" sz="2400" b="1" u="sng" dirty="0" smtClean="0">
                <a:latin typeface="Arial" pitchFamily="34" charset="0"/>
                <a:cs typeface="Arial" pitchFamily="34" charset="0"/>
              </a:rPr>
              <a:t>?</a:t>
            </a:r>
            <a:br>
              <a:rPr lang="fr-BE" sz="2400" b="1" u="sng" dirty="0" smtClean="0">
                <a:latin typeface="Arial" pitchFamily="34" charset="0"/>
                <a:cs typeface="Arial" pitchFamily="34" charset="0"/>
              </a:rPr>
            </a:br>
            <a:r>
              <a:rPr lang="fr-BE" sz="2400" dirty="0" smtClean="0">
                <a:latin typeface="Arial" pitchFamily="34" charset="0"/>
                <a:cs typeface="Arial" pitchFamily="34" charset="0"/>
              </a:rPr>
              <a:t/>
            </a:r>
            <a:br>
              <a:rPr lang="fr-BE" sz="2400" dirty="0" smtClean="0">
                <a:latin typeface="Arial" pitchFamily="34" charset="0"/>
                <a:cs typeface="Arial" pitchFamily="34" charset="0"/>
              </a:rPr>
            </a:br>
            <a:r>
              <a:rPr lang="fr-BE" sz="2400" dirty="0" err="1" smtClean="0">
                <a:latin typeface="Arial" pitchFamily="34" charset="0"/>
                <a:cs typeface="Arial" pitchFamily="34" charset="0"/>
              </a:rPr>
              <a:t>mondigheid</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patiënt</a:t>
            </a:r>
            <a:r>
              <a:rPr lang="fr-BE" sz="2400" dirty="0" smtClean="0">
                <a:latin typeface="Arial" pitchFamily="34" charset="0"/>
                <a:cs typeface="Arial" pitchFamily="34" charset="0"/>
              </a:rPr>
              <a:t/>
            </a:r>
            <a:br>
              <a:rPr lang="fr-BE" sz="2400" dirty="0" smtClean="0">
                <a:latin typeface="Arial" pitchFamily="34" charset="0"/>
                <a:cs typeface="Arial" pitchFamily="34" charset="0"/>
              </a:rPr>
            </a:br>
            <a:r>
              <a:rPr lang="fr-BE" sz="2400" dirty="0" err="1" smtClean="0">
                <a:latin typeface="Arial" pitchFamily="34" charset="0"/>
                <a:cs typeface="Arial" pitchFamily="34" charset="0"/>
              </a:rPr>
              <a:t>hogere</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verwachtingen</a:t>
            </a:r>
            <a:r>
              <a:rPr lang="fr-BE" sz="2400" dirty="0" smtClean="0">
                <a:latin typeface="Arial" pitchFamily="34" charset="0"/>
                <a:cs typeface="Arial" pitchFamily="34" charset="0"/>
              </a:rPr>
              <a:t/>
            </a:r>
            <a:br>
              <a:rPr lang="fr-BE" sz="2400" dirty="0" smtClean="0">
                <a:latin typeface="Arial" pitchFamily="34" charset="0"/>
                <a:cs typeface="Arial" pitchFamily="34" charset="0"/>
              </a:rPr>
            </a:br>
            <a:r>
              <a:rPr lang="fr-BE" sz="2400" dirty="0" err="1" smtClean="0">
                <a:latin typeface="Arial" pitchFamily="34" charset="0"/>
                <a:cs typeface="Arial" pitchFamily="34" charset="0"/>
              </a:rPr>
              <a:t>rol</a:t>
            </a:r>
            <a:r>
              <a:rPr lang="fr-BE" sz="2400" dirty="0" smtClean="0">
                <a:latin typeface="Arial" pitchFamily="34" charset="0"/>
                <a:cs typeface="Arial" pitchFamily="34" charset="0"/>
              </a:rPr>
              <a:t> van de media </a:t>
            </a:r>
            <a:br>
              <a:rPr lang="fr-BE" sz="2400" dirty="0" smtClean="0">
                <a:latin typeface="Arial" pitchFamily="34" charset="0"/>
                <a:cs typeface="Arial" pitchFamily="34" charset="0"/>
              </a:rPr>
            </a:br>
            <a:r>
              <a:rPr lang="fr-BE" sz="2400" dirty="0" smtClean="0">
                <a:latin typeface="Arial" pitchFamily="34" charset="0"/>
                <a:cs typeface="Arial" pitchFamily="34" charset="0"/>
              </a:rPr>
              <a:t>technologie </a:t>
            </a:r>
            <a:br>
              <a:rPr lang="fr-BE" sz="2400" dirty="0" smtClean="0">
                <a:latin typeface="Arial" pitchFamily="34" charset="0"/>
                <a:cs typeface="Arial" pitchFamily="34" charset="0"/>
              </a:rPr>
            </a:br>
            <a:r>
              <a:rPr lang="fr-BE" sz="2400" dirty="0" err="1" smtClean="0">
                <a:latin typeface="Arial" pitchFamily="34" charset="0"/>
                <a:cs typeface="Arial" pitchFamily="34" charset="0"/>
              </a:rPr>
              <a:t>oudere</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populatie</a:t>
            </a:r>
            <a:r>
              <a:rPr lang="fr-BE" sz="2400" dirty="0" smtClean="0">
                <a:latin typeface="Arial" pitchFamily="34" charset="0"/>
                <a:cs typeface="Arial" pitchFamily="34" charset="0"/>
              </a:rPr>
              <a:t/>
            </a:r>
            <a:br>
              <a:rPr lang="fr-BE" sz="2400" dirty="0" smtClean="0">
                <a:latin typeface="Arial" pitchFamily="34" charset="0"/>
                <a:cs typeface="Arial" pitchFamily="34" charset="0"/>
              </a:rPr>
            </a:br>
            <a:r>
              <a:rPr lang="fr-BE" sz="2400" dirty="0" err="1" smtClean="0">
                <a:latin typeface="Arial" pitchFamily="34" charset="0"/>
                <a:cs typeface="Arial" pitchFamily="34" charset="0"/>
              </a:rPr>
              <a:t>plethora</a:t>
            </a:r>
            <a:r>
              <a:rPr lang="fr-BE" sz="2400" dirty="0" smtClean="0">
                <a:latin typeface="Arial" pitchFamily="34" charset="0"/>
                <a:cs typeface="Arial" pitchFamily="34" charset="0"/>
              </a:rPr>
              <a:t> artsen</a:t>
            </a:r>
            <a:br>
              <a:rPr lang="fr-BE" sz="2400" dirty="0" smtClean="0">
                <a:latin typeface="Arial" pitchFamily="34" charset="0"/>
                <a:cs typeface="Arial" pitchFamily="34" charset="0"/>
              </a:rPr>
            </a:br>
            <a:r>
              <a:rPr lang="fr-BE" sz="2400" dirty="0" err="1" smtClean="0">
                <a:latin typeface="Arial" pitchFamily="34" charset="0"/>
                <a:cs typeface="Arial" pitchFamily="34" charset="0"/>
              </a:rPr>
              <a:t>plethora</a:t>
            </a:r>
            <a:r>
              <a:rPr lang="fr-BE" sz="2400" dirty="0" smtClean="0">
                <a:latin typeface="Arial" pitchFamily="34" charset="0"/>
                <a:cs typeface="Arial" pitchFamily="34" charset="0"/>
              </a:rPr>
              <a:t> </a:t>
            </a:r>
            <a:r>
              <a:rPr lang="fr-BE" sz="2400" dirty="0" err="1" smtClean="0">
                <a:latin typeface="Arial" pitchFamily="34" charset="0"/>
                <a:cs typeface="Arial" pitchFamily="34" charset="0"/>
              </a:rPr>
              <a:t>advocaten</a:t>
            </a:r>
            <a:r>
              <a:rPr lang="fr-BE" sz="2400" dirty="0" smtClean="0">
                <a:latin typeface="Arial" pitchFamily="34" charset="0"/>
                <a:cs typeface="Arial" pitchFamily="34" charset="0"/>
              </a:rPr>
              <a:t/>
            </a:r>
            <a:br>
              <a:rPr lang="fr-BE" sz="2400" dirty="0" smtClean="0">
                <a:latin typeface="Arial" pitchFamily="34" charset="0"/>
                <a:cs typeface="Arial" pitchFamily="34" charset="0"/>
              </a:rPr>
            </a:br>
            <a:r>
              <a:rPr lang="fr-BE" sz="2400" dirty="0" err="1" smtClean="0">
                <a:latin typeface="Arial" pitchFamily="34" charset="0"/>
                <a:cs typeface="Arial" pitchFamily="34" charset="0"/>
              </a:rPr>
              <a:t>hoogte</a:t>
            </a:r>
            <a:r>
              <a:rPr lang="fr-BE" sz="2400" dirty="0" smtClean="0">
                <a:latin typeface="Arial" pitchFamily="34" charset="0"/>
                <a:cs typeface="Arial" pitchFamily="34" charset="0"/>
              </a:rPr>
              <a:t> van de </a:t>
            </a:r>
            <a:r>
              <a:rPr lang="fr-BE" sz="2400" dirty="0" err="1" smtClean="0">
                <a:latin typeface="Arial" pitchFamily="34" charset="0"/>
                <a:cs typeface="Arial" pitchFamily="34" charset="0"/>
              </a:rPr>
              <a:t>toekenningen</a:t>
            </a:r>
            <a:r>
              <a:rPr lang="fr-BE" sz="2400" dirty="0" smtClean="0">
                <a:latin typeface="Arial" pitchFamily="34" charset="0"/>
                <a:cs typeface="Arial" pitchFamily="34" charset="0"/>
              </a:rPr>
              <a:t/>
            </a:r>
            <a:br>
              <a:rPr lang="fr-BE" sz="2400" dirty="0" smtClean="0">
                <a:latin typeface="Arial" pitchFamily="34" charset="0"/>
                <a:cs typeface="Arial" pitchFamily="34" charset="0"/>
              </a:rPr>
            </a:br>
            <a:r>
              <a:rPr lang="fr-BE" sz="2400" dirty="0" err="1" smtClean="0">
                <a:latin typeface="Arial" pitchFamily="34" charset="0"/>
                <a:cs typeface="Arial" pitchFamily="34" charset="0"/>
              </a:rPr>
              <a:t>rechtsbijstand</a:t>
            </a:r>
            <a:r>
              <a:rPr lang="fr-BE" sz="2400" dirty="0" smtClean="0">
                <a:latin typeface="Arial" pitchFamily="34" charset="0"/>
                <a:cs typeface="Arial" pitchFamily="34" charset="0"/>
              </a:rPr>
              <a:t> </a:t>
            </a:r>
            <a:br>
              <a:rPr lang="fr-BE" sz="2400" dirty="0" smtClean="0">
                <a:latin typeface="Arial" pitchFamily="34" charset="0"/>
                <a:cs typeface="Arial" pitchFamily="34" charset="0"/>
              </a:rPr>
            </a:br>
            <a:r>
              <a:rPr lang="fr-BE" sz="2400" dirty="0" err="1" smtClean="0">
                <a:latin typeface="Arial" pitchFamily="34" charset="0"/>
                <a:cs typeface="Arial" pitchFamily="34" charset="0"/>
              </a:rPr>
              <a:t>subrogatie</a:t>
            </a:r>
            <a:r>
              <a:rPr lang="fr-BE" sz="2400" dirty="0" smtClean="0">
                <a:latin typeface="Arial" pitchFamily="34" charset="0"/>
                <a:cs typeface="Arial" pitchFamily="34" charset="0"/>
              </a:rPr>
              <a:t> ziekenfondsen (art. 136)</a:t>
            </a:r>
            <a:br>
              <a:rPr lang="fr-BE" sz="2400" dirty="0" smtClean="0">
                <a:latin typeface="Arial" pitchFamily="34" charset="0"/>
                <a:cs typeface="Arial" pitchFamily="34" charset="0"/>
              </a:rPr>
            </a:br>
            <a:r>
              <a:rPr lang="fr-BE" sz="2400" dirty="0" smtClean="0">
                <a:latin typeface="Arial" pitchFamily="34" charset="0"/>
                <a:cs typeface="Arial" pitchFamily="34" charset="0"/>
              </a:rPr>
              <a:t/>
            </a:r>
            <a:br>
              <a:rPr lang="fr-BE" sz="2400" dirty="0" smtClean="0">
                <a:latin typeface="Arial" pitchFamily="34" charset="0"/>
                <a:cs typeface="Arial" pitchFamily="34" charset="0"/>
              </a:rPr>
            </a:br>
            <a:r>
              <a:rPr lang="fr-BE" sz="2400" dirty="0" smtClean="0">
                <a:latin typeface="Arial" pitchFamily="34" charset="0"/>
                <a:cs typeface="Arial" pitchFamily="34" charset="0"/>
              </a:rPr>
              <a:t>FMO?</a:t>
            </a:r>
            <a:endParaRPr lang="nl-NL" sz="2400" dirty="0" smtClean="0">
              <a:latin typeface="Arial" pitchFamily="34" charset="0"/>
              <a:cs typeface="Arial" pitchFamily="34" charset="0"/>
            </a:endParaRPr>
          </a:p>
        </p:txBody>
      </p:sp>
      <p:pic>
        <p:nvPicPr>
          <p:cNvPr id="10243"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10244"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28625" y="1571625"/>
            <a:ext cx="8715375" cy="5000625"/>
          </a:xfrm>
        </p:spPr>
        <p:txBody>
          <a:bodyPr/>
          <a:lstStyle/>
          <a:p>
            <a:pPr eaLnBrk="1" hangingPunct="1"/>
            <a:r>
              <a:rPr lang="fr-BE" sz="2800" b="1" u="sng" smtClean="0">
                <a:latin typeface="Arial" charset="0"/>
                <a:cs typeface="Arial" charset="0"/>
              </a:rPr>
              <a:t>Verplichte verzekering?</a:t>
            </a: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bescherming patiënt tegen insolvabele zorgverstrekkers</a:t>
            </a:r>
            <a:br>
              <a:rPr lang="fr-BE" sz="2800"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wettelijk vastgelegde uitsluitingen</a:t>
            </a:r>
            <a:br>
              <a:rPr lang="fr-BE" sz="2800"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toelating voor premieverhoging (Minister van Economische Zaken)</a:t>
            </a:r>
            <a:br>
              <a:rPr lang="fr-BE" sz="2800"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Code Geneeskundige Plichtenleer (art.31)</a:t>
            </a:r>
            <a:br>
              <a:rPr lang="fr-BE" sz="2800" smtClean="0">
                <a:latin typeface="Arial" charset="0"/>
                <a:cs typeface="Arial" charset="0"/>
              </a:rPr>
            </a:br>
            <a:endParaRPr lang="nl-NL" sz="2800" smtClean="0">
              <a:latin typeface="Arial" charset="0"/>
              <a:cs typeface="Arial" charset="0"/>
            </a:endParaRPr>
          </a:p>
        </p:txBody>
      </p:sp>
      <p:pic>
        <p:nvPicPr>
          <p:cNvPr id="28675"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28676"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14313" y="1196975"/>
            <a:ext cx="8750300" cy="4806950"/>
          </a:xfrm>
        </p:spPr>
        <p:txBody>
          <a:bodyPr/>
          <a:lstStyle/>
          <a:p>
            <a:pPr eaLnBrk="1" hangingPunct="1"/>
            <a:r>
              <a:rPr lang="fr-BE" sz="2800" b="1" u="sng" smtClean="0">
                <a:latin typeface="Arial" charset="0"/>
                <a:cs typeface="Arial" charset="0"/>
              </a:rPr>
              <a:t>Fonds voor Medische Ongevallen</a:t>
            </a:r>
            <a:br>
              <a:rPr lang="fr-BE" sz="2800" b="1" u="sng" smtClean="0">
                <a:latin typeface="Arial" charset="0"/>
                <a:cs typeface="Arial" charset="0"/>
              </a:rPr>
            </a:br>
            <a:r>
              <a:rPr lang="fr-BE" sz="2800" b="1" u="sng" smtClean="0">
                <a:latin typeface="Arial" charset="0"/>
                <a:cs typeface="Arial" charset="0"/>
              </a:rPr>
              <a:t/>
            </a:r>
            <a:br>
              <a:rPr lang="fr-BE" sz="2800" b="1" u="sng" smtClean="0">
                <a:latin typeface="Arial" charset="0"/>
                <a:cs typeface="Arial" charset="0"/>
              </a:rPr>
            </a:br>
            <a:r>
              <a:rPr lang="fr-BE" sz="2800" smtClean="0">
                <a:latin typeface="Arial" charset="0"/>
                <a:cs typeface="Arial" charset="0"/>
              </a:rPr>
              <a:t>fonds voor niet-foutgebonden medische schade</a:t>
            </a:r>
            <a:br>
              <a:rPr lang="fr-BE" sz="2800" smtClean="0">
                <a:latin typeface="Arial" charset="0"/>
                <a:cs typeface="Arial" charset="0"/>
              </a:rPr>
            </a:br>
            <a:r>
              <a:rPr lang="fr-BE" sz="2800" smtClean="0">
                <a:latin typeface="Arial" charset="0"/>
                <a:cs typeface="Arial" charset="0"/>
              </a:rPr>
              <a:t>ten laste van de gemeenschap, voldoende middelen?</a:t>
            </a:r>
            <a:br>
              <a:rPr lang="fr-BE" sz="2800" smtClean="0">
                <a:latin typeface="Arial" charset="0"/>
                <a:cs typeface="Arial" charset="0"/>
              </a:rPr>
            </a:br>
            <a:r>
              <a:rPr lang="fr-BE" sz="2800" smtClean="0">
                <a:latin typeface="Arial" charset="0"/>
                <a:cs typeface="Arial" charset="0"/>
              </a:rPr>
              <a:t>gratis advies</a:t>
            </a:r>
            <a:br>
              <a:rPr lang="fr-BE" sz="2800"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toekenning + terugvordering door FMO</a:t>
            </a:r>
            <a:br>
              <a:rPr lang="fr-BE" sz="2800" smtClean="0">
                <a:latin typeface="Arial" charset="0"/>
                <a:cs typeface="Arial" charset="0"/>
              </a:rPr>
            </a:br>
            <a:r>
              <a:rPr lang="fr-BE" sz="2800" smtClean="0">
                <a:latin typeface="Arial" charset="0"/>
                <a:cs typeface="Arial" charset="0"/>
              </a:rPr>
              <a:t>2 sporen!</a:t>
            </a:r>
            <a:br>
              <a:rPr lang="fr-BE" sz="2800" smtClean="0">
                <a:latin typeface="Arial" charset="0"/>
                <a:cs typeface="Arial" charset="0"/>
              </a:rPr>
            </a:br>
            <a:r>
              <a:rPr lang="fr-BE" sz="2800" smtClean="0">
                <a:latin typeface="Arial" charset="0"/>
                <a:cs typeface="Arial" charset="0"/>
              </a:rPr>
              <a:t>principe van aansprakelijkheid blijft !</a:t>
            </a:r>
            <a:endParaRPr lang="nl-NL" sz="2800" smtClean="0">
              <a:latin typeface="Arial" charset="0"/>
              <a:cs typeface="Arial" charset="0"/>
            </a:endParaRPr>
          </a:p>
        </p:txBody>
      </p:sp>
      <p:pic>
        <p:nvPicPr>
          <p:cNvPr id="29699"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29700"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jdelijke aanduiding voor inhoud 4"/>
          <p:cNvSpPr>
            <a:spLocks noGrp="1"/>
          </p:cNvSpPr>
          <p:nvPr>
            <p:ph sz="quarter" idx="1"/>
          </p:nvPr>
        </p:nvSpPr>
        <p:spPr>
          <a:xfrm>
            <a:off x="457200" y="1219200"/>
            <a:ext cx="8472488" cy="4937125"/>
          </a:xfrm>
        </p:spPr>
        <p:txBody>
          <a:bodyPr/>
          <a:lstStyle/>
          <a:p>
            <a:pPr eaLnBrk="1" hangingPunct="1"/>
            <a:r>
              <a:rPr lang="nl-BE" sz="1800" b="1" smtClean="0">
                <a:latin typeface="Arial" charset="0"/>
                <a:cs typeface="Arial" charset="0"/>
              </a:rPr>
              <a:t>Gedekte schadegevallen:</a:t>
            </a:r>
            <a:r>
              <a:rPr lang="nl-BE" sz="1800" smtClean="0">
                <a:latin typeface="Arial" charset="0"/>
                <a:cs typeface="Arial" charset="0"/>
              </a:rPr>
              <a:t/>
            </a:r>
            <a:br>
              <a:rPr lang="nl-BE" sz="1800" smtClean="0">
                <a:latin typeface="Arial" charset="0"/>
                <a:cs typeface="Arial" charset="0"/>
              </a:rPr>
            </a:br>
            <a:r>
              <a:rPr lang="nl-BE" sz="1800" smtClean="0">
                <a:latin typeface="Arial" charset="0"/>
                <a:cs typeface="Arial" charset="0"/>
              </a:rPr>
              <a:t/>
            </a:r>
            <a:br>
              <a:rPr lang="nl-BE" sz="1800" smtClean="0">
                <a:latin typeface="Arial" charset="0"/>
                <a:cs typeface="Arial" charset="0"/>
              </a:rPr>
            </a:br>
            <a:r>
              <a:rPr lang="nl-BE" sz="1800" smtClean="0">
                <a:latin typeface="Arial" charset="0"/>
                <a:cs typeface="Arial" charset="0"/>
              </a:rPr>
              <a:t>- het verlenen van gezondheidszorg</a:t>
            </a:r>
            <a:br>
              <a:rPr lang="nl-BE" sz="1800" smtClean="0">
                <a:latin typeface="Arial" charset="0"/>
                <a:cs typeface="Arial" charset="0"/>
              </a:rPr>
            </a:br>
            <a:r>
              <a:rPr lang="nl-BE" sz="1800" smtClean="0">
                <a:latin typeface="Arial" charset="0"/>
                <a:cs typeface="Arial" charset="0"/>
              </a:rPr>
              <a:t>- het niet verlenen van gezondheidszorg waar een patiënt nochtans aanspraak op kon maken en die hij rechtmatig mocht verwachten, rekening houdende met de stand van de wetenschap,</a:t>
            </a:r>
            <a:br>
              <a:rPr lang="nl-BE" sz="1800" smtClean="0">
                <a:latin typeface="Arial" charset="0"/>
                <a:cs typeface="Arial" charset="0"/>
              </a:rPr>
            </a:br>
            <a:r>
              <a:rPr lang="nl-BE" sz="1800" smtClean="0">
                <a:latin typeface="Arial" charset="0"/>
                <a:cs typeface="Arial" charset="0"/>
              </a:rPr>
              <a:t>- een infectie opgelopen tijdens de verleende zorg (bv. ziekenhuisbacterie maar ook tal van andere infecties)</a:t>
            </a:r>
            <a:br>
              <a:rPr lang="nl-BE" sz="1800" smtClean="0">
                <a:latin typeface="Arial" charset="0"/>
                <a:cs typeface="Arial" charset="0"/>
              </a:rPr>
            </a:br>
            <a:r>
              <a:rPr lang="nl-BE" sz="1800" smtClean="0">
                <a:latin typeface="Arial" charset="0"/>
                <a:cs typeface="Arial" charset="0"/>
              </a:rPr>
              <a:t/>
            </a:r>
            <a:br>
              <a:rPr lang="nl-BE" sz="1800" smtClean="0">
                <a:latin typeface="Arial" charset="0"/>
                <a:cs typeface="Arial" charset="0"/>
              </a:rPr>
            </a:br>
            <a:r>
              <a:rPr lang="nl-BE" sz="1800" smtClean="0">
                <a:latin typeface="Arial" charset="0"/>
                <a:cs typeface="Arial" charset="0"/>
              </a:rPr>
              <a:t>De schade is voldoende ernstig als aan een van de volgende voorwaarden is voldaan:</a:t>
            </a:r>
            <a:br>
              <a:rPr lang="nl-BE" sz="1800" smtClean="0">
                <a:latin typeface="Arial" charset="0"/>
                <a:cs typeface="Arial" charset="0"/>
              </a:rPr>
            </a:br>
            <a:r>
              <a:rPr lang="nl-BE" sz="1800" smtClean="0">
                <a:latin typeface="Arial" charset="0"/>
                <a:cs typeface="Arial" charset="0"/>
              </a:rPr>
              <a:t>-een blijvende invaliditeit van 25 % of meer;</a:t>
            </a:r>
            <a:br>
              <a:rPr lang="nl-BE" sz="1800" smtClean="0">
                <a:latin typeface="Arial" charset="0"/>
                <a:cs typeface="Arial" charset="0"/>
              </a:rPr>
            </a:br>
            <a:r>
              <a:rPr lang="nl-BE" sz="1800" smtClean="0">
                <a:latin typeface="Arial" charset="0"/>
                <a:cs typeface="Arial" charset="0"/>
              </a:rPr>
              <a:t>-een tijdelijke arbeidsongeschiktheid gedurende zes opeenvolgende maanden of zes niet opeenvolgende maanden over een periode van een jaar;</a:t>
            </a:r>
            <a:br>
              <a:rPr lang="nl-BE" sz="1800" smtClean="0">
                <a:latin typeface="Arial" charset="0"/>
                <a:cs typeface="Arial" charset="0"/>
              </a:rPr>
            </a:br>
            <a:r>
              <a:rPr lang="nl-BE" sz="1800" smtClean="0">
                <a:latin typeface="Arial" charset="0"/>
                <a:cs typeface="Arial" charset="0"/>
              </a:rPr>
              <a:t>-bijzonder zware stoornissen van het leven van het slachtoffer, met inbegrip van economische stoornissen;</a:t>
            </a:r>
            <a:br>
              <a:rPr lang="nl-BE" sz="1800" smtClean="0">
                <a:latin typeface="Arial" charset="0"/>
                <a:cs typeface="Arial" charset="0"/>
              </a:rPr>
            </a:br>
            <a:r>
              <a:rPr lang="nl-BE" sz="1800" smtClean="0">
                <a:latin typeface="Arial" charset="0"/>
                <a:cs typeface="Arial" charset="0"/>
              </a:rPr>
              <a:t>-de patiënt is overleden.</a:t>
            </a:r>
            <a:endParaRPr lang="nl-NL" sz="1800" smtClean="0"/>
          </a:p>
        </p:txBody>
      </p:sp>
      <p:pic>
        <p:nvPicPr>
          <p:cNvPr id="30723" name="Afbeelding 1" descr="logo Cartel-entt"/>
          <p:cNvPicPr>
            <a:picLocks noChangeAspect="1" noChangeArrowheads="1"/>
          </p:cNvPicPr>
          <p:nvPr/>
        </p:nvPicPr>
        <p:blipFill>
          <a:blip r:embed="rId2" cstate="print"/>
          <a:srcRect/>
          <a:stretch>
            <a:fillRect/>
          </a:stretch>
        </p:blipFill>
        <p:spPr bwMode="auto">
          <a:xfrm>
            <a:off x="214313" y="142875"/>
            <a:ext cx="714375" cy="709613"/>
          </a:xfrm>
          <a:prstGeom prst="rect">
            <a:avLst/>
          </a:prstGeom>
          <a:noFill/>
          <a:ln w="9525">
            <a:noFill/>
            <a:miter lim="800000"/>
            <a:headEnd/>
            <a:tailEnd/>
          </a:ln>
        </p:spPr>
      </p:pic>
      <p:sp>
        <p:nvSpPr>
          <p:cNvPr id="30724" name="Rectangle 3"/>
          <p:cNvSpPr>
            <a:spLocks noChangeArrowheads="1"/>
          </p:cNvSpPr>
          <p:nvPr/>
        </p:nvSpPr>
        <p:spPr bwMode="auto">
          <a:xfrm>
            <a:off x="6643688" y="1428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jdelijke aanduiding voor inhoud 5"/>
          <p:cNvSpPr>
            <a:spLocks noGrp="1"/>
          </p:cNvSpPr>
          <p:nvPr>
            <p:ph sz="quarter" idx="1"/>
          </p:nvPr>
        </p:nvSpPr>
        <p:spPr>
          <a:xfrm>
            <a:off x="285750" y="1357313"/>
            <a:ext cx="8572500" cy="4799012"/>
          </a:xfrm>
        </p:spPr>
        <p:txBody>
          <a:bodyPr/>
          <a:lstStyle/>
          <a:p>
            <a:pPr eaLnBrk="1" hangingPunct="1"/>
            <a:r>
              <a:rPr lang="nl-BE" sz="2000" b="1" smtClean="0">
                <a:latin typeface="Arial" charset="0"/>
                <a:cs typeface="Arial" charset="0"/>
              </a:rPr>
              <a:t>Uitgesloten schade:</a:t>
            </a:r>
            <a:r>
              <a:rPr lang="nl-BE" sz="2000" smtClean="0">
                <a:latin typeface="Arial" charset="0"/>
                <a:cs typeface="Arial" charset="0"/>
              </a:rPr>
              <a:t/>
            </a:r>
            <a:br>
              <a:rPr lang="nl-BE" sz="2000" smtClean="0">
                <a:latin typeface="Arial" charset="0"/>
                <a:cs typeface="Arial" charset="0"/>
              </a:rPr>
            </a:br>
            <a:r>
              <a:rPr lang="nl-BE" sz="2000" smtClean="0">
                <a:latin typeface="Arial" charset="0"/>
                <a:cs typeface="Arial" charset="0"/>
              </a:rPr>
              <a:t/>
            </a:r>
            <a:br>
              <a:rPr lang="nl-BE" sz="2000" smtClean="0">
                <a:latin typeface="Arial" charset="0"/>
                <a:cs typeface="Arial" charset="0"/>
              </a:rPr>
            </a:br>
            <a:r>
              <a:rPr lang="nl-BE" sz="2000" smtClean="0">
                <a:latin typeface="Arial" charset="0"/>
                <a:cs typeface="Arial" charset="0"/>
              </a:rPr>
              <a:t>- schade die onvermijdelijk is en rekening houdende met de       oorspronkelijke toestand van de patiënt op de voorzienbare evolutie van zijn toestand;</a:t>
            </a:r>
            <a:br>
              <a:rPr lang="nl-BE" sz="2000" smtClean="0">
                <a:latin typeface="Arial" charset="0"/>
                <a:cs typeface="Arial" charset="0"/>
              </a:rPr>
            </a:br>
            <a:r>
              <a:rPr lang="nl-BE" sz="2000" smtClean="0">
                <a:latin typeface="Arial" charset="0"/>
                <a:cs typeface="Arial" charset="0"/>
              </a:rPr>
              <a:t>- opzettelijke schade;</a:t>
            </a:r>
            <a:br>
              <a:rPr lang="nl-BE" sz="2000" smtClean="0">
                <a:latin typeface="Arial" charset="0"/>
                <a:cs typeface="Arial" charset="0"/>
              </a:rPr>
            </a:br>
            <a:r>
              <a:rPr lang="nl-BE" sz="2000" smtClean="0">
                <a:latin typeface="Arial" charset="0"/>
                <a:cs typeface="Arial" charset="0"/>
              </a:rPr>
              <a:t>- schade doordat een patiënt de voorgestelde zorg weigert;</a:t>
            </a:r>
            <a:br>
              <a:rPr lang="nl-BE" sz="2000" smtClean="0">
                <a:latin typeface="Arial" charset="0"/>
                <a:cs typeface="Arial" charset="0"/>
              </a:rPr>
            </a:br>
            <a:r>
              <a:rPr lang="nl-BE" sz="2000" smtClean="0">
                <a:latin typeface="Arial" charset="0"/>
                <a:cs typeface="Arial" charset="0"/>
              </a:rPr>
              <a:t>- normale en voorzienbare risico's of neveneffecten die met de     specifieke zorgverlening gepaard gaan;</a:t>
            </a:r>
            <a:br>
              <a:rPr lang="nl-BE" sz="2000" smtClean="0">
                <a:latin typeface="Arial" charset="0"/>
                <a:cs typeface="Arial" charset="0"/>
              </a:rPr>
            </a:br>
            <a:r>
              <a:rPr lang="nl-BE" sz="2000" smtClean="0">
                <a:latin typeface="Arial" charset="0"/>
                <a:cs typeface="Arial" charset="0"/>
              </a:rPr>
              <a:t>- schade die niet in België is veroorzaakt;</a:t>
            </a:r>
            <a:br>
              <a:rPr lang="nl-BE" sz="2000" smtClean="0">
                <a:latin typeface="Arial" charset="0"/>
                <a:cs typeface="Arial" charset="0"/>
              </a:rPr>
            </a:br>
            <a:r>
              <a:rPr lang="nl-BE" sz="2000" smtClean="0">
                <a:latin typeface="Arial" charset="0"/>
                <a:cs typeface="Arial" charset="0"/>
              </a:rPr>
              <a:t>- schade door medische experimenten;</a:t>
            </a:r>
            <a:br>
              <a:rPr lang="nl-BE" sz="2000" smtClean="0">
                <a:latin typeface="Arial" charset="0"/>
                <a:cs typeface="Arial" charset="0"/>
              </a:rPr>
            </a:br>
            <a:r>
              <a:rPr lang="nl-BE" sz="2000" smtClean="0">
                <a:latin typeface="Arial" charset="0"/>
                <a:cs typeface="Arial" charset="0"/>
              </a:rPr>
              <a:t>- het deel van een schade door een derde veroorzaakt die onderscheiden kan worden van de schade veroorzaakt door de  zorgverlener.</a:t>
            </a:r>
            <a:endParaRPr lang="nl-NL" sz="2000" smtClean="0"/>
          </a:p>
        </p:txBody>
      </p:sp>
      <p:pic>
        <p:nvPicPr>
          <p:cNvPr id="31747" name="Afbeelding 1" descr="logo Cartel-entt"/>
          <p:cNvPicPr>
            <a:picLocks noChangeAspect="1" noChangeArrowheads="1"/>
          </p:cNvPicPr>
          <p:nvPr/>
        </p:nvPicPr>
        <p:blipFill>
          <a:blip r:embed="rId2" cstate="print"/>
          <a:srcRect/>
          <a:stretch>
            <a:fillRect/>
          </a:stretch>
        </p:blipFill>
        <p:spPr bwMode="auto">
          <a:xfrm>
            <a:off x="214313" y="142875"/>
            <a:ext cx="714375" cy="709613"/>
          </a:xfrm>
          <a:prstGeom prst="rect">
            <a:avLst/>
          </a:prstGeom>
          <a:noFill/>
          <a:ln w="9525">
            <a:noFill/>
            <a:miter lim="800000"/>
            <a:headEnd/>
            <a:tailEnd/>
          </a:ln>
        </p:spPr>
      </p:pic>
      <p:sp>
        <p:nvSpPr>
          <p:cNvPr id="31748" name="Rectangle 3"/>
          <p:cNvSpPr>
            <a:spLocks noChangeArrowheads="1"/>
          </p:cNvSpPr>
          <p:nvPr/>
        </p:nvSpPr>
        <p:spPr bwMode="auto">
          <a:xfrm>
            <a:off x="6572250" y="142875"/>
            <a:ext cx="2357438"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42938" y="2000250"/>
            <a:ext cx="7772400" cy="3109913"/>
          </a:xfrm>
        </p:spPr>
        <p:txBody>
          <a:bodyPr/>
          <a:lstStyle/>
          <a:p>
            <a:pPr eaLnBrk="1" hangingPunct="1"/>
            <a:r>
              <a:rPr lang="fr-BE" sz="3600" smtClean="0">
                <a:latin typeface="Arial" charset="0"/>
                <a:cs typeface="Arial" charset="0"/>
              </a:rPr>
              <a:t>The compensation culture is morally corrosive, encouraging greed while implying that life has no risks</a:t>
            </a:r>
            <a:br>
              <a:rPr lang="fr-BE" sz="3600" smtClean="0">
                <a:latin typeface="Arial" charset="0"/>
                <a:cs typeface="Arial" charset="0"/>
              </a:rPr>
            </a:br>
            <a:r>
              <a:rPr lang="fr-BE" smtClean="0">
                <a:latin typeface="Arial" charset="0"/>
                <a:cs typeface="Arial" charset="0"/>
              </a:rPr>
              <a:t/>
            </a:r>
            <a:br>
              <a:rPr lang="fr-BE" smtClean="0">
                <a:latin typeface="Arial" charset="0"/>
                <a:cs typeface="Arial" charset="0"/>
              </a:rPr>
            </a:br>
            <a:r>
              <a:rPr lang="fr-BE" sz="2800" smtClean="0">
                <a:latin typeface="Arial" charset="0"/>
                <a:cs typeface="Arial" charset="0"/>
              </a:rPr>
              <a:t>Polly Toynbee, BMA News Review, 1999</a:t>
            </a:r>
            <a:endParaRPr lang="nl-NL" sz="2800" smtClean="0">
              <a:latin typeface="Arial" charset="0"/>
              <a:cs typeface="Arial" charset="0"/>
            </a:endParaRPr>
          </a:p>
        </p:txBody>
      </p:sp>
      <p:pic>
        <p:nvPicPr>
          <p:cNvPr id="11267"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11268"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14375" y="1571625"/>
            <a:ext cx="7772400" cy="4357688"/>
          </a:xfrm>
        </p:spPr>
        <p:txBody>
          <a:bodyPr/>
          <a:lstStyle/>
          <a:p>
            <a:pPr eaLnBrk="1" hangingPunct="1"/>
            <a:r>
              <a:rPr lang="fr-BE" sz="2800" smtClean="0">
                <a:latin typeface="Arial" charset="0"/>
                <a:cs typeface="Arial" charset="0"/>
              </a:rPr>
              <a:t>« Most victims of medical negligence start out by seeking an explanation, an apology and then an assurance that whatever went wrong will not happen to someone else. </a:t>
            </a:r>
            <a:br>
              <a:rPr lang="fr-BE" sz="2800"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Most say that  if they had received a rapid public investigation and prompt action against the negligent doctor or hospital, they would have been satisfied. »</a:t>
            </a:r>
            <a:endParaRPr lang="nl-NL" sz="2800" smtClean="0">
              <a:latin typeface="Arial" charset="0"/>
              <a:cs typeface="Arial" charset="0"/>
            </a:endParaRPr>
          </a:p>
        </p:txBody>
      </p:sp>
      <p:pic>
        <p:nvPicPr>
          <p:cNvPr id="12291"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12292"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143000" y="1428750"/>
            <a:ext cx="7072313" cy="4429125"/>
          </a:xfrm>
        </p:spPr>
        <p:txBody>
          <a:bodyPr/>
          <a:lstStyle/>
          <a:p>
            <a:pPr eaLnBrk="1" hangingPunct="1"/>
            <a:r>
              <a:rPr lang="fr-BE" sz="2800" b="1" u="sng" smtClean="0">
                <a:latin typeface="Arial" charset="0"/>
                <a:cs typeface="Arial" charset="0"/>
              </a:rPr>
              <a:t>de patiënt</a:t>
            </a:r>
            <a:br>
              <a:rPr lang="fr-BE" sz="2800" b="1" u="sng" smtClean="0">
                <a:latin typeface="Arial" charset="0"/>
                <a:cs typeface="Arial" charset="0"/>
              </a:rPr>
            </a:br>
            <a:r>
              <a:rPr lang="fr-BE" sz="2800" b="1" u="sng" smtClean="0">
                <a:latin typeface="Arial" charset="0"/>
                <a:cs typeface="Arial" charset="0"/>
              </a:rPr>
              <a:t/>
            </a:r>
            <a:br>
              <a:rPr lang="fr-BE" sz="2800" b="1" u="sng" smtClean="0">
                <a:latin typeface="Arial" charset="0"/>
                <a:cs typeface="Arial" charset="0"/>
              </a:rPr>
            </a:br>
            <a:r>
              <a:rPr lang="fr-BE" sz="2800" smtClean="0">
                <a:latin typeface="Arial" charset="0"/>
                <a:cs typeface="Arial" charset="0"/>
              </a:rPr>
              <a:t>lichamelijke en morele schade</a:t>
            </a:r>
            <a:br>
              <a:rPr lang="fr-BE" sz="2800" smtClean="0">
                <a:latin typeface="Arial" charset="0"/>
                <a:cs typeface="Arial" charset="0"/>
              </a:rPr>
            </a:br>
            <a:r>
              <a:rPr lang="fr-BE" sz="2800" smtClean="0">
                <a:latin typeface="Arial" charset="0"/>
                <a:cs typeface="Arial" charset="0"/>
              </a:rPr>
              <a:t>bewijs fout </a:t>
            </a:r>
            <a:r>
              <a:rPr lang="nl-BE" sz="2800" i="1" smtClean="0">
                <a:latin typeface="Arial" charset="0"/>
                <a:cs typeface="Arial" charset="0"/>
              </a:rPr>
              <a:t>actori incumbit probatio</a:t>
            </a:r>
            <a:r>
              <a:rPr lang="nl-BE" sz="2800" smtClean="0">
                <a:latin typeface="Arial" charset="0"/>
                <a:cs typeface="Arial" charset="0"/>
              </a:rPr>
              <a:t> </a:t>
            </a: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bewijs oorzakelijk verband</a:t>
            </a:r>
            <a:br>
              <a:rPr lang="fr-BE" sz="2800" smtClean="0">
                <a:latin typeface="Arial" charset="0"/>
                <a:cs typeface="Arial" charset="0"/>
              </a:rPr>
            </a:br>
            <a:r>
              <a:rPr lang="fr-BE" sz="2800" smtClean="0">
                <a:latin typeface="Arial" charset="0"/>
                <a:cs typeface="Arial" charset="0"/>
              </a:rPr>
              <a:t>gedeelde verantwoordelijkheid</a:t>
            </a:r>
            <a:br>
              <a:rPr lang="fr-BE" sz="2800" smtClean="0">
                <a:latin typeface="Arial" charset="0"/>
                <a:cs typeface="Arial" charset="0"/>
              </a:rPr>
            </a:br>
            <a:r>
              <a:rPr lang="fr-BE" sz="2800" smtClean="0">
                <a:latin typeface="Arial" charset="0"/>
                <a:cs typeface="Arial" charset="0"/>
              </a:rPr>
              <a:t>langdurige procedure</a:t>
            </a:r>
            <a:br>
              <a:rPr lang="fr-BE" sz="2800" smtClean="0">
                <a:latin typeface="Arial" charset="0"/>
                <a:cs typeface="Arial" charset="0"/>
              </a:rPr>
            </a:br>
            <a:r>
              <a:rPr lang="fr-BE" sz="2800" smtClean="0">
                <a:latin typeface="Arial" charset="0"/>
                <a:cs typeface="Arial" charset="0"/>
              </a:rPr>
              <a:t>meerderheid verworpen </a:t>
            </a:r>
            <a:br>
              <a:rPr lang="fr-BE" sz="2800" smtClean="0">
                <a:latin typeface="Arial" charset="0"/>
                <a:cs typeface="Arial" charset="0"/>
              </a:rPr>
            </a:br>
            <a:r>
              <a:rPr lang="fr-BE" sz="2800" smtClean="0">
                <a:latin typeface="Arial" charset="0"/>
                <a:cs typeface="Arial" charset="0"/>
              </a:rPr>
              <a:t>frustratie en woede</a:t>
            </a:r>
            <a:br>
              <a:rPr lang="fr-BE" sz="2800" smtClean="0">
                <a:latin typeface="Arial" charset="0"/>
                <a:cs typeface="Arial" charset="0"/>
              </a:rPr>
            </a:br>
            <a:endParaRPr lang="nl-NL" sz="2800" smtClean="0">
              <a:latin typeface="Arial" charset="0"/>
              <a:cs typeface="Arial" charset="0"/>
            </a:endParaRPr>
          </a:p>
        </p:txBody>
      </p:sp>
      <p:pic>
        <p:nvPicPr>
          <p:cNvPr id="13315"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13316"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143000" y="1214438"/>
            <a:ext cx="7461250" cy="4214812"/>
          </a:xfrm>
        </p:spPr>
        <p:txBody>
          <a:bodyPr/>
          <a:lstStyle/>
          <a:p>
            <a:pPr eaLnBrk="1" hangingPunct="1"/>
            <a:r>
              <a:rPr lang="fr-BE" sz="2800" b="1" u="sng" smtClean="0">
                <a:latin typeface="Arial" charset="0"/>
                <a:cs typeface="Arial" charset="0"/>
              </a:rPr>
              <a:t>het ziekenhuis</a:t>
            </a:r>
            <a:br>
              <a:rPr lang="fr-BE" sz="2800" b="1" u="sng" smtClean="0">
                <a:latin typeface="Arial" charset="0"/>
                <a:cs typeface="Arial" charset="0"/>
              </a:rPr>
            </a:br>
            <a:r>
              <a:rPr lang="fr-BE" sz="2800" b="1" u="sng" smtClean="0">
                <a:latin typeface="Arial" charset="0"/>
                <a:cs typeface="Arial" charset="0"/>
              </a:rPr>
              <a:t/>
            </a:r>
            <a:br>
              <a:rPr lang="fr-BE" sz="2800" b="1" u="sng" smtClean="0">
                <a:latin typeface="Arial" charset="0"/>
                <a:cs typeface="Arial" charset="0"/>
              </a:rPr>
            </a:br>
            <a:r>
              <a:rPr lang="fr-BE" sz="2800" smtClean="0">
                <a:latin typeface="Arial" charset="0"/>
                <a:cs typeface="Arial" charset="0"/>
              </a:rPr>
              <a:t>imago</a:t>
            </a:r>
            <a:r>
              <a:rPr lang="fr-BE" sz="2800" b="1" u="sng" smtClean="0">
                <a:latin typeface="Arial" charset="0"/>
                <a:cs typeface="Arial" charset="0"/>
              </a:rPr>
              <a:t> </a:t>
            </a:r>
            <a:br>
              <a:rPr lang="fr-BE" sz="2800" b="1" u="sng" smtClean="0">
                <a:latin typeface="Arial" charset="0"/>
                <a:cs typeface="Arial" charset="0"/>
              </a:rPr>
            </a:br>
            <a:r>
              <a:rPr lang="fr-BE" sz="2800" smtClean="0">
                <a:latin typeface="Arial" charset="0"/>
                <a:cs typeface="Arial" charset="0"/>
              </a:rPr>
              <a:t>interne conflicten</a:t>
            </a:r>
            <a:br>
              <a:rPr lang="fr-BE" sz="2800" smtClean="0">
                <a:latin typeface="Arial" charset="0"/>
                <a:cs typeface="Arial" charset="0"/>
              </a:rPr>
            </a:br>
            <a:r>
              <a:rPr lang="fr-BE" sz="2800" smtClean="0">
                <a:latin typeface="Arial" charset="0"/>
                <a:cs typeface="Arial" charset="0"/>
              </a:rPr>
              <a:t>minnelijke schikkingen buiten verzekering</a:t>
            </a:r>
            <a:r>
              <a:rPr lang="fr-BE" smtClean="0"/>
              <a:t/>
            </a:r>
            <a:br>
              <a:rPr lang="fr-BE" smtClean="0"/>
            </a:br>
            <a:endParaRPr lang="nl-NL" smtClean="0"/>
          </a:p>
        </p:txBody>
      </p:sp>
      <p:pic>
        <p:nvPicPr>
          <p:cNvPr id="14339"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14340"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85875" y="1857375"/>
            <a:ext cx="7358063" cy="3357563"/>
          </a:xfrm>
        </p:spPr>
        <p:txBody>
          <a:bodyPr>
            <a:normAutofit fontScale="90000"/>
          </a:bodyPr>
          <a:lstStyle/>
          <a:p>
            <a:pPr eaLnBrk="1" fontAlgn="auto" hangingPunct="1">
              <a:spcAft>
                <a:spcPts val="0"/>
              </a:spcAft>
              <a:defRPr/>
            </a:pPr>
            <a:r>
              <a:rPr lang="fr-BE" b="1" u="sng" dirty="0" smtClean="0"/>
              <a:t/>
            </a:r>
            <a:br>
              <a:rPr lang="fr-BE" b="1" u="sng" dirty="0" smtClean="0"/>
            </a:br>
            <a:r>
              <a:rPr lang="fr-BE" sz="3100" b="1" u="sng" dirty="0" err="1" smtClean="0">
                <a:latin typeface="Arial" pitchFamily="34" charset="0"/>
                <a:cs typeface="Arial" pitchFamily="34" charset="0"/>
              </a:rPr>
              <a:t>het</a:t>
            </a:r>
            <a:r>
              <a:rPr lang="fr-BE" sz="3100" b="1" u="sng" dirty="0" smtClean="0">
                <a:latin typeface="Arial" pitchFamily="34" charset="0"/>
                <a:cs typeface="Arial" pitchFamily="34" charset="0"/>
              </a:rPr>
              <a:t> </a:t>
            </a:r>
            <a:r>
              <a:rPr lang="fr-BE" sz="3100" b="1" u="sng" dirty="0" err="1" smtClean="0">
                <a:latin typeface="Arial" pitchFamily="34" charset="0"/>
                <a:cs typeface="Arial" pitchFamily="34" charset="0"/>
              </a:rPr>
              <a:t>ziekenfonds</a:t>
            </a:r>
            <a:r>
              <a:rPr lang="fr-BE" sz="3100" b="1" u="sng" dirty="0" smtClean="0">
                <a:latin typeface="Arial" pitchFamily="34" charset="0"/>
                <a:cs typeface="Arial" pitchFamily="34" charset="0"/>
              </a:rPr>
              <a:t/>
            </a:r>
            <a:br>
              <a:rPr lang="fr-BE" sz="3100" b="1" u="sng" dirty="0" smtClean="0">
                <a:latin typeface="Arial" pitchFamily="34" charset="0"/>
                <a:cs typeface="Arial" pitchFamily="34" charset="0"/>
              </a:rPr>
            </a:br>
            <a:r>
              <a:rPr lang="fr-BE" sz="3100" b="1" u="sng" dirty="0" smtClean="0">
                <a:latin typeface="Arial" pitchFamily="34" charset="0"/>
                <a:cs typeface="Arial" pitchFamily="34" charset="0"/>
              </a:rPr>
              <a:t/>
            </a:r>
            <a:br>
              <a:rPr lang="fr-BE" sz="3100" b="1" u="sng" dirty="0" smtClean="0">
                <a:latin typeface="Arial" pitchFamily="34" charset="0"/>
                <a:cs typeface="Arial" pitchFamily="34" charset="0"/>
              </a:rPr>
            </a:br>
            <a:r>
              <a:rPr lang="fr-BE" sz="3100" dirty="0" err="1" smtClean="0">
                <a:latin typeface="Arial" pitchFamily="34" charset="0"/>
                <a:cs typeface="Arial" pitchFamily="34" charset="0"/>
              </a:rPr>
              <a:t>subrogatie</a:t>
            </a:r>
            <a:r>
              <a:rPr lang="fr-BE" sz="3100" dirty="0" smtClean="0">
                <a:latin typeface="Arial" pitchFamily="34" charset="0"/>
                <a:cs typeface="Arial" pitchFamily="34" charset="0"/>
              </a:rPr>
              <a:t/>
            </a:r>
            <a:br>
              <a:rPr lang="fr-BE" sz="3100" dirty="0" smtClean="0">
                <a:latin typeface="Arial" pitchFamily="34" charset="0"/>
                <a:cs typeface="Arial" pitchFamily="34" charset="0"/>
              </a:rPr>
            </a:br>
            <a:r>
              <a:rPr lang="fr-BE" sz="3100" dirty="0" err="1" smtClean="0">
                <a:latin typeface="Arial" pitchFamily="34" charset="0"/>
                <a:cs typeface="Arial" pitchFamily="34" charset="0"/>
              </a:rPr>
              <a:t>responsabilisering</a:t>
            </a:r>
            <a:r>
              <a:rPr lang="fr-BE" sz="3100" b="1" u="sng" dirty="0" smtClean="0">
                <a:latin typeface="Arial" pitchFamily="34" charset="0"/>
                <a:cs typeface="Arial" pitchFamily="34" charset="0"/>
              </a:rPr>
              <a:t> </a:t>
            </a:r>
            <a:r>
              <a:rPr lang="fr-BE" sz="3100" dirty="0" smtClean="0">
                <a:latin typeface="Arial" pitchFamily="34" charset="0"/>
                <a:cs typeface="Arial" pitchFamily="34" charset="0"/>
              </a:rPr>
              <a:t/>
            </a:r>
            <a:br>
              <a:rPr lang="fr-BE" sz="3100" dirty="0" smtClean="0">
                <a:latin typeface="Arial" pitchFamily="34" charset="0"/>
                <a:cs typeface="Arial" pitchFamily="34" charset="0"/>
              </a:rPr>
            </a:br>
            <a:r>
              <a:rPr lang="fr-BE" sz="3100" dirty="0" err="1" smtClean="0">
                <a:latin typeface="Arial" pitchFamily="34" charset="0"/>
                <a:cs typeface="Arial" pitchFamily="34" charset="0"/>
              </a:rPr>
              <a:t>druk</a:t>
            </a:r>
            <a:r>
              <a:rPr lang="fr-BE" sz="3100" dirty="0" smtClean="0">
                <a:latin typeface="Arial" pitchFamily="34" charset="0"/>
                <a:cs typeface="Arial" pitchFamily="34" charset="0"/>
              </a:rPr>
              <a:t> op </a:t>
            </a:r>
            <a:r>
              <a:rPr lang="fr-BE" sz="3100" dirty="0" err="1" smtClean="0">
                <a:latin typeface="Arial" pitchFamily="34" charset="0"/>
                <a:cs typeface="Arial" pitchFamily="34" charset="0"/>
              </a:rPr>
              <a:t>honorariabudget</a:t>
            </a:r>
            <a:r>
              <a:rPr lang="fr-BE" sz="3100" dirty="0" smtClean="0">
                <a:latin typeface="Arial" pitchFamily="34" charset="0"/>
                <a:cs typeface="Arial" pitchFamily="34" charset="0"/>
              </a:rPr>
              <a:t/>
            </a:r>
            <a:br>
              <a:rPr lang="fr-BE" sz="3100" dirty="0" smtClean="0">
                <a:latin typeface="Arial" pitchFamily="34" charset="0"/>
                <a:cs typeface="Arial" pitchFamily="34" charset="0"/>
              </a:rPr>
            </a:br>
            <a:r>
              <a:rPr lang="fr-BE" dirty="0" smtClean="0"/>
              <a:t/>
            </a:r>
            <a:br>
              <a:rPr lang="fr-BE" dirty="0" smtClean="0"/>
            </a:br>
            <a:endParaRPr lang="nl-NL" dirty="0" smtClean="0"/>
          </a:p>
        </p:txBody>
      </p:sp>
      <p:pic>
        <p:nvPicPr>
          <p:cNvPr id="15363"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15364"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57250" y="1143000"/>
            <a:ext cx="6643688" cy="5357813"/>
          </a:xfrm>
        </p:spPr>
        <p:txBody>
          <a:bodyPr>
            <a:normAutofit fontScale="90000"/>
          </a:bodyPr>
          <a:lstStyle/>
          <a:p>
            <a:pPr eaLnBrk="1" fontAlgn="auto" hangingPunct="1">
              <a:spcAft>
                <a:spcPts val="0"/>
              </a:spcAft>
              <a:defRPr/>
            </a:pPr>
            <a:r>
              <a:rPr lang="fr-BE" b="1" u="sng" dirty="0" smtClean="0"/>
              <a:t/>
            </a:r>
            <a:br>
              <a:rPr lang="fr-BE" b="1" u="sng" dirty="0" smtClean="0"/>
            </a:br>
            <a:r>
              <a:rPr lang="fr-BE" b="1" u="sng" dirty="0" smtClean="0"/>
              <a:t/>
            </a:r>
            <a:br>
              <a:rPr lang="fr-BE" b="1" u="sng" dirty="0" smtClean="0"/>
            </a:br>
            <a:r>
              <a:rPr lang="fr-BE" b="1" u="sng" dirty="0" smtClean="0"/>
              <a:t/>
            </a:r>
            <a:br>
              <a:rPr lang="fr-BE" b="1" u="sng" dirty="0" smtClean="0"/>
            </a:br>
            <a:r>
              <a:rPr lang="fr-BE" b="1" u="sng" dirty="0" smtClean="0"/>
              <a:t/>
            </a:r>
            <a:br>
              <a:rPr lang="fr-BE" b="1" u="sng" dirty="0" smtClean="0"/>
            </a:br>
            <a:r>
              <a:rPr lang="fr-BE" sz="2800" b="1" u="sng" dirty="0" smtClean="0">
                <a:latin typeface="Arial" pitchFamily="34" charset="0"/>
                <a:cs typeface="Arial" pitchFamily="34" charset="0"/>
              </a:rPr>
              <a:t>de </a:t>
            </a:r>
            <a:r>
              <a:rPr lang="fr-BE" sz="2800" b="1" u="sng" dirty="0" err="1" smtClean="0">
                <a:latin typeface="Arial" pitchFamily="34" charset="0"/>
                <a:cs typeface="Arial" pitchFamily="34" charset="0"/>
              </a:rPr>
              <a:t>verzekeraar</a:t>
            </a:r>
            <a:r>
              <a:rPr lang="fr-BE" sz="2800" dirty="0" smtClean="0">
                <a:latin typeface="Arial" pitchFamily="34" charset="0"/>
                <a:cs typeface="Arial" pitchFamily="34" charset="0"/>
              </a:rPr>
              <a:t> </a:t>
            </a:r>
            <a:br>
              <a:rPr lang="fr-BE" sz="2800" dirty="0" smtClean="0">
                <a:latin typeface="Arial" pitchFamily="34" charset="0"/>
                <a:cs typeface="Arial" pitchFamily="34" charset="0"/>
              </a:rPr>
            </a:b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err="1" smtClean="0">
                <a:latin typeface="Arial" pitchFamily="34" charset="0"/>
                <a:cs typeface="Arial" pitchFamily="34" charset="0"/>
              </a:rPr>
              <a:t>budgettair</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evenwicht</a:t>
            </a:r>
            <a:r>
              <a:rPr lang="fr-BE" sz="2800" dirty="0" smtClean="0">
                <a:latin typeface="Arial" pitchFamily="34" charset="0"/>
                <a:cs typeface="Arial" pitchFamily="34" charset="0"/>
              </a:rPr>
              <a:t>?</a:t>
            </a:r>
            <a:br>
              <a:rPr lang="fr-BE" sz="2800" dirty="0" smtClean="0">
                <a:latin typeface="Arial" pitchFamily="34" charset="0"/>
                <a:cs typeface="Arial" pitchFamily="34" charset="0"/>
              </a:rPr>
            </a:b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smtClean="0">
                <a:latin typeface="Arial" pitchFamily="34" charset="0"/>
                <a:cs typeface="Arial" pitchFamily="34" charset="0"/>
              </a:rPr>
              <a:t>75% van de </a:t>
            </a:r>
            <a:r>
              <a:rPr lang="fr-BE" sz="2800" dirty="0" err="1" smtClean="0">
                <a:latin typeface="Arial" pitchFamily="34" charset="0"/>
                <a:cs typeface="Arial" pitchFamily="34" charset="0"/>
              </a:rPr>
              <a:t>schadegevallen</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aangegeven</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tijdens</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het</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voorvalsjaar</a:t>
            </a: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smtClean="0">
                <a:latin typeface="Arial" pitchFamily="34" charset="0"/>
                <a:cs typeface="Arial" pitchFamily="34" charset="0"/>
              </a:rPr>
              <a:t>25% in de </a:t>
            </a:r>
            <a:r>
              <a:rPr lang="fr-BE" sz="2800" dirty="0" err="1" smtClean="0">
                <a:latin typeface="Arial" pitchFamily="34" charset="0"/>
                <a:cs typeface="Arial" pitchFamily="34" charset="0"/>
              </a:rPr>
              <a:t>loop</a:t>
            </a:r>
            <a:r>
              <a:rPr lang="fr-BE" sz="2800" dirty="0" smtClean="0">
                <a:latin typeface="Arial" pitchFamily="34" charset="0"/>
                <a:cs typeface="Arial" pitchFamily="34" charset="0"/>
              </a:rPr>
              <a:t> van de </a:t>
            </a:r>
            <a:r>
              <a:rPr lang="fr-BE" sz="2800" dirty="0" err="1" smtClean="0">
                <a:latin typeface="Arial" pitchFamily="34" charset="0"/>
                <a:cs typeface="Arial" pitchFamily="34" charset="0"/>
              </a:rPr>
              <a:t>volgende</a:t>
            </a:r>
            <a:r>
              <a:rPr lang="fr-BE" sz="2800" dirty="0" smtClean="0">
                <a:latin typeface="Arial" pitchFamily="34" charset="0"/>
                <a:cs typeface="Arial" pitchFamily="34" charset="0"/>
              </a:rPr>
              <a:t> 6 </a:t>
            </a:r>
            <a:r>
              <a:rPr lang="fr-BE" sz="2800" dirty="0" err="1" smtClean="0">
                <a:latin typeface="Arial" pitchFamily="34" charset="0"/>
                <a:cs typeface="Arial" pitchFamily="34" charset="0"/>
              </a:rPr>
              <a:t>jaar</a:t>
            </a: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smtClean="0">
                <a:latin typeface="Arial" pitchFamily="34" charset="0"/>
                <a:cs typeface="Arial" pitchFamily="34" charset="0"/>
              </a:rPr>
              <a:t/>
            </a:r>
            <a:br>
              <a:rPr lang="fr-BE" sz="2800" dirty="0" smtClean="0">
                <a:latin typeface="Arial" pitchFamily="34" charset="0"/>
                <a:cs typeface="Arial" pitchFamily="34" charset="0"/>
              </a:rPr>
            </a:br>
            <a:r>
              <a:rPr lang="fr-BE" sz="2800" dirty="0" smtClean="0">
                <a:latin typeface="Arial" pitchFamily="34" charset="0"/>
                <a:cs typeface="Arial" pitchFamily="34" charset="0"/>
              </a:rPr>
              <a:t>pas </a:t>
            </a:r>
            <a:r>
              <a:rPr lang="fr-BE" sz="2800" dirty="0" err="1" smtClean="0">
                <a:latin typeface="Arial" pitchFamily="34" charset="0"/>
                <a:cs typeface="Arial" pitchFamily="34" charset="0"/>
              </a:rPr>
              <a:t>volledige</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zekerheid</a:t>
            </a:r>
            <a:r>
              <a:rPr lang="fr-BE" sz="2800" dirty="0" smtClean="0">
                <a:latin typeface="Arial" pitchFamily="34" charset="0"/>
                <a:cs typeface="Arial" pitchFamily="34" charset="0"/>
              </a:rPr>
              <a:t> na de </a:t>
            </a:r>
            <a:r>
              <a:rPr lang="fr-BE" sz="2800" dirty="0" err="1" smtClean="0">
                <a:latin typeface="Arial" pitchFamily="34" charset="0"/>
                <a:cs typeface="Arial" pitchFamily="34" charset="0"/>
              </a:rPr>
              <a:t>wettelijke</a:t>
            </a:r>
            <a:r>
              <a:rPr lang="fr-BE" sz="2800" dirty="0" smtClean="0">
                <a:latin typeface="Arial" pitchFamily="34" charset="0"/>
                <a:cs typeface="Arial" pitchFamily="34" charset="0"/>
              </a:rPr>
              <a:t> </a:t>
            </a:r>
            <a:r>
              <a:rPr lang="fr-BE" sz="2800" dirty="0" err="1" smtClean="0">
                <a:latin typeface="Arial" pitchFamily="34" charset="0"/>
                <a:cs typeface="Arial" pitchFamily="34" charset="0"/>
              </a:rPr>
              <a:t>verjaring</a:t>
            </a:r>
            <a:r>
              <a:rPr lang="fr-BE" sz="2800" dirty="0" smtClean="0">
                <a:latin typeface="Arial" pitchFamily="34" charset="0"/>
                <a:cs typeface="Arial" pitchFamily="34" charset="0"/>
              </a:rPr>
              <a:t> (20 </a:t>
            </a:r>
            <a:r>
              <a:rPr lang="fr-BE" sz="2800" dirty="0" err="1" smtClean="0">
                <a:latin typeface="Arial" pitchFamily="34" charset="0"/>
                <a:cs typeface="Arial" pitchFamily="34" charset="0"/>
              </a:rPr>
              <a:t>jaar</a:t>
            </a:r>
            <a:r>
              <a:rPr lang="fr-BE" sz="2800" dirty="0" smtClean="0">
                <a:latin typeface="Arial" pitchFamily="34" charset="0"/>
                <a:cs typeface="Arial" pitchFamily="34" charset="0"/>
              </a:rPr>
              <a:t>)</a:t>
            </a:r>
            <a:r>
              <a:rPr lang="fr-BE" sz="2800" dirty="0" smtClean="0"/>
              <a:t/>
            </a:r>
            <a:br>
              <a:rPr lang="fr-BE" sz="2800" dirty="0" smtClean="0"/>
            </a:br>
            <a:r>
              <a:rPr lang="fr-BE" dirty="0" smtClean="0"/>
              <a:t/>
            </a:r>
            <a:br>
              <a:rPr lang="fr-BE" dirty="0" smtClean="0"/>
            </a:br>
            <a:endParaRPr lang="nl-NL" dirty="0" smtClean="0"/>
          </a:p>
        </p:txBody>
      </p:sp>
      <p:pic>
        <p:nvPicPr>
          <p:cNvPr id="16387"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16388"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357313" y="1643063"/>
            <a:ext cx="7329487" cy="3214687"/>
          </a:xfrm>
        </p:spPr>
        <p:txBody>
          <a:bodyPr/>
          <a:lstStyle/>
          <a:p>
            <a:pPr eaLnBrk="1" hangingPunct="1"/>
            <a:r>
              <a:rPr lang="fr-BE" sz="2800" b="1" u="sng" smtClean="0">
                <a:latin typeface="Arial" charset="0"/>
                <a:cs typeface="Arial" charset="0"/>
              </a:rPr>
              <a:t>de overheid</a:t>
            </a:r>
            <a:br>
              <a:rPr lang="fr-BE" sz="2800" b="1" u="sng" smtClean="0">
                <a:latin typeface="Arial" charset="0"/>
                <a:cs typeface="Arial" charset="0"/>
              </a:rPr>
            </a:br>
            <a:r>
              <a:rPr lang="fr-BE" sz="2800" smtClean="0">
                <a:latin typeface="Arial" charset="0"/>
                <a:cs typeface="Arial" charset="0"/>
              </a:rPr>
              <a:t/>
            </a:r>
            <a:br>
              <a:rPr lang="fr-BE" sz="2800" smtClean="0">
                <a:latin typeface="Arial" charset="0"/>
                <a:cs typeface="Arial" charset="0"/>
              </a:rPr>
            </a:br>
            <a:r>
              <a:rPr lang="fr-BE" sz="2800" smtClean="0">
                <a:latin typeface="Arial" charset="0"/>
                <a:cs typeface="Arial" charset="0"/>
              </a:rPr>
              <a:t>imago</a:t>
            </a:r>
            <a:br>
              <a:rPr lang="fr-BE" sz="2800" smtClean="0">
                <a:latin typeface="Arial" charset="0"/>
                <a:cs typeface="Arial" charset="0"/>
              </a:rPr>
            </a:br>
            <a:r>
              <a:rPr lang="fr-BE" sz="2800" smtClean="0">
                <a:latin typeface="Arial" charset="0"/>
                <a:cs typeface="Arial" charset="0"/>
              </a:rPr>
              <a:t>compensatie via BFM</a:t>
            </a:r>
            <a:br>
              <a:rPr lang="fr-BE" sz="2800" smtClean="0">
                <a:latin typeface="Arial" charset="0"/>
                <a:cs typeface="Arial" charset="0"/>
              </a:rPr>
            </a:br>
            <a:r>
              <a:rPr lang="fr-BE" sz="2800" smtClean="0">
                <a:latin typeface="Arial" charset="0"/>
                <a:cs typeface="Arial" charset="0"/>
              </a:rPr>
              <a:t>defensieve uitgaven</a:t>
            </a:r>
            <a:endParaRPr lang="nl-NL" sz="2800" smtClean="0">
              <a:latin typeface="Arial" charset="0"/>
              <a:cs typeface="Arial" charset="0"/>
            </a:endParaRPr>
          </a:p>
        </p:txBody>
      </p:sp>
      <p:pic>
        <p:nvPicPr>
          <p:cNvPr id="17411" name="Afbeelding 1" descr="logo Cartel-entt"/>
          <p:cNvPicPr>
            <a:picLocks noChangeAspect="1" noChangeArrowheads="1"/>
          </p:cNvPicPr>
          <p:nvPr/>
        </p:nvPicPr>
        <p:blipFill>
          <a:blip r:embed="rId3" cstate="print"/>
          <a:srcRect/>
          <a:stretch>
            <a:fillRect/>
          </a:stretch>
        </p:blipFill>
        <p:spPr bwMode="auto">
          <a:xfrm>
            <a:off x="214313" y="142875"/>
            <a:ext cx="714375" cy="709613"/>
          </a:xfrm>
          <a:prstGeom prst="rect">
            <a:avLst/>
          </a:prstGeom>
          <a:noFill/>
          <a:ln w="9525">
            <a:noFill/>
            <a:miter lim="800000"/>
            <a:headEnd/>
            <a:tailEnd/>
          </a:ln>
        </p:spPr>
      </p:pic>
      <p:sp>
        <p:nvSpPr>
          <p:cNvPr id="17412" name="Rectangle 3"/>
          <p:cNvSpPr>
            <a:spLocks noChangeArrowheads="1"/>
          </p:cNvSpPr>
          <p:nvPr/>
        </p:nvSpPr>
        <p:spPr bwMode="auto">
          <a:xfrm>
            <a:off x="6767513" y="117475"/>
            <a:ext cx="2357437" cy="738188"/>
          </a:xfrm>
          <a:prstGeom prst="rect">
            <a:avLst/>
          </a:prstGeom>
          <a:noFill/>
          <a:ln w="9525">
            <a:noFill/>
            <a:miter lim="800000"/>
            <a:headEnd/>
            <a:tailEnd/>
          </a:ln>
        </p:spPr>
        <p:txBody>
          <a:bodyPr anchor="ctr">
            <a:spAutoFit/>
          </a:bodyPr>
          <a:lstStyle/>
          <a:p>
            <a:r>
              <a:rPr lang="nl-NL" sz="2000">
                <a:solidFill>
                  <a:srgbClr val="00014B"/>
                </a:solidFill>
                <a:latin typeface="Arial Black" pitchFamily="34" charset="0"/>
                <a:ea typeface="Calibri" pitchFamily="34" charset="0"/>
                <a:cs typeface="Times New Roman" pitchFamily="18" charset="0"/>
              </a:rPr>
              <a:t>ASGB</a:t>
            </a:r>
            <a:r>
              <a:rPr lang="nl-NL" sz="2000">
                <a:ea typeface="Calibri" pitchFamily="34" charset="0"/>
                <a:cs typeface="Times New Roman" pitchFamily="18" charset="0"/>
              </a:rPr>
              <a:t> </a:t>
            </a:r>
            <a:endParaRPr lang="nl-BE" sz="2000">
              <a:ea typeface="Calibri" pitchFamily="34" charset="0"/>
            </a:endParaRPr>
          </a:p>
          <a:p>
            <a:pPr eaLnBrk="0" hangingPunct="0"/>
            <a:r>
              <a:rPr lang="nl-NL" sz="1100">
                <a:solidFill>
                  <a:srgbClr val="00014B"/>
                </a:solidFill>
                <a:latin typeface="Arial Black" pitchFamily="34" charset="0"/>
                <a:ea typeface="Calibri" pitchFamily="34" charset="0"/>
              </a:rPr>
              <a:t>Algemeen Syndicaat van  </a:t>
            </a:r>
            <a:endParaRPr lang="nl-BE" sz="1100">
              <a:ea typeface="Calibri" pitchFamily="34" charset="0"/>
            </a:endParaRPr>
          </a:p>
          <a:p>
            <a:pPr eaLnBrk="0" hangingPunct="0"/>
            <a:r>
              <a:rPr lang="nl-NL" sz="1100">
                <a:solidFill>
                  <a:srgbClr val="00014B"/>
                </a:solidFill>
                <a:latin typeface="Arial Black" pitchFamily="34" charset="0"/>
                <a:ea typeface="Calibri" pitchFamily="34" charset="0"/>
              </a:rPr>
              <a:t>Geneeskundigen van België</a:t>
            </a:r>
            <a:endParaRPr lang="nl-NL" sz="1100">
              <a:ea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orsprong">
  <a:themeElements>
    <a:clrScheme name="Oorsprong">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orsprong">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orsprong">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orsprong">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orsprong">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549</TotalTime>
  <Words>2080</Words>
  <Application>Microsoft Office PowerPoint</Application>
  <PresentationFormat>Diavoorstelling (4:3)</PresentationFormat>
  <Paragraphs>232</Paragraphs>
  <Slides>23</Slides>
  <Notes>17</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23</vt:i4>
      </vt:variant>
    </vt:vector>
  </HeadingPairs>
  <TitlesOfParts>
    <vt:vector size="32" baseType="lpstr">
      <vt:lpstr>Arial</vt:lpstr>
      <vt:lpstr>Bookman Old Style</vt:lpstr>
      <vt:lpstr>Gill Sans MT</vt:lpstr>
      <vt:lpstr>Wingdings 3</vt:lpstr>
      <vt:lpstr>Wingdings</vt:lpstr>
      <vt:lpstr>Arial Black</vt:lpstr>
      <vt:lpstr>Calibri</vt:lpstr>
      <vt:lpstr>Times New Roman</vt:lpstr>
      <vt:lpstr>Oorsprong</vt:lpstr>
      <vt:lpstr>ASGB symposium voor de startende arts 1 februari 2018  De verzekering burgerlijke aansprakelijkheid </vt:lpstr>
      <vt:lpstr> Oorzaken?  mondigheid patiënt hogere verwachtingen rol van de media  technologie  oudere populatie plethora artsen plethora advocaten hoogte van de toekenningen rechtsbijstand  subrogatie ziekenfondsen (art. 136)  FMO?</vt:lpstr>
      <vt:lpstr>The compensation culture is morally corrosive, encouraging greed while implying that life has no risks  Polly Toynbee, BMA News Review, 1999</vt:lpstr>
      <vt:lpstr>« Most victims of medical negligence start out by seeking an explanation, an apology and then an assurance that whatever went wrong will not happen to someone else.   Most say that  if they had received a rapid public investigation and prompt action against the negligent doctor or hospital, they would have been satisfied. »</vt:lpstr>
      <vt:lpstr>de patiënt  lichamelijke en morele schade bewijs fout actori incumbit probatio  bewijs oorzakelijk verband gedeelde verantwoordelijkheid langdurige procedure meerderheid verworpen  frustratie en woede </vt:lpstr>
      <vt:lpstr>het ziekenhuis  imago  interne conflicten minnelijke schikkingen buiten verzekering </vt:lpstr>
      <vt:lpstr> het ziekenfonds  subrogatie responsabilisering  druk op honorariabudget  </vt:lpstr>
      <vt:lpstr>    de verzekeraar   budgettair evenwicht?  75% van de schadegevallen aangegeven tijdens het voorvalsjaar  25% in de loop van de volgende 6 jaar  pas volledige zekerheid na de wettelijke verjaring (20 jaar)  </vt:lpstr>
      <vt:lpstr>de overheid  imago compensatie via BFM defensieve uitgaven</vt:lpstr>
      <vt:lpstr>  de arts  *imagoschade  *premies, explosie?  *toenemende schadevergoedingen USA&gt;&gt;België   </vt:lpstr>
      <vt:lpstr>      *plafond per geval; maximaal bedrag &gt; 5 miljoen; + materiële schade *plafond per schadejaar (seriële schade) *vrijstellingen (franchise) *kwaliteit polissen - anterioriteit - uitloopregelingen – dekkingshiaten *groepspolis *premie *diensthoofd, stagemeester *definitie van het « zich voordoen van de schade »? *definitie van de « manifestatie van de schade »?  *uitsluitingen (esthetische ingrepen? experimenten? plaats? voorbijgestreefde technieken? voorzienbaar risico? flagrante ongeschiktheid? hoofdgeneesheer, medische raad? ….) *definitie zware fout? “huidige stand van de wetenschap”   “zorgvuldige en omzichtige arts van dezelfde categorie, geplaatst in dezelfde externe    omstandigheden”     *minnelijke schikkingen buiten verzekering *informatieverplichting + bewijslast ervan *toestemmingsformulier; ‘extended operations’ *verjaringstermijnen (erfgenamen) *bvba *sociale rechtspraak - verlaten van wettelijke begrip van fout *strafrechtelijke klachten (ev. 2x) *rechtsbijstand         </vt:lpstr>
      <vt:lpstr>Dia 12</vt:lpstr>
      <vt:lpstr>Dia 13</vt:lpstr>
      <vt:lpstr>Dia 14</vt:lpstr>
      <vt:lpstr>schadeverwekkend feit fact occurrence - fait générateur  let op anterioriteit geen loss occurrence of claims made afkopen van posterioriteit = chantage  = oneerlijke handelspraktijk in Frankrijk en Spanje cave hiaten bij transfers tussen ziekenhuizen (fusies)verzekeraars! </vt:lpstr>
      <vt:lpstr>         -bediende – sui generis -stagemeester - zware fout; alleen activiteit binnen stageplan -vraag tijdig advies -spoedgevallen; kwalificatie permanenties -huisartsenwachtdiensten -’denk rechtbank’: voorzichtigheid, zorgvuldigheid, richtlijnen, blijf bij uw leest -verzin eer je begint: geen onderzoeken die beleid niet zullen wijzigen -Bayes theorema -respecteer patiëntenrechten; informatieplicht -recup. na wacht; wet op arbeidsduur -cave einde opleiding   </vt:lpstr>
      <vt:lpstr>Dia 17</vt:lpstr>
      <vt:lpstr>Klachtenbemiddeling  eerste opvang oriënterend advies onafhankelijkheid recht om fout te erkennen  risicomanagement: registratie, schadestatistiek</vt:lpstr>
      <vt:lpstr>Collectieve polissen?  artsen in groep (zeker per dienst),  per ziekenhuis solidarisering  ziekenhuis+artsen? best aparte contracten bij één verzekeraar</vt:lpstr>
      <vt:lpstr>Verplichte verzekering?  bescherming patiënt tegen insolvabele zorgverstrekkers  wettelijk vastgelegde uitsluitingen  toelating voor premieverhoging (Minister van Economische Zaken)  Code Geneeskundige Plichtenleer (art.31) </vt:lpstr>
      <vt:lpstr>Fonds voor Medische Ongevallen  fonds voor niet-foutgebonden medische schade ten laste van de gemeenschap, voldoende middelen? gratis advies  toekenning + terugvordering door FMO 2 sporen! principe van aansprakelijkheid blijft !</vt:lpstr>
      <vt:lpstr>Dia 22</vt:lpstr>
      <vt:lpstr>Dia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Oorzaken? mondigheid patiënt hogere verwachtingen  rol van de media   technologie  oudere populatie plethora artsen plethora advocaten hoogte van de toekenningen  rechtsbijstand  subrogatie ziekenfondsen (art. 136)</dc:title>
  <dc:creator>Uw gebruikersnaam</dc:creator>
  <cp:lastModifiedBy>ASGB</cp:lastModifiedBy>
  <cp:revision>57</cp:revision>
  <dcterms:created xsi:type="dcterms:W3CDTF">2010-03-13T16:28:57Z</dcterms:created>
  <dcterms:modified xsi:type="dcterms:W3CDTF">2018-01-30T09:44:04Z</dcterms:modified>
</cp:coreProperties>
</file>