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492" r:id="rId2"/>
    <p:sldId id="527" r:id="rId3"/>
    <p:sldId id="463" r:id="rId4"/>
    <p:sldId id="693" r:id="rId5"/>
    <p:sldId id="694" r:id="rId6"/>
    <p:sldId id="588" r:id="rId7"/>
    <p:sldId id="682" r:id="rId8"/>
    <p:sldId id="691" r:id="rId9"/>
    <p:sldId id="460" r:id="rId10"/>
    <p:sldId id="690" r:id="rId11"/>
    <p:sldId id="545" r:id="rId12"/>
    <p:sldId id="451" r:id="rId13"/>
    <p:sldId id="626" r:id="rId14"/>
    <p:sldId id="656" r:id="rId15"/>
    <p:sldId id="683" r:id="rId16"/>
    <p:sldId id="684" r:id="rId17"/>
    <p:sldId id="685" r:id="rId18"/>
    <p:sldId id="686" r:id="rId19"/>
    <p:sldId id="687" r:id="rId20"/>
    <p:sldId id="688" r:id="rId21"/>
    <p:sldId id="689" r:id="rId22"/>
    <p:sldId id="695" r:id="rId23"/>
    <p:sldId id="696" r:id="rId24"/>
    <p:sldId id="697" r:id="rId25"/>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Rutsaert" initials="RR"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859" autoAdjust="0"/>
  </p:normalViewPr>
  <p:slideViewPr>
    <p:cSldViewPr>
      <p:cViewPr varScale="1">
        <p:scale>
          <a:sx n="92" d="100"/>
          <a:sy n="92" d="100"/>
        </p:scale>
        <p:origin x="-2184"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8" d="100"/>
          <a:sy n="88" d="100"/>
        </p:scale>
        <p:origin x="-3870"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nl-BE" dirty="0"/>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077D18-74BC-4711-90E1-F661B5B718A6}" type="slidenum">
              <a:rPr lang="nl-BE" smtClean="0"/>
              <a:pPr/>
              <a:t>‹nr.›</a:t>
            </a:fld>
            <a:endParaRPr lang="nl-BE"/>
          </a:p>
        </p:txBody>
      </p:sp>
    </p:spTree>
    <p:extLst>
      <p:ext uri="{BB962C8B-B14F-4D97-AF65-F5344CB8AC3E}">
        <p14:creationId xmlns:p14="http://schemas.microsoft.com/office/powerpoint/2010/main" xmlns="" val="1537866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424071-4109-445F-992C-2FA92F621439}" type="datetimeFigureOut">
              <a:rPr lang="nl-BE" smtClean="0"/>
              <a:pPr/>
              <a:t>30/03/2018</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339E4D-22BB-4C0F-A836-69FAFC7F6553}" type="slidenum">
              <a:rPr lang="nl-BE" smtClean="0"/>
              <a:pPr/>
              <a:t>‹nr.›</a:t>
            </a:fld>
            <a:endParaRPr lang="nl-BE"/>
          </a:p>
        </p:txBody>
      </p:sp>
    </p:spTree>
    <p:extLst>
      <p:ext uri="{BB962C8B-B14F-4D97-AF65-F5344CB8AC3E}">
        <p14:creationId xmlns:p14="http://schemas.microsoft.com/office/powerpoint/2010/main" xmlns="" val="2557737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1"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nl-BE" altLang="en-US"/>
              <a:t>Zoals beloofd krijgt deze Commissie de primeur</a:t>
            </a:r>
          </a:p>
          <a:p>
            <a:pPr marL="171450" indent="-171450" eaLnBrk="1" hangingPunct="1">
              <a:spcBef>
                <a:spcPct val="0"/>
              </a:spcBef>
              <a:buFontTx/>
              <a:buChar char="•"/>
            </a:pPr>
            <a:r>
              <a:rPr lang="nl-BE" altLang="en-US"/>
              <a:t>Vrucht van hard werk en veel overleg tijdens de laatste maanden</a:t>
            </a:r>
          </a:p>
          <a:p>
            <a:pPr marL="171450" indent="-171450" eaLnBrk="1" hangingPunct="1">
              <a:spcBef>
                <a:spcPct val="0"/>
              </a:spcBef>
              <a:buFontTx/>
              <a:buChar char="•"/>
            </a:pPr>
            <a:r>
              <a:rPr lang="nl-BE" altLang="en-US"/>
              <a:t>Belangrijk hervormingsproject in uitvoering van het regeerakkoord </a:t>
            </a:r>
          </a:p>
        </p:txBody>
      </p:sp>
      <p:sp>
        <p:nvSpPr>
          <p:cNvPr id="73732" name="Tijdelijke aanduiding voor dianumm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E74A83F-B5BD-4680-AAF0-90A1BD8DC0DF}" type="slidenum">
              <a:rPr lang="nl-NL" altLang="en-US" smtClean="0"/>
              <a:pPr fontAlgn="base">
                <a:spcBef>
                  <a:spcPct val="0"/>
                </a:spcBef>
                <a:spcAft>
                  <a:spcPct val="0"/>
                </a:spcAft>
                <a:defRPr/>
              </a:pPr>
              <a:t>2</a:t>
            </a:fld>
            <a:endParaRPr lang="nl-NL" altLang="en-US"/>
          </a:p>
        </p:txBody>
      </p:sp>
    </p:spTree>
    <p:extLst>
      <p:ext uri="{BB962C8B-B14F-4D97-AF65-F5344CB8AC3E}">
        <p14:creationId xmlns:p14="http://schemas.microsoft.com/office/powerpoint/2010/main" xmlns="" val="3974782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4211"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nl-BE" altLang="en-US"/>
              <a:t>Jaarlijkse MAHA-studie van Belfius toont aan dat de financiële gezondheid van de Belgische ziekenhuizen schrikbarend achteruit gaat.</a:t>
            </a:r>
          </a:p>
          <a:p>
            <a:pPr marL="171450" indent="-171450" eaLnBrk="1" hangingPunct="1">
              <a:spcBef>
                <a:spcPct val="0"/>
              </a:spcBef>
              <a:buFontTx/>
              <a:buChar char="•"/>
            </a:pPr>
            <a:r>
              <a:rPr lang="nl-BE" altLang="en-US"/>
              <a:t>In 2013: reeds 40 op 92 onderzochte ziekenhuizen hadden een negatief gewoon bedrijfsresultaat</a:t>
            </a:r>
          </a:p>
          <a:p>
            <a:pPr marL="171450" indent="-171450" eaLnBrk="1" hangingPunct="1">
              <a:spcBef>
                <a:spcPct val="0"/>
              </a:spcBef>
              <a:buFontTx/>
              <a:buChar char="•"/>
            </a:pPr>
            <a:r>
              <a:rPr lang="nl-BE" altLang="en-US"/>
              <a:t>Dit is veel meer dan de jaren voordien -&gt; de nood is hoog! Risico op eerste faillissementen binnen afzienbare tijd.</a:t>
            </a:r>
          </a:p>
          <a:p>
            <a:pPr marL="171450" indent="-171450" eaLnBrk="1" hangingPunct="1">
              <a:spcBef>
                <a:spcPct val="0"/>
              </a:spcBef>
              <a:buFontTx/>
              <a:buChar char="•"/>
            </a:pPr>
            <a:endParaRPr lang="nl-BE" altLang="en-US"/>
          </a:p>
          <a:p>
            <a:pPr marL="171450" indent="-171450" eaLnBrk="1" hangingPunct="1">
              <a:spcBef>
                <a:spcPct val="0"/>
              </a:spcBef>
              <a:buFontTx/>
              <a:buChar char="•"/>
            </a:pPr>
            <a:r>
              <a:rPr lang="nl-BE" altLang="en-US"/>
              <a:t>Deze cijfers tonen aan dat de ziekenhuissector dringend efficiënter moet georganiseerd worden, ondersteund door een nieuw financieringsmodel </a:t>
            </a:r>
          </a:p>
        </p:txBody>
      </p:sp>
      <p:sp>
        <p:nvSpPr>
          <p:cNvPr id="94212" name="Tijdelijke aanduiding voor dianumm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D42C22D-E4DB-4AEC-B67E-E4FC56E7D1F4}" type="slidenum">
              <a:rPr lang="nl-BE" altLang="en-US" smtClean="0"/>
              <a:pPr fontAlgn="base">
                <a:spcBef>
                  <a:spcPct val="0"/>
                </a:spcBef>
                <a:spcAft>
                  <a:spcPct val="0"/>
                </a:spcAft>
                <a:defRPr/>
              </a:pPr>
              <a:t>19</a:t>
            </a:fld>
            <a:endParaRPr lang="nl-BE" altLang="en-US"/>
          </a:p>
        </p:txBody>
      </p:sp>
    </p:spTree>
    <p:extLst>
      <p:ext uri="{BB962C8B-B14F-4D97-AF65-F5344CB8AC3E}">
        <p14:creationId xmlns:p14="http://schemas.microsoft.com/office/powerpoint/2010/main" xmlns="" val="726435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4996" name="Tijdelijke aanduiding voor dianumm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7C0CE63-271F-44DC-8399-2A84EDFD20A8}" type="slidenum">
              <a:rPr lang="nl-NL" altLang="en-US" smtClean="0"/>
              <a:pPr fontAlgn="base">
                <a:spcBef>
                  <a:spcPct val="0"/>
                </a:spcBef>
                <a:spcAft>
                  <a:spcPct val="0"/>
                </a:spcAft>
                <a:defRPr/>
              </a:pPr>
              <a:t>23</a:t>
            </a:fld>
            <a:endParaRPr lang="nl-NL" altLang="en-US"/>
          </a:p>
        </p:txBody>
      </p:sp>
    </p:spTree>
    <p:extLst>
      <p:ext uri="{BB962C8B-B14F-4D97-AF65-F5344CB8AC3E}">
        <p14:creationId xmlns:p14="http://schemas.microsoft.com/office/powerpoint/2010/main" xmlns="" val="2641466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fld id="{4BEAD40C-036B-4B48-AC71-4EE0AE25475C}" type="datetimeFigureOut">
              <a:rPr lang="nl-BE" smtClean="0"/>
              <a:pPr/>
              <a:t>30/03/2018</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22F5680-C22B-4C00-B497-F9E73338185C}" type="slidenum">
              <a:rPr lang="nl-BE" smtClean="0"/>
              <a:pPr/>
              <a:t>‹nr.›</a:t>
            </a:fld>
            <a:endParaRPr lang="nl-BE"/>
          </a:p>
        </p:txBody>
      </p:sp>
    </p:spTree>
    <p:extLst>
      <p:ext uri="{BB962C8B-B14F-4D97-AF65-F5344CB8AC3E}">
        <p14:creationId xmlns:p14="http://schemas.microsoft.com/office/powerpoint/2010/main" xmlns="" val="4249965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4BEAD40C-036B-4B48-AC71-4EE0AE25475C}" type="datetimeFigureOut">
              <a:rPr lang="nl-BE" smtClean="0"/>
              <a:pPr/>
              <a:t>30/03/2018</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22F5680-C22B-4C00-B497-F9E73338185C}" type="slidenum">
              <a:rPr lang="nl-BE" smtClean="0"/>
              <a:pPr/>
              <a:t>‹nr.›</a:t>
            </a:fld>
            <a:endParaRPr lang="nl-BE"/>
          </a:p>
        </p:txBody>
      </p:sp>
    </p:spTree>
    <p:extLst>
      <p:ext uri="{BB962C8B-B14F-4D97-AF65-F5344CB8AC3E}">
        <p14:creationId xmlns:p14="http://schemas.microsoft.com/office/powerpoint/2010/main" xmlns="" val="2421559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4BEAD40C-036B-4B48-AC71-4EE0AE25475C}" type="datetimeFigureOut">
              <a:rPr lang="nl-BE" smtClean="0"/>
              <a:pPr/>
              <a:t>30/03/2018</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22F5680-C22B-4C00-B497-F9E73338185C}" type="slidenum">
              <a:rPr lang="nl-BE" smtClean="0"/>
              <a:pPr/>
              <a:t>‹nr.›</a:t>
            </a:fld>
            <a:endParaRPr lang="nl-BE"/>
          </a:p>
        </p:txBody>
      </p:sp>
    </p:spTree>
    <p:extLst>
      <p:ext uri="{BB962C8B-B14F-4D97-AF65-F5344CB8AC3E}">
        <p14:creationId xmlns:p14="http://schemas.microsoft.com/office/powerpoint/2010/main" xmlns="" val="1144103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4BEAD40C-036B-4B48-AC71-4EE0AE25475C}" type="datetimeFigureOut">
              <a:rPr lang="nl-BE" smtClean="0"/>
              <a:pPr/>
              <a:t>30/03/2018</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22F5680-C22B-4C00-B497-F9E73338185C}" type="slidenum">
              <a:rPr lang="nl-BE" smtClean="0"/>
              <a:pPr/>
              <a:t>‹nr.›</a:t>
            </a:fld>
            <a:endParaRPr lang="nl-BE"/>
          </a:p>
        </p:txBody>
      </p:sp>
    </p:spTree>
    <p:extLst>
      <p:ext uri="{BB962C8B-B14F-4D97-AF65-F5344CB8AC3E}">
        <p14:creationId xmlns:p14="http://schemas.microsoft.com/office/powerpoint/2010/main" xmlns="" val="2165352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4BEAD40C-036B-4B48-AC71-4EE0AE25475C}" type="datetimeFigureOut">
              <a:rPr lang="nl-BE" smtClean="0"/>
              <a:pPr/>
              <a:t>30/03/2018</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922F5680-C22B-4C00-B497-F9E73338185C}" type="slidenum">
              <a:rPr lang="nl-BE" smtClean="0"/>
              <a:pPr/>
              <a:t>‹nr.›</a:t>
            </a:fld>
            <a:endParaRPr lang="nl-BE"/>
          </a:p>
        </p:txBody>
      </p:sp>
    </p:spTree>
    <p:extLst>
      <p:ext uri="{BB962C8B-B14F-4D97-AF65-F5344CB8AC3E}">
        <p14:creationId xmlns:p14="http://schemas.microsoft.com/office/powerpoint/2010/main" xmlns="" val="3364170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4BEAD40C-036B-4B48-AC71-4EE0AE25475C}" type="datetimeFigureOut">
              <a:rPr lang="nl-BE" smtClean="0"/>
              <a:pPr/>
              <a:t>30/03/2018</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922F5680-C22B-4C00-B497-F9E73338185C}" type="slidenum">
              <a:rPr lang="nl-BE" smtClean="0"/>
              <a:pPr/>
              <a:t>‹nr.›</a:t>
            </a:fld>
            <a:endParaRPr lang="nl-BE"/>
          </a:p>
        </p:txBody>
      </p:sp>
    </p:spTree>
    <p:extLst>
      <p:ext uri="{BB962C8B-B14F-4D97-AF65-F5344CB8AC3E}">
        <p14:creationId xmlns:p14="http://schemas.microsoft.com/office/powerpoint/2010/main" xmlns="" val="2549992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4BEAD40C-036B-4B48-AC71-4EE0AE25475C}" type="datetimeFigureOut">
              <a:rPr lang="nl-BE" smtClean="0"/>
              <a:pPr/>
              <a:t>30/03/2018</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922F5680-C22B-4C00-B497-F9E73338185C}" type="slidenum">
              <a:rPr lang="nl-BE" smtClean="0"/>
              <a:pPr/>
              <a:t>‹nr.›</a:t>
            </a:fld>
            <a:endParaRPr lang="nl-BE"/>
          </a:p>
        </p:txBody>
      </p:sp>
    </p:spTree>
    <p:extLst>
      <p:ext uri="{BB962C8B-B14F-4D97-AF65-F5344CB8AC3E}">
        <p14:creationId xmlns:p14="http://schemas.microsoft.com/office/powerpoint/2010/main" xmlns="" val="3748270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4BEAD40C-036B-4B48-AC71-4EE0AE25475C}" type="datetimeFigureOut">
              <a:rPr lang="nl-BE" smtClean="0"/>
              <a:pPr/>
              <a:t>30/03/2018</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922F5680-C22B-4C00-B497-F9E73338185C}" type="slidenum">
              <a:rPr lang="nl-BE" smtClean="0"/>
              <a:pPr/>
              <a:t>‹nr.›</a:t>
            </a:fld>
            <a:endParaRPr lang="nl-BE"/>
          </a:p>
        </p:txBody>
      </p:sp>
    </p:spTree>
    <p:extLst>
      <p:ext uri="{BB962C8B-B14F-4D97-AF65-F5344CB8AC3E}">
        <p14:creationId xmlns:p14="http://schemas.microsoft.com/office/powerpoint/2010/main" xmlns="" val="846114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BEAD40C-036B-4B48-AC71-4EE0AE25475C}" type="datetimeFigureOut">
              <a:rPr lang="nl-BE" smtClean="0"/>
              <a:pPr/>
              <a:t>30/03/2018</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922F5680-C22B-4C00-B497-F9E73338185C}" type="slidenum">
              <a:rPr lang="nl-BE" smtClean="0"/>
              <a:pPr/>
              <a:t>‹nr.›</a:t>
            </a:fld>
            <a:endParaRPr lang="nl-BE"/>
          </a:p>
        </p:txBody>
      </p:sp>
    </p:spTree>
    <p:extLst>
      <p:ext uri="{BB962C8B-B14F-4D97-AF65-F5344CB8AC3E}">
        <p14:creationId xmlns:p14="http://schemas.microsoft.com/office/powerpoint/2010/main" xmlns="" val="1136440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BEAD40C-036B-4B48-AC71-4EE0AE25475C}" type="datetimeFigureOut">
              <a:rPr lang="nl-BE" smtClean="0"/>
              <a:pPr/>
              <a:t>30/03/2018</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922F5680-C22B-4C00-B497-F9E73338185C}" type="slidenum">
              <a:rPr lang="nl-BE" smtClean="0"/>
              <a:pPr/>
              <a:t>‹nr.›</a:t>
            </a:fld>
            <a:endParaRPr lang="nl-BE"/>
          </a:p>
        </p:txBody>
      </p:sp>
    </p:spTree>
    <p:extLst>
      <p:ext uri="{BB962C8B-B14F-4D97-AF65-F5344CB8AC3E}">
        <p14:creationId xmlns:p14="http://schemas.microsoft.com/office/powerpoint/2010/main" xmlns="" val="869306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BEAD40C-036B-4B48-AC71-4EE0AE25475C}" type="datetimeFigureOut">
              <a:rPr lang="nl-BE" smtClean="0"/>
              <a:pPr/>
              <a:t>30/03/2018</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922F5680-C22B-4C00-B497-F9E73338185C}" type="slidenum">
              <a:rPr lang="nl-BE" smtClean="0"/>
              <a:pPr/>
              <a:t>‹nr.›</a:t>
            </a:fld>
            <a:endParaRPr lang="nl-BE"/>
          </a:p>
        </p:txBody>
      </p:sp>
    </p:spTree>
    <p:extLst>
      <p:ext uri="{BB962C8B-B14F-4D97-AF65-F5344CB8AC3E}">
        <p14:creationId xmlns:p14="http://schemas.microsoft.com/office/powerpoint/2010/main" xmlns="" val="2579203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AD40C-036B-4B48-AC71-4EE0AE25475C}" type="datetimeFigureOut">
              <a:rPr lang="nl-BE" smtClean="0"/>
              <a:pPr/>
              <a:t>30/03/2018</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F5680-C22B-4C00-B497-F9E73338185C}" type="slidenum">
              <a:rPr lang="nl-BE" smtClean="0"/>
              <a:pPr/>
              <a:t>‹nr.›</a:t>
            </a:fld>
            <a:endParaRPr lang="nl-BE"/>
          </a:p>
        </p:txBody>
      </p:sp>
    </p:spTree>
    <p:extLst>
      <p:ext uri="{BB962C8B-B14F-4D97-AF65-F5344CB8AC3E}">
        <p14:creationId xmlns:p14="http://schemas.microsoft.com/office/powerpoint/2010/main" xmlns="" val="993087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www.tijd.be/service/ziekenhuize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42938" y="1857364"/>
            <a:ext cx="7772400" cy="4643469"/>
          </a:xfrm>
        </p:spPr>
        <p:txBody>
          <a:bodyPr rtlCol="0">
            <a:normAutofit/>
          </a:bodyPr>
          <a:lstStyle/>
          <a:p>
            <a:pPr algn="l" eaLnBrk="1" fontAlgn="auto" hangingPunct="1">
              <a:spcAft>
                <a:spcPts val="0"/>
              </a:spcAft>
              <a:defRPr/>
            </a:pPr>
            <a:r>
              <a:rPr lang="nl-BE" sz="2800" dirty="0"/>
              <a:t/>
            </a:r>
            <a:br>
              <a:rPr lang="nl-BE" sz="2800" dirty="0"/>
            </a:br>
            <a:r>
              <a:rPr lang="nl-BE" sz="2800" dirty="0"/>
              <a:t/>
            </a:r>
            <a:br>
              <a:rPr lang="nl-BE" sz="2800" dirty="0"/>
            </a:br>
            <a:r>
              <a:rPr lang="nl-BE" sz="2800" dirty="0"/>
              <a:t/>
            </a:r>
            <a:br>
              <a:rPr lang="nl-BE" sz="2800" dirty="0"/>
            </a:br>
            <a:r>
              <a:rPr lang="nl-BE" sz="2800" dirty="0"/>
              <a:t/>
            </a:r>
            <a:br>
              <a:rPr lang="nl-BE" sz="2800" dirty="0"/>
            </a:br>
            <a:r>
              <a:rPr lang="nl-BE" sz="2800" dirty="0"/>
              <a:t/>
            </a:r>
            <a:br>
              <a:rPr lang="nl-BE" sz="2800" dirty="0"/>
            </a:br>
            <a:r>
              <a:rPr lang="nl-BE" sz="2800" dirty="0"/>
              <a:t/>
            </a:r>
            <a:br>
              <a:rPr lang="nl-BE" sz="2800" dirty="0"/>
            </a:br>
            <a:r>
              <a:rPr lang="nl-BE" sz="2800" dirty="0"/>
              <a:t/>
            </a:r>
            <a:br>
              <a:rPr lang="nl-BE" sz="2800" dirty="0"/>
            </a:br>
            <a:r>
              <a:rPr lang="nl-BE" sz="2800" dirty="0" smtClean="0"/>
              <a:t/>
            </a:r>
            <a:br>
              <a:rPr lang="nl-BE" sz="2800" dirty="0" smtClean="0"/>
            </a:br>
            <a:r>
              <a:rPr lang="nl-BE" sz="2800" b="1" dirty="0" smtClean="0"/>
              <a:t/>
            </a:r>
            <a:br>
              <a:rPr lang="nl-BE" sz="2800" b="1" dirty="0" smtClean="0"/>
            </a:br>
            <a:r>
              <a:rPr lang="nl-BE" sz="1600" b="1" dirty="0" err="1" smtClean="0">
                <a:latin typeface="+mn-lt"/>
              </a:rPr>
              <a:t>ASGB-symposium</a:t>
            </a:r>
            <a:r>
              <a:rPr lang="nl-BE" sz="1600" b="1" dirty="0" smtClean="0">
                <a:latin typeface="+mn-lt"/>
              </a:rPr>
              <a:t> 29-03-2018 – </a:t>
            </a:r>
            <a:r>
              <a:rPr lang="nl-BE" sz="1600" b="1" dirty="0" err="1" smtClean="0">
                <a:latin typeface="+mn-lt"/>
              </a:rPr>
              <a:t>Elewijt</a:t>
            </a:r>
            <a:r>
              <a:rPr lang="nl-BE" sz="1600" b="1" dirty="0" smtClean="0">
                <a:latin typeface="+mn-lt"/>
              </a:rPr>
              <a:t> </a:t>
            </a:r>
            <a:br>
              <a:rPr lang="nl-BE" sz="1600" b="1" dirty="0" smtClean="0">
                <a:latin typeface="+mn-lt"/>
              </a:rPr>
            </a:br>
            <a:r>
              <a:rPr lang="nl-BE" sz="1600" b="1" dirty="0" smtClean="0">
                <a:latin typeface="+mn-lt"/>
              </a:rPr>
              <a:t>Wat met de artsen in het ‘nieuwe’ ziekenhuis?</a:t>
            </a:r>
            <a:endParaRPr lang="nl-BE" sz="2800" b="1" dirty="0"/>
          </a:p>
        </p:txBody>
      </p:sp>
      <p:sp>
        <p:nvSpPr>
          <p:cNvPr id="2052"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nl-NL">
              <a:latin typeface="Calibri" pitchFamily="34" charset="0"/>
            </a:endParaRPr>
          </a:p>
        </p:txBody>
      </p:sp>
      <p:sp>
        <p:nvSpPr>
          <p:cNvPr id="6" name="TextBox 5"/>
          <p:cNvSpPr txBox="1"/>
          <p:nvPr/>
        </p:nvSpPr>
        <p:spPr>
          <a:xfrm flipH="1">
            <a:off x="844364" y="2932925"/>
            <a:ext cx="7455271" cy="1323439"/>
          </a:xfrm>
          <a:prstGeom prst="rect">
            <a:avLst/>
          </a:prstGeom>
          <a:noFill/>
        </p:spPr>
        <p:txBody>
          <a:bodyPr wrap="square" rtlCol="0">
            <a:spAutoFit/>
          </a:bodyPr>
          <a:lstStyle/>
          <a:p>
            <a:pPr lvl="2"/>
            <a:r>
              <a:rPr lang="nl-BE" b="1" dirty="0"/>
              <a:t>             </a:t>
            </a:r>
            <a:r>
              <a:rPr lang="nl-BE" sz="2800" b="1" dirty="0" smtClean="0"/>
              <a:t>Plan </a:t>
            </a:r>
            <a:r>
              <a:rPr lang="nl-BE" sz="2800" b="1" dirty="0"/>
              <a:t>van aanpak: waar staan we ?</a:t>
            </a:r>
          </a:p>
          <a:p>
            <a:pPr lvl="2"/>
            <a:endParaRPr lang="nl-BE" sz="2800" b="1" dirty="0"/>
          </a:p>
          <a:p>
            <a:pPr lvl="2"/>
            <a:r>
              <a:rPr lang="nl-BE" sz="2400" dirty="0"/>
              <a:t>                                       		  Robert Rutsaert</a:t>
            </a:r>
            <a:endParaRPr lang="en-US" sz="2400" dirty="0"/>
          </a:p>
        </p:txBody>
      </p:sp>
      <p:sp>
        <p:nvSpPr>
          <p:cNvPr id="3" name="Rectangle 2"/>
          <p:cNvSpPr/>
          <p:nvPr/>
        </p:nvSpPr>
        <p:spPr>
          <a:xfrm>
            <a:off x="5436096" y="4581128"/>
            <a:ext cx="2162772" cy="400110"/>
          </a:xfrm>
          <a:prstGeom prst="rect">
            <a:avLst/>
          </a:prstGeom>
        </p:spPr>
        <p:txBody>
          <a:bodyPr wrap="none">
            <a:spAutoFit/>
          </a:bodyPr>
          <a:lstStyle/>
          <a:p>
            <a:r>
              <a:rPr lang="nl-BE" sz="2000" i="1" dirty="0"/>
              <a:t>    Dum spiro spero </a:t>
            </a:r>
          </a:p>
        </p:txBody>
      </p:sp>
      <p:pic>
        <p:nvPicPr>
          <p:cNvPr id="9" name="Picture 3" descr="Picture 3"/>
          <p:cNvPicPr>
            <a:picLocks noChangeAspect="1"/>
          </p:cNvPicPr>
          <p:nvPr/>
        </p:nvPicPr>
        <p:blipFill>
          <a:blip r:embed="rId2" cstate="print">
            <a:extLst/>
          </a:blip>
          <a:stretch>
            <a:fillRect/>
          </a:stretch>
        </p:blipFill>
        <p:spPr>
          <a:xfrm>
            <a:off x="395536" y="0"/>
            <a:ext cx="3788833" cy="1529579"/>
          </a:xfrm>
          <a:prstGeom prst="rect">
            <a:avLst/>
          </a:prstGeom>
          <a:ln w="12700">
            <a:miter lim="400000"/>
          </a:ln>
        </p:spPr>
      </p:pic>
    </p:spTree>
    <p:extLst>
      <p:ext uri="{BB962C8B-B14F-4D97-AF65-F5344CB8AC3E}">
        <p14:creationId xmlns:p14="http://schemas.microsoft.com/office/powerpoint/2010/main" xmlns="" val="446078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60350"/>
            <a:ext cx="8229600" cy="1154113"/>
          </a:xfrm>
        </p:spPr>
        <p:txBody>
          <a:bodyPr>
            <a:normAutofit fontScale="90000"/>
          </a:bodyPr>
          <a:lstStyle/>
          <a:p>
            <a:pPr eaLnBrk="1" fontAlgn="auto" hangingPunct="1">
              <a:spcAft>
                <a:spcPts val="0"/>
              </a:spcAft>
              <a:defRPr/>
            </a:pPr>
            <a:r>
              <a:rPr lang="nl-BE" dirty="0"/>
              <a:t>Heroriëntering ziekenhuis in zorglandschap</a:t>
            </a:r>
            <a:endParaRPr lang="en-GB" dirty="0"/>
          </a:p>
        </p:txBody>
      </p:sp>
      <p:sp>
        <p:nvSpPr>
          <p:cNvPr id="3" name="Tijdelijke aanduiding voor inhoud 2"/>
          <p:cNvSpPr>
            <a:spLocks noGrp="1"/>
          </p:cNvSpPr>
          <p:nvPr>
            <p:ph idx="1"/>
          </p:nvPr>
        </p:nvSpPr>
        <p:spPr>
          <a:xfrm>
            <a:off x="457200" y="1484313"/>
            <a:ext cx="8229600" cy="5040312"/>
          </a:xfrm>
        </p:spPr>
        <p:txBody>
          <a:bodyPr rtlCol="0">
            <a:normAutofit fontScale="92500" lnSpcReduction="20000"/>
          </a:bodyPr>
          <a:lstStyle/>
          <a:p>
            <a:pPr eaLnBrk="1" fontAlgn="auto" hangingPunct="1">
              <a:spcAft>
                <a:spcPts val="0"/>
              </a:spcAft>
              <a:defRPr/>
            </a:pPr>
            <a:r>
              <a:rPr lang="nl-BE" dirty="0"/>
              <a:t>Kernbegrippen:</a:t>
            </a:r>
          </a:p>
          <a:p>
            <a:pPr lvl="1" eaLnBrk="1" fontAlgn="auto" hangingPunct="1">
              <a:spcAft>
                <a:spcPts val="0"/>
              </a:spcAft>
              <a:defRPr/>
            </a:pPr>
            <a:r>
              <a:rPr lang="nl-BE" b="1" dirty="0">
                <a:solidFill>
                  <a:schemeClr val="tx2"/>
                </a:solidFill>
              </a:rPr>
              <a:t>Concentratie</a:t>
            </a:r>
            <a:r>
              <a:rPr lang="nl-BE" dirty="0">
                <a:solidFill>
                  <a:schemeClr val="tx2"/>
                </a:solidFill>
              </a:rPr>
              <a:t>  v</a:t>
            </a:r>
            <a:r>
              <a:rPr lang="nl-BE" dirty="0"/>
              <a:t>an complexe / gespecialiseerde zorg in ziekenhuizen:</a:t>
            </a:r>
          </a:p>
          <a:p>
            <a:pPr lvl="2" eaLnBrk="1" fontAlgn="auto" hangingPunct="1">
              <a:spcAft>
                <a:spcPts val="0"/>
              </a:spcAft>
              <a:defRPr/>
            </a:pPr>
            <a:r>
              <a:rPr lang="nl-BE" dirty="0"/>
              <a:t>Taakverdeling tussen ziekenhuizen:</a:t>
            </a:r>
          </a:p>
          <a:p>
            <a:pPr lvl="3" eaLnBrk="1" fontAlgn="auto" hangingPunct="1">
              <a:spcAft>
                <a:spcPts val="0"/>
              </a:spcAft>
              <a:defRPr/>
            </a:pPr>
            <a:r>
              <a:rPr lang="nl-BE" dirty="0"/>
              <a:t>Verwijs/terugverwijsafspraken tussen </a:t>
            </a:r>
            <a:r>
              <a:rPr lang="nl-BE" dirty="0" err="1"/>
              <a:t>zh</a:t>
            </a:r>
            <a:r>
              <a:rPr lang="nl-BE" dirty="0"/>
              <a:t> per pathologiegroep</a:t>
            </a:r>
          </a:p>
          <a:p>
            <a:pPr lvl="3" eaLnBrk="1" fontAlgn="auto" hangingPunct="1">
              <a:spcAft>
                <a:spcPts val="0"/>
              </a:spcAft>
              <a:defRPr/>
            </a:pPr>
            <a:r>
              <a:rPr lang="nl-BE" dirty="0"/>
              <a:t>Verdeling pathologiegroepen (taakherschikking)</a:t>
            </a:r>
          </a:p>
          <a:p>
            <a:pPr lvl="2" eaLnBrk="1" fontAlgn="auto" hangingPunct="1">
              <a:spcAft>
                <a:spcPts val="0"/>
              </a:spcAft>
              <a:defRPr/>
            </a:pPr>
            <a:r>
              <a:rPr lang="nl-BE" dirty="0"/>
              <a:t>Ook taakafspraken tussen </a:t>
            </a:r>
            <a:r>
              <a:rPr lang="nl-BE" dirty="0" err="1"/>
              <a:t>UZ’s</a:t>
            </a:r>
            <a:r>
              <a:rPr lang="nl-BE" dirty="0"/>
              <a:t> en </a:t>
            </a:r>
            <a:r>
              <a:rPr lang="nl-BE" dirty="0" err="1"/>
              <a:t>AZ’s</a:t>
            </a:r>
            <a:r>
              <a:rPr lang="nl-BE" dirty="0"/>
              <a:t>, en tussen </a:t>
            </a:r>
            <a:r>
              <a:rPr lang="nl-BE" dirty="0" err="1"/>
              <a:t>UZ’s</a:t>
            </a:r>
            <a:r>
              <a:rPr lang="nl-BE" dirty="0"/>
              <a:t>, uitgaande van reeds aanwezige competenties en expertise</a:t>
            </a:r>
          </a:p>
          <a:p>
            <a:pPr lvl="2" eaLnBrk="1" fontAlgn="auto" hangingPunct="1">
              <a:spcAft>
                <a:spcPts val="0"/>
              </a:spcAft>
              <a:defRPr/>
            </a:pPr>
            <a:r>
              <a:rPr lang="nl-BE" dirty="0"/>
              <a:t>Concentratie ≠ grotere ziekenhuizen</a:t>
            </a:r>
          </a:p>
          <a:p>
            <a:pPr lvl="2" eaLnBrk="1" fontAlgn="auto" hangingPunct="1">
              <a:spcAft>
                <a:spcPts val="0"/>
              </a:spcAft>
              <a:defRPr/>
            </a:pPr>
            <a:r>
              <a:rPr lang="nl-BE" dirty="0"/>
              <a:t>Referentiecentra zijn niet noodzakelijk universitaire ziekenhuizen</a:t>
            </a:r>
          </a:p>
          <a:p>
            <a:pPr lvl="2" eaLnBrk="1" fontAlgn="auto" hangingPunct="1">
              <a:spcAft>
                <a:spcPts val="0"/>
              </a:spcAft>
              <a:defRPr/>
            </a:pPr>
            <a:r>
              <a:rPr lang="nl-BE" dirty="0"/>
              <a:t>Keuze tussen concentratie en spreiding: </a:t>
            </a:r>
            <a:r>
              <a:rPr lang="nl-BE" i="1" dirty="0" err="1"/>
              <a:t>evidence-based</a:t>
            </a:r>
            <a:r>
              <a:rPr lang="nl-BE" dirty="0"/>
              <a:t/>
            </a:r>
            <a:br>
              <a:rPr lang="nl-BE" dirty="0"/>
            </a:br>
            <a:r>
              <a:rPr lang="nl-BE" sz="2000" dirty="0"/>
              <a:t>(criteria: kritische massa, kostprijs technologie, prevalentie, continuïteit, ….)</a:t>
            </a:r>
          </a:p>
          <a:p>
            <a:pPr lvl="2" eaLnBrk="1" fontAlgn="auto" hangingPunct="1">
              <a:spcAft>
                <a:spcPts val="0"/>
              </a:spcAft>
              <a:defRPr/>
            </a:pPr>
            <a:r>
              <a:rPr lang="nl-BE" dirty="0"/>
              <a:t>IT ondersteuning </a:t>
            </a:r>
            <a:r>
              <a:rPr lang="nl-BE" dirty="0">
                <a:sym typeface="Wingdings" panose="05000000000000000000" pitchFamily="2" charset="2"/>
              </a:rPr>
              <a:t> minder duplicatie onderzoeken, minder administratie, meer patiëntveiligheid</a:t>
            </a:r>
            <a:endParaRPr lang="nl-BE" dirty="0"/>
          </a:p>
        </p:txBody>
      </p:sp>
      <p:sp>
        <p:nvSpPr>
          <p:cNvPr id="29700" name="Tijdelijke aanduiding voor dianummer 3"/>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6F12D89-E661-4A9B-A03F-C38C0CD08016}" type="slidenum">
              <a:rPr lang="en-GB" altLang="en-US" smtClean="0"/>
              <a:pPr fontAlgn="base">
                <a:spcBef>
                  <a:spcPct val="0"/>
                </a:spcBef>
                <a:spcAft>
                  <a:spcPct val="0"/>
                </a:spcAft>
                <a:defRPr/>
              </a:pPr>
              <a:t>10</a:t>
            </a:fld>
            <a:endParaRPr lang="en-GB" altLang="en-US"/>
          </a:p>
        </p:txBody>
      </p:sp>
    </p:spTree>
    <p:extLst>
      <p:ext uri="{BB962C8B-B14F-4D97-AF65-F5344CB8AC3E}">
        <p14:creationId xmlns:p14="http://schemas.microsoft.com/office/powerpoint/2010/main" xmlns="" val="349469401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p:cNvSpPr>
            <a:spLocks noGrp="1"/>
          </p:cNvSpPr>
          <p:nvPr>
            <p:ph type="title"/>
          </p:nvPr>
        </p:nvSpPr>
        <p:spPr bwMode="auto">
          <a:xfrm>
            <a:off x="457200" y="404813"/>
            <a:ext cx="8229600"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BE" altLang="en-US"/>
              <a:t>Pilootprojecten: illustraties</a:t>
            </a:r>
          </a:p>
        </p:txBody>
      </p:sp>
      <p:sp>
        <p:nvSpPr>
          <p:cNvPr id="3" name="Tijdelijke aanduiding voor inhoud 2"/>
          <p:cNvSpPr>
            <a:spLocks noGrp="1"/>
          </p:cNvSpPr>
          <p:nvPr>
            <p:ph idx="1"/>
          </p:nvPr>
        </p:nvSpPr>
        <p:spPr>
          <a:xfrm>
            <a:off x="457200" y="1547813"/>
            <a:ext cx="8229600" cy="5049837"/>
          </a:xfrm>
        </p:spPr>
        <p:txBody>
          <a:bodyPr rtlCol="0">
            <a:normAutofit fontScale="92500" lnSpcReduction="10000"/>
          </a:bodyPr>
          <a:lstStyle/>
          <a:p>
            <a:pPr eaLnBrk="1" fontAlgn="auto" hangingPunct="1">
              <a:spcAft>
                <a:spcPts val="0"/>
              </a:spcAft>
              <a:defRPr/>
            </a:pPr>
            <a:r>
              <a:rPr lang="nl-BE" b="1" dirty="0">
                <a:solidFill>
                  <a:schemeClr val="tx2"/>
                </a:solidFill>
              </a:rPr>
              <a:t>Bevallen met kort ziekenhuisverblijf</a:t>
            </a:r>
          </a:p>
          <a:p>
            <a:pPr lvl="1" eaLnBrk="1" fontAlgn="auto" hangingPunct="1">
              <a:spcAft>
                <a:spcPts val="0"/>
              </a:spcAft>
              <a:defRPr/>
            </a:pPr>
            <a:r>
              <a:rPr lang="nl-BE" dirty="0"/>
              <a:t>Kortere  verblijfsduur in het ziekenhuis</a:t>
            </a:r>
          </a:p>
          <a:p>
            <a:pPr lvl="1" eaLnBrk="1" fontAlgn="auto" hangingPunct="1">
              <a:spcAft>
                <a:spcPts val="0"/>
              </a:spcAft>
              <a:defRPr/>
            </a:pPr>
            <a:r>
              <a:rPr lang="nl-BE" dirty="0"/>
              <a:t>Hotelfunctie </a:t>
            </a:r>
            <a:r>
              <a:rPr lang="nl-BE" dirty="0" err="1"/>
              <a:t>zh</a:t>
            </a:r>
            <a:r>
              <a:rPr lang="nl-BE" dirty="0"/>
              <a:t> (deels tlv private hos-verzekeringen): dekking verschuiven naar thuiszorg/zorghotel</a:t>
            </a:r>
          </a:p>
          <a:p>
            <a:pPr lvl="1" eaLnBrk="1" fontAlgn="auto" hangingPunct="1">
              <a:spcAft>
                <a:spcPts val="0"/>
              </a:spcAft>
              <a:defRPr/>
            </a:pPr>
            <a:r>
              <a:rPr lang="nl-BE" dirty="0"/>
              <a:t>Honoraria: prospectief referentiebedrag</a:t>
            </a:r>
          </a:p>
          <a:p>
            <a:pPr lvl="1" eaLnBrk="1" fontAlgn="auto" hangingPunct="1">
              <a:spcAft>
                <a:spcPts val="0"/>
              </a:spcAft>
              <a:defRPr/>
            </a:pPr>
            <a:r>
              <a:rPr lang="nl-BE" dirty="0"/>
              <a:t>Integratie postnatale kraamzorg</a:t>
            </a:r>
          </a:p>
          <a:p>
            <a:pPr lvl="1" eaLnBrk="1" fontAlgn="auto" hangingPunct="1">
              <a:spcAft>
                <a:spcPts val="0"/>
              </a:spcAft>
              <a:defRPr/>
            </a:pPr>
            <a:r>
              <a:rPr lang="nl-BE" dirty="0"/>
              <a:t>Integratie prenatale kraamzorg</a:t>
            </a:r>
          </a:p>
          <a:p>
            <a:pPr lvl="1" eaLnBrk="1" fontAlgn="auto" hangingPunct="1">
              <a:spcAft>
                <a:spcPts val="0"/>
              </a:spcAft>
              <a:defRPr/>
            </a:pPr>
            <a:r>
              <a:rPr lang="nl-BE" dirty="0" err="1"/>
              <a:t>Igv</a:t>
            </a:r>
            <a:r>
              <a:rPr lang="nl-BE" dirty="0"/>
              <a:t> langer </a:t>
            </a:r>
            <a:r>
              <a:rPr lang="nl-BE" dirty="0" err="1"/>
              <a:t>zh</a:t>
            </a:r>
            <a:r>
              <a:rPr lang="nl-BE" dirty="0"/>
              <a:t>-verblijf op vraag patiënt: volledig tlv patiënt?</a:t>
            </a:r>
          </a:p>
          <a:p>
            <a:pPr eaLnBrk="1" fontAlgn="auto" hangingPunct="1">
              <a:spcAft>
                <a:spcPts val="0"/>
              </a:spcAft>
              <a:defRPr/>
            </a:pPr>
            <a:r>
              <a:rPr lang="nl-BE" b="1" dirty="0">
                <a:solidFill>
                  <a:schemeClr val="tx2"/>
                </a:solidFill>
              </a:rPr>
              <a:t>Thuishospitalisatie, COPD, chemo thuis, septische orthopedie: AB IV thuis …</a:t>
            </a:r>
            <a:endParaRPr lang="en-GB" i="1" dirty="0">
              <a:solidFill>
                <a:schemeClr val="tx2"/>
              </a:solidFill>
            </a:endParaRPr>
          </a:p>
          <a:p>
            <a:pPr eaLnBrk="1" fontAlgn="auto" hangingPunct="1">
              <a:spcAft>
                <a:spcPts val="0"/>
              </a:spcAft>
              <a:defRPr/>
            </a:pPr>
            <a:endParaRPr lang="nl-BE" dirty="0"/>
          </a:p>
        </p:txBody>
      </p:sp>
      <p:sp>
        <p:nvSpPr>
          <p:cNvPr id="58372" name="Tijdelijke aanduiding voor dianummer 3"/>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217DE9F-338C-4874-AD04-7AB7ABBCFC3A}" type="slidenum">
              <a:rPr lang="en-GB" altLang="en-US" smtClean="0"/>
              <a:pPr fontAlgn="base">
                <a:spcBef>
                  <a:spcPct val="0"/>
                </a:spcBef>
                <a:spcAft>
                  <a:spcPct val="0"/>
                </a:spcAft>
                <a:defRPr/>
              </a:pPr>
              <a:t>11</a:t>
            </a:fld>
            <a:endParaRPr lang="en-GB" altLang="en-US"/>
          </a:p>
        </p:txBody>
      </p:sp>
    </p:spTree>
    <p:extLst>
      <p:ext uri="{BB962C8B-B14F-4D97-AF65-F5344CB8AC3E}">
        <p14:creationId xmlns:p14="http://schemas.microsoft.com/office/powerpoint/2010/main" xmlns="" val="1942656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1143000"/>
          </a:xfrm>
        </p:spPr>
        <p:txBody>
          <a:bodyPr/>
          <a:lstStyle/>
          <a:p>
            <a:r>
              <a:rPr lang="nl-BE" dirty="0"/>
              <a:t>P4P</a:t>
            </a:r>
          </a:p>
        </p:txBody>
      </p:sp>
      <p:sp>
        <p:nvSpPr>
          <p:cNvPr id="3" name="Content Placeholder 2"/>
          <p:cNvSpPr>
            <a:spLocks noGrp="1"/>
          </p:cNvSpPr>
          <p:nvPr>
            <p:ph idx="1"/>
          </p:nvPr>
        </p:nvSpPr>
        <p:spPr>
          <a:xfrm>
            <a:off x="323528" y="1988840"/>
            <a:ext cx="8507288" cy="4525963"/>
          </a:xfrm>
        </p:spPr>
        <p:txBody>
          <a:bodyPr/>
          <a:lstStyle/>
          <a:p>
            <a:r>
              <a:rPr lang="nl-BE" dirty="0" smtClean="0"/>
              <a:t>alleen mits robuuste indicator? </a:t>
            </a:r>
          </a:p>
          <a:p>
            <a:pPr lvl="1"/>
            <a:r>
              <a:rPr lang="nl-BE" dirty="0" smtClean="0"/>
              <a:t>transparant, controleerbaar, niet-manipuleerbaar, niet o.b.v. zelfrapportering </a:t>
            </a:r>
            <a:endParaRPr lang="nl-BE" dirty="0"/>
          </a:p>
          <a:p>
            <a:pPr lvl="1"/>
            <a:r>
              <a:rPr lang="nl-BE" dirty="0"/>
              <a:t>outcome / </a:t>
            </a:r>
            <a:r>
              <a:rPr lang="nl-BE" dirty="0" smtClean="0"/>
              <a:t>proces?</a:t>
            </a:r>
            <a:endParaRPr lang="nl-BE" dirty="0"/>
          </a:p>
          <a:p>
            <a:pPr lvl="2"/>
            <a:r>
              <a:rPr lang="nl-BE" dirty="0" smtClean="0"/>
              <a:t>EPD</a:t>
            </a:r>
            <a:endParaRPr lang="nl-BE" dirty="0"/>
          </a:p>
          <a:p>
            <a:pPr lvl="2"/>
            <a:r>
              <a:rPr lang="nl-BE" dirty="0"/>
              <a:t>geen toezichthonorarium zonder nota in dossier</a:t>
            </a:r>
          </a:p>
          <a:p>
            <a:pPr lvl="2"/>
            <a:r>
              <a:rPr lang="nl-BE" dirty="0"/>
              <a:t>verplichte rapportering van elk </a:t>
            </a:r>
            <a:r>
              <a:rPr lang="nl-BE" dirty="0" smtClean="0"/>
              <a:t>onderzoek /opname</a:t>
            </a:r>
          </a:p>
          <a:p>
            <a:pPr lvl="2"/>
            <a:r>
              <a:rPr lang="nl-BE" dirty="0" smtClean="0"/>
              <a:t>postoperatieve </a:t>
            </a:r>
            <a:r>
              <a:rPr lang="nl-BE" dirty="0"/>
              <a:t>mortaliteit (Lancet)</a:t>
            </a:r>
          </a:p>
          <a:p>
            <a:pPr lvl="2"/>
            <a:endParaRPr lang="nl-BE" dirty="0"/>
          </a:p>
          <a:p>
            <a:pPr lvl="1"/>
            <a:endParaRPr lang="nl-BE" dirty="0"/>
          </a:p>
        </p:txBody>
      </p:sp>
      <p:pic>
        <p:nvPicPr>
          <p:cNvPr id="6" name="Picture 3" descr="Picture 3"/>
          <p:cNvPicPr>
            <a:picLocks noChangeAspect="1"/>
          </p:cNvPicPr>
          <p:nvPr/>
        </p:nvPicPr>
        <p:blipFill>
          <a:blip r:embed="rId2" cstate="print">
            <a:extLst/>
          </a:blip>
          <a:stretch>
            <a:fillRect/>
          </a:stretch>
        </p:blipFill>
        <p:spPr>
          <a:xfrm>
            <a:off x="395536" y="0"/>
            <a:ext cx="3788833" cy="1529579"/>
          </a:xfrm>
          <a:prstGeom prst="rect">
            <a:avLst/>
          </a:prstGeom>
          <a:ln w="12700">
            <a:miter lim="400000"/>
          </a:ln>
        </p:spPr>
      </p:pic>
    </p:spTree>
    <p:extLst>
      <p:ext uri="{BB962C8B-B14F-4D97-AF65-F5344CB8AC3E}">
        <p14:creationId xmlns:p14="http://schemas.microsoft.com/office/powerpoint/2010/main" xmlns="" val="3986227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00808"/>
            <a:ext cx="8229600" cy="4525963"/>
          </a:xfrm>
        </p:spPr>
        <p:txBody>
          <a:bodyPr/>
          <a:lstStyle/>
          <a:p>
            <a:r>
              <a:rPr lang="nl-BE" dirty="0" smtClean="0"/>
              <a:t>Globaal </a:t>
            </a:r>
            <a:r>
              <a:rPr lang="nl-BE" dirty="0"/>
              <a:t>budget</a:t>
            </a:r>
          </a:p>
          <a:p>
            <a:r>
              <a:rPr lang="nl-BE" dirty="0" smtClean="0"/>
              <a:t>BFM</a:t>
            </a:r>
            <a:endParaRPr lang="nl-BE" dirty="0"/>
          </a:p>
          <a:p>
            <a:r>
              <a:rPr lang="nl-BE" dirty="0" smtClean="0"/>
              <a:t>Netwerken</a:t>
            </a:r>
            <a:endParaRPr lang="nl-BE" dirty="0"/>
          </a:p>
          <a:p>
            <a:r>
              <a:rPr lang="nl-BE" b="1" dirty="0" smtClean="0"/>
              <a:t>Herijking</a:t>
            </a:r>
            <a:endParaRPr lang="nl-BE" b="1" dirty="0"/>
          </a:p>
          <a:p>
            <a:r>
              <a:rPr lang="nl-BE" dirty="0" smtClean="0"/>
              <a:t>P4P</a:t>
            </a:r>
            <a:endParaRPr lang="nl-BE" dirty="0"/>
          </a:p>
          <a:p>
            <a:endParaRPr lang="nl-BE" dirty="0"/>
          </a:p>
        </p:txBody>
      </p:sp>
      <p:pic>
        <p:nvPicPr>
          <p:cNvPr id="7" name="Picture 3" descr="Picture 3"/>
          <p:cNvPicPr>
            <a:picLocks noChangeAspect="1"/>
          </p:cNvPicPr>
          <p:nvPr/>
        </p:nvPicPr>
        <p:blipFill>
          <a:blip r:embed="rId2" cstate="print">
            <a:extLst/>
          </a:blip>
          <a:stretch>
            <a:fillRect/>
          </a:stretch>
        </p:blipFill>
        <p:spPr>
          <a:xfrm>
            <a:off x="395536" y="0"/>
            <a:ext cx="3788833" cy="1529579"/>
          </a:xfrm>
          <a:prstGeom prst="rect">
            <a:avLst/>
          </a:prstGeom>
          <a:ln w="12700">
            <a:miter lim="400000"/>
          </a:ln>
        </p:spPr>
      </p:pic>
    </p:spTree>
    <p:extLst>
      <p:ext uri="{BB962C8B-B14F-4D97-AF65-F5344CB8AC3E}">
        <p14:creationId xmlns:p14="http://schemas.microsoft.com/office/powerpoint/2010/main" xmlns="" val="898670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229600" cy="1143000"/>
          </a:xfrm>
        </p:spPr>
        <p:txBody>
          <a:bodyPr>
            <a:noAutofit/>
          </a:bodyPr>
          <a:lstStyle/>
          <a:p>
            <a:r>
              <a:rPr lang="en-US" sz="2800" b="1" dirty="0"/>
              <a:t>Mortality after surgery in Europe: a 7 day cohort study</a:t>
            </a:r>
            <a:endParaRPr lang="nl-BE" sz="2800"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9712" y="1133218"/>
            <a:ext cx="4320480" cy="54108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kstvak 3"/>
          <p:cNvSpPr txBox="1"/>
          <p:nvPr/>
        </p:nvSpPr>
        <p:spPr>
          <a:xfrm>
            <a:off x="5580112" y="6377527"/>
            <a:ext cx="3348353" cy="369332"/>
          </a:xfrm>
          <a:prstGeom prst="rect">
            <a:avLst/>
          </a:prstGeom>
          <a:noFill/>
        </p:spPr>
        <p:txBody>
          <a:bodyPr wrap="none" rtlCol="0">
            <a:spAutoFit/>
          </a:bodyPr>
          <a:lstStyle/>
          <a:p>
            <a:r>
              <a:rPr lang="nl-BE" dirty="0" smtClean="0"/>
              <a:t>R. </a:t>
            </a:r>
            <a:r>
              <a:rPr lang="nl-BE" dirty="0" err="1" smtClean="0"/>
              <a:t>Pearse</a:t>
            </a:r>
            <a:r>
              <a:rPr lang="nl-BE" dirty="0" smtClean="0"/>
              <a:t>, Lancet,380: 1059,2012</a:t>
            </a:r>
            <a:endParaRPr lang="nl-BE" dirty="0"/>
          </a:p>
        </p:txBody>
      </p:sp>
    </p:spTree>
    <p:extLst>
      <p:ext uri="{BB962C8B-B14F-4D97-AF65-F5344CB8AC3E}">
        <p14:creationId xmlns:p14="http://schemas.microsoft.com/office/powerpoint/2010/main" xmlns="" val="2327287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560" y="2492896"/>
            <a:ext cx="8064896" cy="2554545"/>
          </a:xfrm>
          <a:prstGeom prst="rect">
            <a:avLst/>
          </a:prstGeom>
        </p:spPr>
        <p:txBody>
          <a:bodyPr wrap="square">
            <a:spAutoFit/>
          </a:bodyPr>
          <a:lstStyle/>
          <a:p>
            <a:r>
              <a:rPr lang="nl-NL" sz="2000" dirty="0"/>
              <a:t>In het wegverkeer zijn rechts rijden en verkeerslichten beperkingen van willekeurig rijgedrag. </a:t>
            </a:r>
          </a:p>
          <a:p>
            <a:r>
              <a:rPr lang="nl-NL" sz="2000" dirty="0"/>
              <a:t>Zij zijn echter een voorwaarde om vrij  personenverkeer te waarborgen. </a:t>
            </a:r>
          </a:p>
          <a:p>
            <a:r>
              <a:rPr lang="nl-NL" sz="2000" dirty="0"/>
              <a:t>Bij volledige willekeur, bij volledige chaos, is  er stilstaand verkeer en is deze vrijheid onbestaande. </a:t>
            </a:r>
          </a:p>
          <a:p>
            <a:endParaRPr lang="nl-NL" sz="2000" dirty="0"/>
          </a:p>
          <a:p>
            <a:r>
              <a:rPr lang="nl-NL" sz="2000" dirty="0"/>
              <a:t>De nagestreefde vrijheid  is dus niet het vrije rijgedrag maar wel het vrije  verkeer.</a:t>
            </a:r>
            <a:endParaRPr lang="nl-BE" sz="2000" dirty="0"/>
          </a:p>
        </p:txBody>
      </p:sp>
      <p:sp>
        <p:nvSpPr>
          <p:cNvPr id="2" name="TextBox 1"/>
          <p:cNvSpPr txBox="1"/>
          <p:nvPr/>
        </p:nvSpPr>
        <p:spPr>
          <a:xfrm>
            <a:off x="2699792" y="1772816"/>
            <a:ext cx="3282437" cy="584775"/>
          </a:xfrm>
          <a:prstGeom prst="rect">
            <a:avLst/>
          </a:prstGeom>
          <a:noFill/>
        </p:spPr>
        <p:txBody>
          <a:bodyPr wrap="none" rtlCol="0">
            <a:spAutoFit/>
          </a:bodyPr>
          <a:lstStyle/>
          <a:p>
            <a:r>
              <a:rPr lang="nl-BE" sz="3200" dirty="0"/>
              <a:t>Responsabilisering</a:t>
            </a:r>
          </a:p>
        </p:txBody>
      </p:sp>
      <p:pic>
        <p:nvPicPr>
          <p:cNvPr id="6" name="Picture 3" descr="Picture 3"/>
          <p:cNvPicPr>
            <a:picLocks noChangeAspect="1"/>
          </p:cNvPicPr>
          <p:nvPr/>
        </p:nvPicPr>
        <p:blipFill>
          <a:blip r:embed="rId2" cstate="print">
            <a:extLst/>
          </a:blip>
          <a:stretch>
            <a:fillRect/>
          </a:stretch>
        </p:blipFill>
        <p:spPr>
          <a:xfrm>
            <a:off x="395536" y="0"/>
            <a:ext cx="3788833" cy="1529579"/>
          </a:xfrm>
          <a:prstGeom prst="rect">
            <a:avLst/>
          </a:prstGeom>
          <a:ln w="12700">
            <a:miter lim="400000"/>
          </a:ln>
        </p:spPr>
      </p:pic>
    </p:spTree>
    <p:extLst>
      <p:ext uri="{BB962C8B-B14F-4D97-AF65-F5344CB8AC3E}">
        <p14:creationId xmlns:p14="http://schemas.microsoft.com/office/powerpoint/2010/main" xmlns="" val="136596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628800"/>
            <a:ext cx="5707809" cy="5078313"/>
          </a:xfrm>
          <a:prstGeom prst="rect">
            <a:avLst/>
          </a:prstGeom>
          <a:noFill/>
        </p:spPr>
        <p:txBody>
          <a:bodyPr wrap="square" rtlCol="0">
            <a:spAutoFit/>
          </a:bodyPr>
          <a:lstStyle/>
          <a:p>
            <a:r>
              <a:rPr lang="nl-BE" dirty="0"/>
              <a:t>coronarografie, PTCA</a:t>
            </a:r>
          </a:p>
          <a:p>
            <a:r>
              <a:rPr lang="nl-BE" dirty="0"/>
              <a:t>reanimatie, monitoring</a:t>
            </a:r>
          </a:p>
          <a:p>
            <a:r>
              <a:rPr lang="nl-BE" dirty="0" smtClean="0"/>
              <a:t>RX </a:t>
            </a:r>
            <a:r>
              <a:rPr lang="nl-BE" dirty="0"/>
              <a:t>lumbale WK</a:t>
            </a:r>
          </a:p>
          <a:p>
            <a:r>
              <a:rPr lang="nl-BE" dirty="0"/>
              <a:t>follow up onderzoeken in oncologie, PET</a:t>
            </a:r>
          </a:p>
          <a:p>
            <a:r>
              <a:rPr lang="nl-BE" dirty="0" smtClean="0"/>
              <a:t>parenterale </a:t>
            </a:r>
            <a:r>
              <a:rPr lang="nl-BE" dirty="0" err="1"/>
              <a:t>nutritie</a:t>
            </a:r>
            <a:r>
              <a:rPr lang="nl-BE" dirty="0"/>
              <a:t> (nu wel in forfait)</a:t>
            </a:r>
          </a:p>
          <a:p>
            <a:r>
              <a:rPr lang="nl-BE" dirty="0"/>
              <a:t>CO-Hb</a:t>
            </a:r>
          </a:p>
          <a:p>
            <a:r>
              <a:rPr lang="nl-BE" dirty="0" smtClean="0"/>
              <a:t>forfaitarisering (ambulante) </a:t>
            </a:r>
            <a:r>
              <a:rPr lang="nl-BE" dirty="0"/>
              <a:t>klinische biologie</a:t>
            </a:r>
          </a:p>
          <a:p>
            <a:r>
              <a:rPr lang="nl-BE" dirty="0"/>
              <a:t>lipiden, TSH, TE, EF, B12, </a:t>
            </a:r>
            <a:r>
              <a:rPr lang="nl-BE" dirty="0" err="1"/>
              <a:t>cTI</a:t>
            </a:r>
            <a:r>
              <a:rPr lang="nl-BE" dirty="0"/>
              <a:t>, D-dimeren, vit D,...</a:t>
            </a:r>
          </a:p>
          <a:p>
            <a:r>
              <a:rPr lang="nl-BE" dirty="0" smtClean="0"/>
              <a:t>forfaitarisering </a:t>
            </a:r>
            <a:r>
              <a:rPr lang="nl-BE" dirty="0"/>
              <a:t>medische beeldvorming</a:t>
            </a:r>
          </a:p>
          <a:p>
            <a:r>
              <a:rPr lang="nl-BE" dirty="0"/>
              <a:t>heropnames</a:t>
            </a:r>
          </a:p>
          <a:p>
            <a:r>
              <a:rPr lang="nl-BE" dirty="0"/>
              <a:t>heronderzoeken, </a:t>
            </a:r>
            <a:r>
              <a:rPr lang="nl-BE" dirty="0" smtClean="0"/>
              <a:t>verslagen</a:t>
            </a:r>
            <a:endParaRPr lang="nl-BE" dirty="0"/>
          </a:p>
          <a:p>
            <a:r>
              <a:rPr lang="nl-BE" dirty="0" smtClean="0"/>
              <a:t>goedkope </a:t>
            </a:r>
            <a:r>
              <a:rPr lang="nl-BE" dirty="0"/>
              <a:t>dialyse, transplantatie</a:t>
            </a:r>
          </a:p>
          <a:p>
            <a:r>
              <a:rPr lang="nl-BE" dirty="0"/>
              <a:t>ziekenhuishygiëne</a:t>
            </a:r>
          </a:p>
          <a:p>
            <a:r>
              <a:rPr lang="nl-BE" dirty="0"/>
              <a:t>‘mini-echo’ zwangere</a:t>
            </a:r>
          </a:p>
          <a:p>
            <a:r>
              <a:rPr lang="nl-BE" dirty="0"/>
              <a:t>tocografie</a:t>
            </a:r>
          </a:p>
          <a:p>
            <a:endParaRPr lang="nl-BE" dirty="0"/>
          </a:p>
          <a:p>
            <a:endParaRPr lang="nl-BE" dirty="0"/>
          </a:p>
          <a:p>
            <a:endParaRPr lang="nl-BE" dirty="0"/>
          </a:p>
        </p:txBody>
      </p:sp>
      <p:sp>
        <p:nvSpPr>
          <p:cNvPr id="3" name="Rectangle 2"/>
          <p:cNvSpPr/>
          <p:nvPr/>
        </p:nvSpPr>
        <p:spPr>
          <a:xfrm>
            <a:off x="467544" y="6093296"/>
            <a:ext cx="8280920" cy="400110"/>
          </a:xfrm>
          <a:prstGeom prst="rect">
            <a:avLst/>
          </a:prstGeom>
        </p:spPr>
        <p:txBody>
          <a:bodyPr wrap="square">
            <a:spAutoFit/>
          </a:bodyPr>
          <a:lstStyle/>
          <a:p>
            <a:r>
              <a:rPr lang="en-US" sz="2000" b="1" i="1" dirty="0"/>
              <a:t>“As good citizens and patients’ advocates, </a:t>
            </a:r>
            <a:r>
              <a:rPr lang="nl-BE" sz="2000" b="1" i="1" dirty="0"/>
              <a:t>we should begin where we can”.</a:t>
            </a:r>
          </a:p>
        </p:txBody>
      </p:sp>
      <p:pic>
        <p:nvPicPr>
          <p:cNvPr id="7" name="Picture 3" descr="Picture 3"/>
          <p:cNvPicPr>
            <a:picLocks noChangeAspect="1"/>
          </p:cNvPicPr>
          <p:nvPr/>
        </p:nvPicPr>
        <p:blipFill>
          <a:blip r:embed="rId2" cstate="print">
            <a:extLst/>
          </a:blip>
          <a:stretch>
            <a:fillRect/>
          </a:stretch>
        </p:blipFill>
        <p:spPr>
          <a:xfrm>
            <a:off x="395536" y="0"/>
            <a:ext cx="3788833" cy="1529579"/>
          </a:xfrm>
          <a:prstGeom prst="rect">
            <a:avLst/>
          </a:prstGeom>
          <a:ln w="12700">
            <a:miter lim="400000"/>
          </a:ln>
        </p:spPr>
      </p:pic>
    </p:spTree>
    <p:extLst>
      <p:ext uri="{BB962C8B-B14F-4D97-AF65-F5344CB8AC3E}">
        <p14:creationId xmlns:p14="http://schemas.microsoft.com/office/powerpoint/2010/main" xmlns="" val="1970958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332564" y="0"/>
            <a:ext cx="6263772" cy="6630313"/>
          </a:xfrm>
          <a:prstGeom prst="rect">
            <a:avLst/>
          </a:prstGeom>
        </p:spPr>
      </p:pic>
    </p:spTree>
    <p:extLst>
      <p:ext uri="{BB962C8B-B14F-4D97-AF65-F5344CB8AC3E}">
        <p14:creationId xmlns:p14="http://schemas.microsoft.com/office/powerpoint/2010/main" xmlns="" val="1411458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nl-BE" dirty="0" smtClean="0"/>
              <a:t>Globaal </a:t>
            </a:r>
            <a:r>
              <a:rPr lang="nl-BE" dirty="0"/>
              <a:t>budget</a:t>
            </a:r>
          </a:p>
          <a:p>
            <a:r>
              <a:rPr lang="nl-BE" b="1" dirty="0" smtClean="0"/>
              <a:t>BFM</a:t>
            </a:r>
            <a:endParaRPr lang="nl-BE" b="1" dirty="0"/>
          </a:p>
          <a:p>
            <a:r>
              <a:rPr lang="nl-BE" dirty="0" smtClean="0"/>
              <a:t>Netwerken</a:t>
            </a:r>
            <a:endParaRPr lang="nl-BE" dirty="0"/>
          </a:p>
          <a:p>
            <a:r>
              <a:rPr lang="nl-BE" dirty="0" smtClean="0"/>
              <a:t>Herijking</a:t>
            </a:r>
            <a:endParaRPr lang="nl-BE" dirty="0"/>
          </a:p>
          <a:p>
            <a:r>
              <a:rPr lang="nl-BE" dirty="0" smtClean="0"/>
              <a:t>P4P</a:t>
            </a:r>
            <a:endParaRPr lang="nl-BE" dirty="0"/>
          </a:p>
          <a:p>
            <a:endParaRPr lang="nl-BE" dirty="0"/>
          </a:p>
        </p:txBody>
      </p:sp>
      <p:pic>
        <p:nvPicPr>
          <p:cNvPr id="5" name="Picture 3" descr="Picture 3"/>
          <p:cNvPicPr>
            <a:picLocks noChangeAspect="1"/>
          </p:cNvPicPr>
          <p:nvPr/>
        </p:nvPicPr>
        <p:blipFill>
          <a:blip r:embed="rId2" cstate="print">
            <a:extLst/>
          </a:blip>
          <a:stretch>
            <a:fillRect/>
          </a:stretch>
        </p:blipFill>
        <p:spPr>
          <a:xfrm>
            <a:off x="395536" y="0"/>
            <a:ext cx="3788833" cy="1529579"/>
          </a:xfrm>
          <a:prstGeom prst="rect">
            <a:avLst/>
          </a:prstGeom>
          <a:ln w="12700">
            <a:miter lim="400000"/>
          </a:ln>
        </p:spPr>
      </p:pic>
    </p:spTree>
    <p:extLst>
      <p:ext uri="{BB962C8B-B14F-4D97-AF65-F5344CB8AC3E}">
        <p14:creationId xmlns:p14="http://schemas.microsoft.com/office/powerpoint/2010/main" xmlns="" val="1465570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15913"/>
            <a:ext cx="8229600" cy="736600"/>
          </a:xfrm>
        </p:spPr>
        <p:txBody>
          <a:bodyPr>
            <a:normAutofit fontScale="90000"/>
          </a:bodyPr>
          <a:lstStyle/>
          <a:p>
            <a:pPr eaLnBrk="1" fontAlgn="auto" hangingPunct="1">
              <a:spcAft>
                <a:spcPts val="0"/>
              </a:spcAft>
              <a:defRPr/>
            </a:pPr>
            <a:r>
              <a:rPr lang="nl-BE" sz="4900" dirty="0"/>
              <a:t>Context: nood aan hervormingen</a:t>
            </a:r>
            <a:br>
              <a:rPr lang="nl-BE" sz="4900" dirty="0"/>
            </a:br>
            <a:endParaRPr lang="en-GB" dirty="0"/>
          </a:p>
        </p:txBody>
      </p:sp>
      <p:sp>
        <p:nvSpPr>
          <p:cNvPr id="6" name="Tijdelijke aanduiding voor inhoud 5"/>
          <p:cNvSpPr>
            <a:spLocks noGrp="1"/>
          </p:cNvSpPr>
          <p:nvPr>
            <p:ph idx="1"/>
          </p:nvPr>
        </p:nvSpPr>
        <p:spPr>
          <a:xfrm>
            <a:off x="457200" y="1341438"/>
            <a:ext cx="8229600" cy="5400675"/>
          </a:xfrm>
        </p:spPr>
        <p:txBody>
          <a:bodyPr rtlCol="0">
            <a:normAutofit fontScale="77500" lnSpcReduction="20000"/>
          </a:bodyPr>
          <a:lstStyle/>
          <a:p>
            <a:pPr eaLnBrk="1" fontAlgn="auto" hangingPunct="1">
              <a:spcAft>
                <a:spcPts val="0"/>
              </a:spcAft>
              <a:defRPr/>
            </a:pPr>
            <a:r>
              <a:rPr lang="nl-BE" sz="2800" dirty="0"/>
              <a:t>Financiële gezondheid wordt precair in toenemend aantal ziekenhuizen</a:t>
            </a:r>
          </a:p>
          <a:p>
            <a:pPr marL="0" indent="0" eaLnBrk="1" fontAlgn="auto" hangingPunct="1">
              <a:spcAft>
                <a:spcPts val="0"/>
              </a:spcAft>
              <a:buFont typeface="Arial" pitchFamily="34" charset="0"/>
              <a:buNone/>
              <a:defRPr/>
            </a:pPr>
            <a:endParaRPr lang="nl-BE" sz="2800" dirty="0">
              <a:sym typeface="Wingdings" panose="05000000000000000000" pitchFamily="2" charset="2"/>
            </a:endParaRPr>
          </a:p>
          <a:p>
            <a:pPr marL="0" indent="0" eaLnBrk="1" fontAlgn="auto" hangingPunct="1">
              <a:spcAft>
                <a:spcPts val="0"/>
              </a:spcAft>
              <a:buFont typeface="Arial" pitchFamily="34" charset="0"/>
              <a:buNone/>
              <a:defRPr/>
            </a:pPr>
            <a:endParaRPr lang="nl-BE" sz="2800" dirty="0">
              <a:sym typeface="Wingdings" panose="05000000000000000000" pitchFamily="2" charset="2"/>
            </a:endParaRPr>
          </a:p>
          <a:p>
            <a:pPr marL="0" indent="0" eaLnBrk="1" fontAlgn="auto" hangingPunct="1">
              <a:spcAft>
                <a:spcPts val="0"/>
              </a:spcAft>
              <a:buFont typeface="Arial" pitchFamily="34" charset="0"/>
              <a:buNone/>
              <a:defRPr/>
            </a:pPr>
            <a:endParaRPr lang="nl-BE" sz="2800" dirty="0">
              <a:sym typeface="Wingdings" panose="05000000000000000000" pitchFamily="2" charset="2"/>
            </a:endParaRPr>
          </a:p>
          <a:p>
            <a:pPr marL="0" indent="0" eaLnBrk="1" fontAlgn="auto" hangingPunct="1">
              <a:spcAft>
                <a:spcPts val="0"/>
              </a:spcAft>
              <a:buFont typeface="Arial" pitchFamily="34" charset="0"/>
              <a:buNone/>
              <a:defRPr/>
            </a:pPr>
            <a:endParaRPr lang="nl-BE" sz="2800" dirty="0">
              <a:sym typeface="Wingdings" panose="05000000000000000000" pitchFamily="2" charset="2"/>
            </a:endParaRPr>
          </a:p>
          <a:p>
            <a:pPr marL="0" indent="0" eaLnBrk="1" fontAlgn="auto" hangingPunct="1">
              <a:spcAft>
                <a:spcPts val="0"/>
              </a:spcAft>
              <a:buFont typeface="Arial" pitchFamily="34" charset="0"/>
              <a:buNone/>
              <a:defRPr/>
            </a:pPr>
            <a:endParaRPr lang="nl-BE" sz="2800" dirty="0">
              <a:sym typeface="Wingdings" panose="05000000000000000000" pitchFamily="2" charset="2"/>
            </a:endParaRPr>
          </a:p>
          <a:p>
            <a:pPr marL="0" indent="0" eaLnBrk="1" fontAlgn="auto" hangingPunct="1">
              <a:spcAft>
                <a:spcPts val="0"/>
              </a:spcAft>
              <a:buFont typeface="Arial" pitchFamily="34" charset="0"/>
              <a:buNone/>
              <a:defRPr/>
            </a:pPr>
            <a:endParaRPr lang="nl-BE" sz="2800" dirty="0">
              <a:sym typeface="Wingdings" panose="05000000000000000000" pitchFamily="2" charset="2"/>
            </a:endParaRPr>
          </a:p>
          <a:p>
            <a:pPr marL="0" indent="0" eaLnBrk="1" fontAlgn="auto" hangingPunct="1">
              <a:spcAft>
                <a:spcPts val="0"/>
              </a:spcAft>
              <a:buFont typeface="Arial" pitchFamily="34" charset="0"/>
              <a:buNone/>
              <a:defRPr/>
            </a:pPr>
            <a:endParaRPr lang="nl-BE" sz="2800" dirty="0">
              <a:sym typeface="Wingdings" panose="05000000000000000000" pitchFamily="2" charset="2"/>
            </a:endParaRPr>
          </a:p>
          <a:p>
            <a:pPr marL="0" indent="0" eaLnBrk="1" fontAlgn="auto" hangingPunct="1">
              <a:spcAft>
                <a:spcPts val="0"/>
              </a:spcAft>
              <a:buFont typeface="Arial" pitchFamily="34" charset="0"/>
              <a:buNone/>
              <a:defRPr/>
            </a:pPr>
            <a:endParaRPr lang="nl-BE" sz="2800" dirty="0">
              <a:sym typeface="Wingdings" panose="05000000000000000000" pitchFamily="2" charset="2"/>
            </a:endParaRPr>
          </a:p>
          <a:p>
            <a:pPr marL="0" indent="0" eaLnBrk="1" fontAlgn="auto" hangingPunct="1">
              <a:spcAft>
                <a:spcPts val="0"/>
              </a:spcAft>
              <a:buFont typeface="Arial" pitchFamily="34" charset="0"/>
              <a:buNone/>
              <a:defRPr/>
            </a:pPr>
            <a:endParaRPr lang="nl-BE" sz="2800" dirty="0">
              <a:sym typeface="Wingdings" panose="05000000000000000000" pitchFamily="2" charset="2"/>
            </a:endParaRPr>
          </a:p>
          <a:p>
            <a:pPr marL="0" indent="0" eaLnBrk="1" fontAlgn="auto" hangingPunct="1">
              <a:spcAft>
                <a:spcPts val="0"/>
              </a:spcAft>
              <a:buFont typeface="Arial" pitchFamily="34" charset="0"/>
              <a:buNone/>
              <a:defRPr/>
            </a:pPr>
            <a:endParaRPr lang="nl-BE" sz="2800" dirty="0">
              <a:sym typeface="Wingdings" panose="05000000000000000000" pitchFamily="2" charset="2"/>
            </a:endParaRPr>
          </a:p>
          <a:p>
            <a:pPr marL="0" indent="0" eaLnBrk="1" fontAlgn="auto" hangingPunct="1">
              <a:spcAft>
                <a:spcPts val="0"/>
              </a:spcAft>
              <a:buFont typeface="Arial" pitchFamily="34" charset="0"/>
              <a:buNone/>
              <a:defRPr/>
            </a:pPr>
            <a:endParaRPr lang="nl-BE" sz="2800" dirty="0">
              <a:sym typeface="Wingdings" panose="05000000000000000000" pitchFamily="2" charset="2"/>
            </a:endParaRPr>
          </a:p>
          <a:p>
            <a:pPr marL="0" indent="0" eaLnBrk="1" fontAlgn="auto" hangingPunct="1">
              <a:spcAft>
                <a:spcPts val="0"/>
              </a:spcAft>
              <a:buFont typeface="Arial" pitchFamily="34" charset="0"/>
              <a:buNone/>
              <a:defRPr/>
            </a:pPr>
            <a:endParaRPr lang="nl-BE" sz="2800" dirty="0">
              <a:sym typeface="Wingdings" panose="05000000000000000000" pitchFamily="2" charset="2"/>
            </a:endParaRPr>
          </a:p>
          <a:p>
            <a:pPr marL="0" indent="0" eaLnBrk="1" fontAlgn="auto" hangingPunct="1">
              <a:spcAft>
                <a:spcPts val="0"/>
              </a:spcAft>
              <a:buFont typeface="Arial" pitchFamily="34" charset="0"/>
              <a:buNone/>
              <a:defRPr/>
            </a:pPr>
            <a:r>
              <a:rPr lang="nl-BE" sz="2800" dirty="0">
                <a:sym typeface="Wingdings" panose="05000000000000000000" pitchFamily="2" charset="2"/>
              </a:rPr>
              <a:t> Nood aan efficiëntere organisatie &amp; nieuw financieringsmodel </a:t>
            </a:r>
            <a:endParaRPr lang="nl-BE" sz="2800" dirty="0"/>
          </a:p>
        </p:txBody>
      </p:sp>
      <p:sp>
        <p:nvSpPr>
          <p:cNvPr id="28676" name="Tijdelijke aanduiding voor dianummer 2"/>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632A73E-8C8A-419A-B483-2672E55D5F67}" type="slidenum">
              <a:rPr lang="en-GB" altLang="en-US" smtClean="0"/>
              <a:pPr fontAlgn="base">
                <a:spcBef>
                  <a:spcPct val="0"/>
                </a:spcBef>
                <a:spcAft>
                  <a:spcPct val="0"/>
                </a:spcAft>
                <a:defRPr/>
              </a:pPr>
              <a:t>19</a:t>
            </a:fld>
            <a:endParaRPr lang="en-GB" altLang="en-US"/>
          </a:p>
        </p:txBody>
      </p:sp>
      <p:sp>
        <p:nvSpPr>
          <p:cNvPr id="28677" name="Tekstvak 4"/>
          <p:cNvSpPr txBox="1">
            <a:spLocks noChangeArrowheads="1"/>
          </p:cNvSpPr>
          <p:nvPr/>
        </p:nvSpPr>
        <p:spPr bwMode="auto">
          <a:xfrm>
            <a:off x="7019925" y="1700213"/>
            <a:ext cx="180022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nl-BE" altLang="en-US" sz="1600"/>
              <a:t>Belfius MAHA 2014</a:t>
            </a:r>
            <a:endParaRPr lang="en-GB" altLang="en-US" sz="1800"/>
          </a:p>
        </p:txBody>
      </p:sp>
      <p:pic>
        <p:nvPicPr>
          <p:cNvPr id="2867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088" y="2060575"/>
            <a:ext cx="7632700" cy="3889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9042088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3" y="2265363"/>
            <a:ext cx="8002587" cy="2906712"/>
          </a:xfrm>
        </p:spPr>
        <p:txBody>
          <a:bodyPr anchor="b">
            <a:normAutofit fontScale="90000"/>
          </a:bodyPr>
          <a:lstStyle/>
          <a:p>
            <a:pPr eaLnBrk="1" fontAlgn="auto" hangingPunct="1">
              <a:spcAft>
                <a:spcPts val="0"/>
              </a:spcAft>
              <a:defRPr/>
            </a:pPr>
            <a:r>
              <a:rPr lang="nl-NL" dirty="0">
                <a:solidFill>
                  <a:srgbClr val="1B408B"/>
                </a:solidFill>
                <a:cs typeface="Calabri"/>
              </a:rPr>
              <a:t>Plan van Aanpak </a:t>
            </a:r>
            <a:br>
              <a:rPr lang="nl-NL" dirty="0">
                <a:solidFill>
                  <a:srgbClr val="1B408B"/>
                </a:solidFill>
                <a:cs typeface="Calabri"/>
              </a:rPr>
            </a:br>
            <a:r>
              <a:rPr lang="nl-NL" dirty="0">
                <a:solidFill>
                  <a:srgbClr val="1B408B"/>
                </a:solidFill>
                <a:cs typeface="Calabri"/>
              </a:rPr>
              <a:t>Hervorming ziekenhuisfinanciering</a:t>
            </a:r>
            <a:r>
              <a:rPr lang="nl-NL" sz="4000" dirty="0">
                <a:solidFill>
                  <a:srgbClr val="1B408B"/>
                </a:solidFill>
                <a:cs typeface="Calabri"/>
              </a:rPr>
              <a:t/>
            </a:r>
            <a:br>
              <a:rPr lang="nl-NL" sz="4000" dirty="0">
                <a:solidFill>
                  <a:srgbClr val="1B408B"/>
                </a:solidFill>
                <a:cs typeface="Calabri"/>
              </a:rPr>
            </a:br>
            <a:r>
              <a:rPr lang="nl-NL" sz="4000" dirty="0">
                <a:solidFill>
                  <a:srgbClr val="1B408B"/>
                </a:solidFill>
                <a:cs typeface="Calabri"/>
              </a:rPr>
              <a:t/>
            </a:r>
            <a:br>
              <a:rPr lang="nl-NL" sz="4000" dirty="0">
                <a:solidFill>
                  <a:srgbClr val="1B408B"/>
                </a:solidFill>
                <a:cs typeface="Calabri"/>
              </a:rPr>
            </a:br>
            <a:r>
              <a:rPr lang="nl-NL" sz="2800" dirty="0">
                <a:solidFill>
                  <a:srgbClr val="1B408B"/>
                </a:solidFill>
                <a:cs typeface="Calabri"/>
              </a:rPr>
              <a:t>Commissie Volksgezondheid, 28 april 2015</a:t>
            </a:r>
          </a:p>
        </p:txBody>
      </p:sp>
      <p:pic>
        <p:nvPicPr>
          <p:cNvPr id="6147" name="Picture 6" descr="Lijn-onder.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778625"/>
            <a:ext cx="9144000" cy="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8" name="Picture 7" descr="be.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62938" y="6248400"/>
            <a:ext cx="423862" cy="31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2" name="Straight Connector 11"/>
          <p:cNvCxnSpPr/>
          <p:nvPr/>
        </p:nvCxnSpPr>
        <p:spPr>
          <a:xfrm>
            <a:off x="4162425" y="4257675"/>
            <a:ext cx="831850" cy="1588"/>
          </a:xfrm>
          <a:prstGeom prst="line">
            <a:avLst/>
          </a:prstGeom>
          <a:ln>
            <a:solidFill>
              <a:srgbClr val="1B408B"/>
            </a:solidFill>
            <a:prstDash val="sysDot"/>
          </a:ln>
        </p:spPr>
        <p:style>
          <a:lnRef idx="1">
            <a:schemeClr val="accent1"/>
          </a:lnRef>
          <a:fillRef idx="0">
            <a:schemeClr val="accent1"/>
          </a:fillRef>
          <a:effectRef idx="0">
            <a:schemeClr val="accent1"/>
          </a:effectRef>
          <a:fontRef idx="minor">
            <a:schemeClr val="tx1"/>
          </a:fontRef>
        </p:style>
      </p:cxnSp>
      <p:pic>
        <p:nvPicPr>
          <p:cNvPr id="6150" name="Afbeelding 2"/>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7313" y="250825"/>
            <a:ext cx="9144001" cy="173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83465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bwMode="auto">
          <a:xfrm>
            <a:off x="457200" y="333375"/>
            <a:ext cx="8229600"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BE" altLang="en-US"/>
              <a:t>Transitie naar nieuw concept</a:t>
            </a:r>
            <a:endParaRPr lang="en-GB" altLang="en-US"/>
          </a:p>
        </p:txBody>
      </p:sp>
      <p:sp>
        <p:nvSpPr>
          <p:cNvPr id="36867" name="Tijdelijke aanduiding voor inhoud 2"/>
          <p:cNvSpPr>
            <a:spLocks noGrp="1"/>
          </p:cNvSpPr>
          <p:nvPr>
            <p:ph idx="1"/>
          </p:nvPr>
        </p:nvSpPr>
        <p:spPr>
          <a:xfrm>
            <a:off x="395288" y="1268413"/>
            <a:ext cx="8353425" cy="5256212"/>
          </a:xfrm>
        </p:spPr>
        <p:txBody>
          <a:bodyPr/>
          <a:lstStyle/>
          <a:p>
            <a:pPr eaLnBrk="1" hangingPunct="1">
              <a:lnSpc>
                <a:spcPts val="2600"/>
              </a:lnSpc>
              <a:spcBef>
                <a:spcPct val="0"/>
              </a:spcBef>
            </a:pPr>
            <a:r>
              <a:rPr lang="nl-BE" altLang="en-US" sz="2600" dirty="0"/>
              <a:t>Transitiefase naar nieuw zorgorganisatiemodel: </a:t>
            </a:r>
            <a:r>
              <a:rPr lang="nl-BE" altLang="en-US" sz="2600" dirty="0" err="1"/>
              <a:t>beleids-instrumenten</a:t>
            </a:r>
            <a:r>
              <a:rPr lang="nl-BE" altLang="en-US" sz="2600" dirty="0"/>
              <a:t> / hefbomen</a:t>
            </a:r>
            <a:r>
              <a:rPr lang="nl-BE" altLang="en-US" dirty="0"/>
              <a:t>:</a:t>
            </a:r>
          </a:p>
          <a:p>
            <a:pPr lvl="2" eaLnBrk="1" hangingPunct="1">
              <a:spcBef>
                <a:spcPct val="0"/>
              </a:spcBef>
            </a:pPr>
            <a:r>
              <a:rPr lang="nl-BE" altLang="en-US" dirty="0"/>
              <a:t>Toelating / financiering aan netwerken </a:t>
            </a:r>
            <a:r>
              <a:rPr lang="nl-BE" altLang="en-US" dirty="0" err="1"/>
              <a:t>ipv</a:t>
            </a:r>
            <a:r>
              <a:rPr lang="nl-BE" altLang="en-US" dirty="0"/>
              <a:t> ziekenhuis</a:t>
            </a:r>
            <a:br>
              <a:rPr lang="nl-BE" altLang="en-US" dirty="0"/>
            </a:br>
            <a:r>
              <a:rPr lang="nl-BE" altLang="en-US" sz="2200" dirty="0"/>
              <a:t>(samenwerking als voorwaarde / pluspunt voor toelating)</a:t>
            </a:r>
          </a:p>
          <a:p>
            <a:pPr lvl="2" eaLnBrk="1" hangingPunct="1">
              <a:spcBef>
                <a:spcPct val="0"/>
              </a:spcBef>
            </a:pPr>
            <a:r>
              <a:rPr lang="nl-BE" altLang="en-US" dirty="0"/>
              <a:t>Art 107 – met tijdelijk budgetbehoud</a:t>
            </a:r>
          </a:p>
          <a:p>
            <a:pPr lvl="2" eaLnBrk="1" hangingPunct="1">
              <a:spcBef>
                <a:spcPct val="0"/>
              </a:spcBef>
            </a:pPr>
            <a:r>
              <a:rPr lang="nl-BE" altLang="en-US" dirty="0" err="1"/>
              <a:t>Bedreconversies</a:t>
            </a:r>
            <a:r>
              <a:rPr lang="nl-BE" altLang="en-US" dirty="0"/>
              <a:t> naar alternatieven </a:t>
            </a:r>
            <a:r>
              <a:rPr lang="nl-BE" altLang="en-US" sz="2000" dirty="0"/>
              <a:t>(bv. chronische </a:t>
            </a:r>
            <a:r>
              <a:rPr lang="nl-BE" altLang="en-US" sz="2000" dirty="0" err="1"/>
              <a:t>zh</a:t>
            </a:r>
            <a:r>
              <a:rPr lang="nl-BE" altLang="en-US" sz="2000" dirty="0"/>
              <a:t>-bedden, hersteloorden, zorghotel, thuishospitalisatie)</a:t>
            </a:r>
          </a:p>
          <a:p>
            <a:pPr lvl="2" eaLnBrk="1" hangingPunct="1">
              <a:spcBef>
                <a:spcPct val="0"/>
              </a:spcBef>
            </a:pPr>
            <a:r>
              <a:rPr lang="nl-BE" altLang="en-US" dirty="0"/>
              <a:t>Bedafbouw met schadeloosstelling,  … </a:t>
            </a:r>
          </a:p>
          <a:p>
            <a:pPr lvl="2" eaLnBrk="1" hangingPunct="1">
              <a:spcBef>
                <a:spcPct val="0"/>
              </a:spcBef>
            </a:pPr>
            <a:r>
              <a:rPr lang="nl-BE" altLang="en-US" dirty="0"/>
              <a:t>“Gebundelde” financiering</a:t>
            </a:r>
          </a:p>
          <a:p>
            <a:pPr eaLnBrk="1" hangingPunct="1">
              <a:spcBef>
                <a:spcPct val="0"/>
              </a:spcBef>
            </a:pPr>
            <a:r>
              <a:rPr lang="nl-BE" altLang="en-US" sz="2600" dirty="0"/>
              <a:t>Samenwerking met deelstaten: </a:t>
            </a:r>
          </a:p>
          <a:p>
            <a:pPr lvl="2" eaLnBrk="1" hangingPunct="1">
              <a:spcBef>
                <a:spcPct val="0"/>
              </a:spcBef>
            </a:pPr>
            <a:r>
              <a:rPr lang="nl-BE" altLang="en-US" dirty="0"/>
              <a:t>Investeringen als hefboom voor rationalisatie </a:t>
            </a:r>
            <a:r>
              <a:rPr lang="nl-BE" altLang="en-US" sz="1700" dirty="0"/>
              <a:t>(nieuwbouwprojecten compatibel met “zorglandschap 2025”)</a:t>
            </a:r>
          </a:p>
          <a:p>
            <a:pPr lvl="2" eaLnBrk="1" hangingPunct="1">
              <a:spcBef>
                <a:spcPct val="0"/>
              </a:spcBef>
            </a:pPr>
            <a:r>
              <a:rPr lang="nl-BE" altLang="en-US" dirty="0"/>
              <a:t>Samenwerkingsakkoorden – kunnen asymmetrisch zijn</a:t>
            </a:r>
            <a:endParaRPr lang="nl-BE" altLang="en-US" sz="3200" dirty="0"/>
          </a:p>
          <a:p>
            <a:pPr marL="392113" lvl="1" indent="0" eaLnBrk="1" hangingPunct="1">
              <a:spcBef>
                <a:spcPct val="0"/>
              </a:spcBef>
              <a:buFont typeface="Arial" pitchFamily="34" charset="0"/>
              <a:buNone/>
            </a:pPr>
            <a:endParaRPr lang="en-GB" altLang="en-US" dirty="0"/>
          </a:p>
        </p:txBody>
      </p:sp>
    </p:spTree>
    <p:extLst>
      <p:ext uri="{BB962C8B-B14F-4D97-AF65-F5344CB8AC3E}">
        <p14:creationId xmlns:p14="http://schemas.microsoft.com/office/powerpoint/2010/main" xmlns="" val="2074744242"/>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2411760" y="1484784"/>
            <a:ext cx="4752528" cy="4699130"/>
          </a:xfrm>
          <a:prstGeom prst="rect">
            <a:avLst/>
          </a:prstGeom>
        </p:spPr>
      </p:pic>
      <p:sp>
        <p:nvSpPr>
          <p:cNvPr id="3" name="TextBox 2"/>
          <p:cNvSpPr txBox="1"/>
          <p:nvPr/>
        </p:nvSpPr>
        <p:spPr>
          <a:xfrm>
            <a:off x="2555776" y="2780928"/>
            <a:ext cx="2952328" cy="369332"/>
          </a:xfrm>
          <a:prstGeom prst="rect">
            <a:avLst/>
          </a:prstGeom>
          <a:solidFill>
            <a:schemeClr val="bg1"/>
          </a:solidFill>
        </p:spPr>
        <p:txBody>
          <a:bodyPr wrap="square" rtlCol="0">
            <a:spAutoFit/>
          </a:bodyPr>
          <a:lstStyle/>
          <a:p>
            <a:endParaRPr lang="nl-BE" dirty="0"/>
          </a:p>
        </p:txBody>
      </p:sp>
      <p:sp>
        <p:nvSpPr>
          <p:cNvPr id="5" name="Title 1"/>
          <p:cNvSpPr>
            <a:spLocks noGrp="1"/>
          </p:cNvSpPr>
          <p:nvPr>
            <p:ph type="title"/>
          </p:nvPr>
        </p:nvSpPr>
        <p:spPr/>
        <p:txBody>
          <a:bodyPr/>
          <a:lstStyle/>
          <a:p>
            <a:r>
              <a:rPr lang="nl-BE" dirty="0"/>
              <a:t>NETWERKEN</a:t>
            </a:r>
          </a:p>
        </p:txBody>
      </p:sp>
    </p:spTree>
    <p:extLst>
      <p:ext uri="{BB962C8B-B14F-4D97-AF65-F5344CB8AC3E}">
        <p14:creationId xmlns:p14="http://schemas.microsoft.com/office/powerpoint/2010/main" xmlns="" val="2908611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p:nvPr>
        </p:nvSpPr>
        <p:spPr bwMode="auto">
          <a:xfrm>
            <a:off x="457200" y="188913"/>
            <a:ext cx="8229600" cy="12985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r>
              <a:rPr lang="nl-BE" altLang="en-US"/>
              <a:t>Hervorming financiering: basisprincipes</a:t>
            </a:r>
            <a:endParaRPr lang="en-GB" altLang="en-US"/>
          </a:p>
        </p:txBody>
      </p:sp>
      <p:sp>
        <p:nvSpPr>
          <p:cNvPr id="3" name="Tijdelijke aanduiding voor inhoud 2"/>
          <p:cNvSpPr>
            <a:spLocks noGrp="1"/>
          </p:cNvSpPr>
          <p:nvPr>
            <p:ph idx="1"/>
          </p:nvPr>
        </p:nvSpPr>
        <p:spPr>
          <a:xfrm>
            <a:off x="457200" y="1557338"/>
            <a:ext cx="8229600" cy="5164137"/>
          </a:xfrm>
        </p:spPr>
        <p:txBody>
          <a:bodyPr rtlCol="0">
            <a:normAutofit fontScale="85000" lnSpcReduction="10000"/>
          </a:bodyPr>
          <a:lstStyle/>
          <a:p>
            <a:pPr eaLnBrk="1" fontAlgn="auto" hangingPunct="1">
              <a:spcAft>
                <a:spcPts val="0"/>
              </a:spcAft>
              <a:defRPr/>
            </a:pPr>
            <a:r>
              <a:rPr lang="nl-BE" dirty="0">
                <a:solidFill>
                  <a:schemeClr val="tx2"/>
                </a:solidFill>
              </a:rPr>
              <a:t>Correcte</a:t>
            </a:r>
            <a:r>
              <a:rPr lang="nl-BE" dirty="0"/>
              <a:t> financiering reële kost </a:t>
            </a:r>
            <a:r>
              <a:rPr lang="nl-BE" dirty="0">
                <a:solidFill>
                  <a:schemeClr val="tx2"/>
                </a:solidFill>
              </a:rPr>
              <a:t>verantwoorde</a:t>
            </a:r>
            <a:r>
              <a:rPr lang="nl-BE" dirty="0"/>
              <a:t> zorg</a:t>
            </a:r>
          </a:p>
          <a:p>
            <a:pPr eaLnBrk="1" fontAlgn="auto" hangingPunct="1">
              <a:spcAft>
                <a:spcPts val="0"/>
              </a:spcAft>
              <a:defRPr/>
            </a:pPr>
            <a:r>
              <a:rPr lang="nl-BE" dirty="0"/>
              <a:t>Bevordering </a:t>
            </a:r>
            <a:r>
              <a:rPr lang="nl-BE" dirty="0">
                <a:solidFill>
                  <a:schemeClr val="tx2"/>
                </a:solidFill>
              </a:rPr>
              <a:t>efficiënte</a:t>
            </a:r>
            <a:r>
              <a:rPr lang="nl-BE" dirty="0"/>
              <a:t> inzet van middelen</a:t>
            </a:r>
          </a:p>
          <a:p>
            <a:pPr eaLnBrk="1" fontAlgn="auto" hangingPunct="1">
              <a:spcAft>
                <a:spcPts val="0"/>
              </a:spcAft>
              <a:defRPr/>
            </a:pPr>
            <a:r>
              <a:rPr lang="nl-BE" dirty="0"/>
              <a:t>Beloning </a:t>
            </a:r>
            <a:r>
              <a:rPr lang="nl-BE" dirty="0">
                <a:solidFill>
                  <a:schemeClr val="tx2"/>
                </a:solidFill>
              </a:rPr>
              <a:t>kwaliteit</a:t>
            </a:r>
            <a:r>
              <a:rPr lang="nl-BE" dirty="0"/>
              <a:t>: </a:t>
            </a:r>
            <a:r>
              <a:rPr lang="nl-BE" dirty="0" err="1"/>
              <a:t>waardegedreven</a:t>
            </a:r>
            <a:r>
              <a:rPr lang="nl-BE" dirty="0"/>
              <a:t> zorg / P4P</a:t>
            </a:r>
            <a:endParaRPr lang="nl-BE" i="1" dirty="0"/>
          </a:p>
          <a:p>
            <a:pPr eaLnBrk="1" fontAlgn="auto" hangingPunct="1">
              <a:spcAft>
                <a:spcPts val="0"/>
              </a:spcAft>
              <a:defRPr/>
            </a:pPr>
            <a:r>
              <a:rPr lang="nl-BE" dirty="0"/>
              <a:t>Drie </a:t>
            </a:r>
            <a:r>
              <a:rPr lang="nl-BE" dirty="0">
                <a:solidFill>
                  <a:schemeClr val="tx2"/>
                </a:solidFill>
              </a:rPr>
              <a:t>clusters</a:t>
            </a:r>
            <a:r>
              <a:rPr lang="nl-BE" dirty="0"/>
              <a:t> </a:t>
            </a:r>
            <a:r>
              <a:rPr lang="nl-BE" sz="2800" i="1" dirty="0"/>
              <a:t>(</a:t>
            </a:r>
            <a:r>
              <a:rPr lang="nl-BE" sz="2800" i="1" dirty="0" err="1"/>
              <a:t>ifv</a:t>
            </a:r>
            <a:r>
              <a:rPr lang="nl-BE" sz="2800" i="1" dirty="0"/>
              <a:t> voorspelbaarheid &amp; complexiteit - risico’s)</a:t>
            </a:r>
            <a:r>
              <a:rPr lang="nl-BE" dirty="0"/>
              <a:t>:</a:t>
            </a:r>
          </a:p>
          <a:p>
            <a:pPr lvl="1" eaLnBrk="1" fontAlgn="auto" hangingPunct="1">
              <a:spcAft>
                <a:spcPts val="0"/>
              </a:spcAft>
              <a:defRPr/>
            </a:pPr>
            <a:r>
              <a:rPr lang="nl-BE" dirty="0"/>
              <a:t>Laagvariabele zorg</a:t>
            </a:r>
          </a:p>
          <a:p>
            <a:pPr lvl="1" eaLnBrk="1" fontAlgn="auto" hangingPunct="1">
              <a:spcAft>
                <a:spcPts val="0"/>
              </a:spcAft>
              <a:defRPr/>
            </a:pPr>
            <a:r>
              <a:rPr lang="nl-BE" dirty="0"/>
              <a:t>Mediumvariabele zorg</a:t>
            </a:r>
          </a:p>
          <a:p>
            <a:pPr lvl="1" eaLnBrk="1" fontAlgn="auto" hangingPunct="1">
              <a:spcAft>
                <a:spcPts val="0"/>
              </a:spcAft>
              <a:defRPr/>
            </a:pPr>
            <a:r>
              <a:rPr lang="nl-BE" dirty="0" err="1"/>
              <a:t>Hoogvariabele</a:t>
            </a:r>
            <a:r>
              <a:rPr lang="nl-BE" dirty="0"/>
              <a:t>, niet standaardiseerbare zorg</a:t>
            </a:r>
          </a:p>
          <a:p>
            <a:pPr eaLnBrk="1" fontAlgn="auto" hangingPunct="1">
              <a:spcAft>
                <a:spcPts val="0"/>
              </a:spcAft>
              <a:defRPr/>
            </a:pPr>
            <a:r>
              <a:rPr lang="nl-BE" dirty="0">
                <a:solidFill>
                  <a:schemeClr val="tx2"/>
                </a:solidFill>
              </a:rPr>
              <a:t>Transparantie</a:t>
            </a:r>
            <a:r>
              <a:rPr lang="nl-BE" dirty="0"/>
              <a:t>: kostprijs per pathologie</a:t>
            </a:r>
          </a:p>
          <a:p>
            <a:pPr eaLnBrk="1" fontAlgn="auto" hangingPunct="1">
              <a:spcAft>
                <a:spcPts val="0"/>
              </a:spcAft>
              <a:defRPr/>
            </a:pPr>
            <a:r>
              <a:rPr lang="nl-BE" dirty="0"/>
              <a:t>Bijsturing </a:t>
            </a:r>
            <a:r>
              <a:rPr lang="nl-BE" dirty="0" err="1">
                <a:solidFill>
                  <a:schemeClr val="tx2"/>
                </a:solidFill>
              </a:rPr>
              <a:t>onderfinanciering</a:t>
            </a:r>
            <a:r>
              <a:rPr lang="nl-BE" dirty="0"/>
              <a:t> BFM: </a:t>
            </a:r>
          </a:p>
          <a:p>
            <a:pPr lvl="1" eaLnBrk="1" fontAlgn="auto" hangingPunct="1">
              <a:spcAft>
                <a:spcPts val="0"/>
              </a:spcAft>
              <a:defRPr/>
            </a:pPr>
            <a:r>
              <a:rPr lang="nl-BE" dirty="0"/>
              <a:t>Heroriëntering ziekenhuis in zorglandschap</a:t>
            </a:r>
          </a:p>
          <a:p>
            <a:pPr lvl="1" eaLnBrk="1" fontAlgn="auto" hangingPunct="1">
              <a:spcAft>
                <a:spcPts val="0"/>
              </a:spcAft>
              <a:defRPr/>
            </a:pPr>
            <a:r>
              <a:rPr lang="nl-BE" dirty="0"/>
              <a:t>Transparantie: identificatie praktijkkostendeel honoraria</a:t>
            </a:r>
          </a:p>
          <a:p>
            <a:pPr eaLnBrk="1" fontAlgn="auto" hangingPunct="1">
              <a:spcAft>
                <a:spcPts val="0"/>
              </a:spcAft>
              <a:defRPr/>
            </a:pPr>
            <a:endParaRPr lang="nl-BE" dirty="0"/>
          </a:p>
          <a:p>
            <a:pPr lvl="2" eaLnBrk="1" fontAlgn="auto" hangingPunct="1">
              <a:spcAft>
                <a:spcPts val="0"/>
              </a:spcAft>
              <a:defRPr/>
            </a:pPr>
            <a:endParaRPr lang="nl-BE" dirty="0"/>
          </a:p>
          <a:p>
            <a:pPr marL="667512" lvl="2" indent="0" eaLnBrk="1" fontAlgn="auto" hangingPunct="1">
              <a:spcAft>
                <a:spcPts val="0"/>
              </a:spcAft>
              <a:buFont typeface="Arial" pitchFamily="34" charset="0"/>
              <a:buNone/>
              <a:defRPr/>
            </a:pPr>
            <a:endParaRPr lang="nl-BE" dirty="0"/>
          </a:p>
          <a:p>
            <a:pPr lvl="2" eaLnBrk="1" fontAlgn="auto" hangingPunct="1">
              <a:spcAft>
                <a:spcPts val="0"/>
              </a:spcAft>
              <a:defRPr/>
            </a:pPr>
            <a:endParaRPr lang="nl-BE" dirty="0"/>
          </a:p>
          <a:p>
            <a:pPr lvl="1" eaLnBrk="1" fontAlgn="auto" hangingPunct="1">
              <a:spcAft>
                <a:spcPts val="0"/>
              </a:spcAft>
              <a:defRPr/>
            </a:pPr>
            <a:endParaRPr lang="nl-BE" dirty="0"/>
          </a:p>
          <a:p>
            <a:pPr marL="393192" lvl="1" indent="0" eaLnBrk="1" fontAlgn="auto" hangingPunct="1">
              <a:spcAft>
                <a:spcPts val="0"/>
              </a:spcAft>
              <a:buFont typeface="Arial" pitchFamily="34" charset="0"/>
              <a:buNone/>
              <a:defRPr/>
            </a:pPr>
            <a:endParaRPr lang="en-GB" dirty="0"/>
          </a:p>
        </p:txBody>
      </p:sp>
      <p:sp>
        <p:nvSpPr>
          <p:cNvPr id="40964" name="Tijdelijke aanduiding voor dianummer 3"/>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4DD16CA-72A7-43F2-BDB8-CAEC4A53D770}" type="slidenum">
              <a:rPr lang="en-GB" altLang="en-US" smtClean="0"/>
              <a:pPr fontAlgn="base">
                <a:spcBef>
                  <a:spcPct val="0"/>
                </a:spcBef>
                <a:spcAft>
                  <a:spcPct val="0"/>
                </a:spcAft>
                <a:defRPr/>
              </a:pPr>
              <a:t>22</a:t>
            </a:fld>
            <a:endParaRPr lang="en-GB" altLang="en-US"/>
          </a:p>
        </p:txBody>
      </p:sp>
    </p:spTree>
    <p:extLst>
      <p:ext uri="{BB962C8B-B14F-4D97-AF65-F5344CB8AC3E}">
        <p14:creationId xmlns:p14="http://schemas.microsoft.com/office/powerpoint/2010/main" xmlns="" val="47347531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bwMode="auto">
          <a:xfrm>
            <a:off x="468313" y="333375"/>
            <a:ext cx="8313737"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BE" altLang="en-US" sz="2600" b="1">
                <a:solidFill>
                  <a:srgbClr val="1F4A9F"/>
                </a:solidFill>
              </a:rPr>
              <a:t>4. We ontwerpen een financiering die verantwoorde zorg voor de patiënt correct vergoedt en aanzet tot efficiëntie</a:t>
            </a:r>
            <a:endParaRPr lang="en-GB" altLang="en-US" sz="2600" b="1">
              <a:solidFill>
                <a:srgbClr val="1F4A9F"/>
              </a:solidFill>
            </a:endParaRPr>
          </a:p>
        </p:txBody>
      </p:sp>
      <p:sp>
        <p:nvSpPr>
          <p:cNvPr id="3" name="Tijdelijke aanduiding voor inhoud 2"/>
          <p:cNvSpPr>
            <a:spLocks noGrp="1"/>
          </p:cNvSpPr>
          <p:nvPr>
            <p:ph idx="1"/>
          </p:nvPr>
        </p:nvSpPr>
        <p:spPr>
          <a:xfrm>
            <a:off x="457200" y="1484313"/>
            <a:ext cx="8578850" cy="5113337"/>
          </a:xfrm>
        </p:spPr>
        <p:txBody>
          <a:bodyPr rtlCol="0">
            <a:normAutofit fontScale="47500" lnSpcReduction="20000"/>
          </a:bodyPr>
          <a:lstStyle/>
          <a:p>
            <a:pPr eaLnBrk="1" fontAlgn="auto" hangingPunct="1">
              <a:spcAft>
                <a:spcPts val="0"/>
              </a:spcAft>
              <a:defRPr/>
            </a:pPr>
            <a:r>
              <a:rPr lang="nl-BE" sz="5100" dirty="0"/>
              <a:t>Uitgangspunt: correcte financiering van reële kost van verantwoorde zorg</a:t>
            </a:r>
          </a:p>
          <a:p>
            <a:pPr eaLnBrk="1" fontAlgn="auto" hangingPunct="1">
              <a:spcAft>
                <a:spcPts val="0"/>
              </a:spcAft>
              <a:defRPr/>
            </a:pPr>
            <a:r>
              <a:rPr lang="nl-BE" sz="5100" dirty="0">
                <a:solidFill>
                  <a:srgbClr val="1F4A9F"/>
                </a:solidFill>
              </a:rPr>
              <a:t>Drie financieringsclusters</a:t>
            </a:r>
          </a:p>
          <a:p>
            <a:pPr lvl="1" eaLnBrk="1" fontAlgn="auto" hangingPunct="1">
              <a:spcAft>
                <a:spcPts val="0"/>
              </a:spcAft>
              <a:defRPr/>
            </a:pPr>
            <a:r>
              <a:rPr lang="nl-BE" sz="5100" dirty="0">
                <a:solidFill>
                  <a:srgbClr val="1F4A9F"/>
                </a:solidFill>
              </a:rPr>
              <a:t>Laagvariabele zorg</a:t>
            </a:r>
            <a:r>
              <a:rPr lang="nl-BE" sz="5100" dirty="0"/>
              <a:t>: geen/weinig variatie tussen patiënten</a:t>
            </a:r>
          </a:p>
          <a:p>
            <a:pPr lvl="2" eaLnBrk="1" fontAlgn="auto" hangingPunct="1">
              <a:spcAft>
                <a:spcPts val="0"/>
              </a:spcAft>
              <a:defRPr/>
            </a:pPr>
            <a:r>
              <a:rPr lang="nl-BE" sz="3800" dirty="0"/>
              <a:t>Prospectief bepaalde prijs per patiëntopname</a:t>
            </a:r>
          </a:p>
          <a:p>
            <a:pPr lvl="1" eaLnBrk="1" fontAlgn="auto" hangingPunct="1">
              <a:spcAft>
                <a:spcPts val="0"/>
              </a:spcAft>
              <a:defRPr/>
            </a:pPr>
            <a:r>
              <a:rPr lang="nl-BE" sz="5100" dirty="0">
                <a:solidFill>
                  <a:srgbClr val="1F4A9F"/>
                </a:solidFill>
              </a:rPr>
              <a:t>Mediumvariabele zorg</a:t>
            </a:r>
            <a:r>
              <a:rPr lang="nl-BE" sz="5100" dirty="0"/>
              <a:t>: meer, verantwoorde variatie tussen patiënten</a:t>
            </a:r>
          </a:p>
          <a:p>
            <a:pPr lvl="2" eaLnBrk="1" fontAlgn="auto" hangingPunct="1">
              <a:spcAft>
                <a:spcPts val="0"/>
              </a:spcAft>
              <a:defRPr/>
            </a:pPr>
            <a:r>
              <a:rPr lang="nl-BE" sz="3800" dirty="0"/>
              <a:t>Behoud van logica van gesloten nationaal budget dat verdeeld wordt tussen ziekenhuizen in functie van aantal en aard patiënten en hun zorgzwaarte</a:t>
            </a:r>
          </a:p>
          <a:p>
            <a:pPr lvl="1" eaLnBrk="1" fontAlgn="auto" hangingPunct="1">
              <a:spcAft>
                <a:spcPts val="0"/>
              </a:spcAft>
              <a:defRPr/>
            </a:pPr>
            <a:r>
              <a:rPr lang="nl-BE" sz="5100" dirty="0" err="1">
                <a:solidFill>
                  <a:srgbClr val="1F4A9F"/>
                </a:solidFill>
              </a:rPr>
              <a:t>Hoogvariabele</a:t>
            </a:r>
            <a:r>
              <a:rPr lang="nl-BE" sz="5100" dirty="0">
                <a:solidFill>
                  <a:srgbClr val="1F4A9F"/>
                </a:solidFill>
              </a:rPr>
              <a:t> zorg</a:t>
            </a:r>
            <a:r>
              <a:rPr lang="nl-BE" sz="5100" dirty="0"/>
              <a:t>: pathologiegroepen met grote mate van onvoorspelbaarheid – zorg is maatwerk</a:t>
            </a:r>
          </a:p>
          <a:p>
            <a:pPr lvl="2" eaLnBrk="1" fontAlgn="auto" hangingPunct="1">
              <a:spcAft>
                <a:spcPts val="0"/>
              </a:spcAft>
              <a:defRPr/>
            </a:pPr>
            <a:r>
              <a:rPr lang="nl-BE" sz="3800" dirty="0"/>
              <a:t>Financiering meer gebaseerd op reëel verleende (verantwoorde) zorg</a:t>
            </a:r>
          </a:p>
          <a:p>
            <a:pPr eaLnBrk="1" fontAlgn="auto" hangingPunct="1">
              <a:spcAft>
                <a:spcPts val="0"/>
              </a:spcAft>
              <a:defRPr/>
            </a:pPr>
            <a:r>
              <a:rPr lang="nl-BE" sz="5100" dirty="0"/>
              <a:t>Belonen van samenwerking en efficiënte inzet van middelen</a:t>
            </a:r>
          </a:p>
          <a:p>
            <a:pPr lvl="1" eaLnBrk="1" fontAlgn="auto" hangingPunct="1">
              <a:spcAft>
                <a:spcPts val="0"/>
              </a:spcAft>
              <a:defRPr/>
            </a:pPr>
            <a:r>
              <a:rPr lang="nl-BE" sz="5100" dirty="0">
                <a:solidFill>
                  <a:srgbClr val="1F4A9F"/>
                </a:solidFill>
              </a:rPr>
              <a:t>“Shared </a:t>
            </a:r>
            <a:r>
              <a:rPr lang="nl-BE" sz="5100" dirty="0" err="1">
                <a:solidFill>
                  <a:srgbClr val="1F4A9F"/>
                </a:solidFill>
              </a:rPr>
              <a:t>savings</a:t>
            </a:r>
            <a:r>
              <a:rPr lang="nl-BE" sz="5100" dirty="0">
                <a:solidFill>
                  <a:srgbClr val="1F4A9F"/>
                </a:solidFill>
              </a:rPr>
              <a:t>” </a:t>
            </a:r>
            <a:r>
              <a:rPr lang="nl-BE" sz="5100" dirty="0"/>
              <a:t>binnen en tussen netwerken</a:t>
            </a:r>
          </a:p>
          <a:p>
            <a:pPr lvl="1" eaLnBrk="1" fontAlgn="auto" hangingPunct="1">
              <a:spcAft>
                <a:spcPts val="0"/>
              </a:spcAft>
              <a:defRPr/>
            </a:pPr>
            <a:r>
              <a:rPr lang="nl-BE" sz="5100" dirty="0">
                <a:solidFill>
                  <a:srgbClr val="1F4A9F"/>
                </a:solidFill>
              </a:rPr>
              <a:t>“</a:t>
            </a:r>
            <a:r>
              <a:rPr lang="nl-BE" sz="5100" dirty="0" err="1">
                <a:solidFill>
                  <a:srgbClr val="1F4A9F"/>
                </a:solidFill>
              </a:rPr>
              <a:t>Bundled</a:t>
            </a:r>
            <a:r>
              <a:rPr lang="nl-BE" sz="5100" dirty="0">
                <a:solidFill>
                  <a:srgbClr val="1F4A9F"/>
                </a:solidFill>
              </a:rPr>
              <a:t> </a:t>
            </a:r>
            <a:r>
              <a:rPr lang="nl-BE" sz="5100" dirty="0" err="1">
                <a:solidFill>
                  <a:srgbClr val="1F4A9F"/>
                </a:solidFill>
              </a:rPr>
              <a:t>payments</a:t>
            </a:r>
            <a:r>
              <a:rPr lang="nl-BE" sz="5100" dirty="0">
                <a:solidFill>
                  <a:srgbClr val="1F4A9F"/>
                </a:solidFill>
              </a:rPr>
              <a:t>” </a:t>
            </a:r>
            <a:r>
              <a:rPr lang="nl-BE" sz="5100" dirty="0"/>
              <a:t>over de muren van het ziekenhuis heen</a:t>
            </a:r>
          </a:p>
          <a:p>
            <a:pPr lvl="1" eaLnBrk="1" fontAlgn="auto" hangingPunct="1">
              <a:spcAft>
                <a:spcPts val="0"/>
              </a:spcAft>
              <a:defRPr/>
            </a:pPr>
            <a:endParaRPr lang="nl-BE" dirty="0"/>
          </a:p>
        </p:txBody>
      </p:sp>
      <p:sp>
        <p:nvSpPr>
          <p:cNvPr id="18436" name="Tijdelijke aanduiding voor dianummer 4"/>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976984B-F3D3-4FF6-B978-91239387DC9F}" type="slidenum">
              <a:rPr lang="nl-NL" altLang="en-US" smtClean="0"/>
              <a:pPr fontAlgn="base">
                <a:spcBef>
                  <a:spcPct val="0"/>
                </a:spcBef>
                <a:spcAft>
                  <a:spcPct val="0"/>
                </a:spcAft>
                <a:defRPr/>
              </a:pPr>
              <a:t>23</a:t>
            </a:fld>
            <a:endParaRPr lang="nl-NL" altLang="en-US"/>
          </a:p>
        </p:txBody>
      </p:sp>
    </p:spTree>
    <p:extLst>
      <p:ext uri="{BB962C8B-B14F-4D97-AF65-F5344CB8AC3E}">
        <p14:creationId xmlns:p14="http://schemas.microsoft.com/office/powerpoint/2010/main" xmlns="" val="4113670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827584" y="332656"/>
            <a:ext cx="5904656" cy="6098248"/>
          </a:xfrm>
          <a:prstGeom prst="rect">
            <a:avLst/>
          </a:prstGeom>
        </p:spPr>
      </p:pic>
      <p:pic>
        <p:nvPicPr>
          <p:cNvPr id="5" name="Picture 4"/>
          <p:cNvPicPr>
            <a:picLocks noChangeAspect="1"/>
          </p:cNvPicPr>
          <p:nvPr/>
        </p:nvPicPr>
        <p:blipFill>
          <a:blip r:embed="rId3" cstate="print"/>
          <a:stretch>
            <a:fillRect/>
          </a:stretch>
        </p:blipFill>
        <p:spPr>
          <a:xfrm>
            <a:off x="6588224" y="3068960"/>
            <a:ext cx="2434706" cy="1210774"/>
          </a:xfrm>
          <a:prstGeom prst="rect">
            <a:avLst/>
          </a:prstGeom>
        </p:spPr>
      </p:pic>
    </p:spTree>
    <p:extLst>
      <p:ext uri="{BB962C8B-B14F-4D97-AF65-F5344CB8AC3E}">
        <p14:creationId xmlns:p14="http://schemas.microsoft.com/office/powerpoint/2010/main" xmlns="" val="3979902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772816"/>
            <a:ext cx="8229600" cy="4525963"/>
          </a:xfrm>
        </p:spPr>
        <p:txBody>
          <a:bodyPr>
            <a:normAutofit lnSpcReduction="10000"/>
          </a:bodyPr>
          <a:lstStyle/>
          <a:p>
            <a:r>
              <a:rPr lang="nl-BE" dirty="0"/>
              <a:t>Netwerken</a:t>
            </a:r>
          </a:p>
          <a:p>
            <a:r>
              <a:rPr lang="nl-BE" dirty="0" smtClean="0"/>
              <a:t>Laagvariabele zorg</a:t>
            </a:r>
          </a:p>
          <a:p>
            <a:r>
              <a:rPr lang="nl-BE" dirty="0" smtClean="0"/>
              <a:t>Concentratie van zorg</a:t>
            </a:r>
          </a:p>
          <a:p>
            <a:r>
              <a:rPr lang="nl-BE" dirty="0"/>
              <a:t>P4P</a:t>
            </a:r>
          </a:p>
          <a:p>
            <a:r>
              <a:rPr lang="nl-BE" dirty="0" smtClean="0"/>
              <a:t>Herijking</a:t>
            </a:r>
            <a:endParaRPr lang="nl-BE" dirty="0"/>
          </a:p>
          <a:p>
            <a:r>
              <a:rPr lang="nl-BE" dirty="0" smtClean="0"/>
              <a:t>KB 78</a:t>
            </a:r>
          </a:p>
          <a:p>
            <a:r>
              <a:rPr lang="nl-BE" dirty="0" smtClean="0"/>
              <a:t>Geneesmiddelen, dubbele cohorte, opleiding,…</a:t>
            </a:r>
            <a:endParaRPr lang="nl-BE" dirty="0"/>
          </a:p>
          <a:p>
            <a:endParaRPr lang="nl-BE" dirty="0"/>
          </a:p>
        </p:txBody>
      </p:sp>
      <p:pic>
        <p:nvPicPr>
          <p:cNvPr id="7" name="Picture 3" descr="Picture 3"/>
          <p:cNvPicPr>
            <a:picLocks noChangeAspect="1"/>
          </p:cNvPicPr>
          <p:nvPr/>
        </p:nvPicPr>
        <p:blipFill>
          <a:blip r:embed="rId2" cstate="print">
            <a:extLst/>
          </a:blip>
          <a:stretch>
            <a:fillRect/>
          </a:stretch>
        </p:blipFill>
        <p:spPr>
          <a:xfrm>
            <a:off x="395536" y="0"/>
            <a:ext cx="3788833" cy="1529579"/>
          </a:xfrm>
          <a:prstGeom prst="rect">
            <a:avLst/>
          </a:prstGeom>
          <a:ln w="12700">
            <a:miter lim="400000"/>
          </a:ln>
        </p:spPr>
      </p:pic>
    </p:spTree>
    <p:extLst>
      <p:ext uri="{BB962C8B-B14F-4D97-AF65-F5344CB8AC3E}">
        <p14:creationId xmlns:p14="http://schemas.microsoft.com/office/powerpoint/2010/main" xmlns="" val="1938934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9552" y="2060848"/>
            <a:ext cx="8229600" cy="4525963"/>
          </a:xfrm>
        </p:spPr>
        <p:txBody>
          <a:bodyPr/>
          <a:lstStyle/>
          <a:p>
            <a:r>
              <a:rPr lang="nl-BE" dirty="0" smtClean="0"/>
              <a:t>Overleggroep</a:t>
            </a:r>
          </a:p>
          <a:p>
            <a:r>
              <a:rPr lang="nl-BE" dirty="0" smtClean="0"/>
              <a:t>FRZV</a:t>
            </a:r>
          </a:p>
          <a:p>
            <a:r>
              <a:rPr lang="nl-BE" dirty="0" smtClean="0"/>
              <a:t>NCAZ, Verzekeringscomité</a:t>
            </a:r>
          </a:p>
          <a:p>
            <a:r>
              <a:rPr lang="nl-BE" dirty="0" smtClean="0"/>
              <a:t>NPCAZ</a:t>
            </a:r>
          </a:p>
          <a:p>
            <a:r>
              <a:rPr lang="nl-BE" dirty="0" smtClean="0"/>
              <a:t>Hoge Raad</a:t>
            </a:r>
          </a:p>
          <a:p>
            <a:r>
              <a:rPr lang="nl-BE" dirty="0" smtClean="0"/>
              <a:t>(Gemeenschappen?)</a:t>
            </a:r>
            <a:endParaRPr lang="nl-BE" dirty="0"/>
          </a:p>
        </p:txBody>
      </p:sp>
      <p:pic>
        <p:nvPicPr>
          <p:cNvPr id="6" name="Picture 3" descr="Picture 3"/>
          <p:cNvPicPr>
            <a:picLocks noChangeAspect="1"/>
          </p:cNvPicPr>
          <p:nvPr/>
        </p:nvPicPr>
        <p:blipFill>
          <a:blip r:embed="rId2" cstate="print">
            <a:extLst/>
          </a:blip>
          <a:stretch>
            <a:fillRect/>
          </a:stretch>
        </p:blipFill>
        <p:spPr>
          <a:xfrm>
            <a:off x="395536" y="0"/>
            <a:ext cx="3788833" cy="1529579"/>
          </a:xfrm>
          <a:prstGeom prst="rect">
            <a:avLst/>
          </a:prstGeom>
          <a:ln w="12700">
            <a:miter lim="400000"/>
          </a:ln>
        </p:spPr>
      </p:pic>
    </p:spTree>
    <p:extLst>
      <p:ext uri="{BB962C8B-B14F-4D97-AF65-F5344CB8AC3E}">
        <p14:creationId xmlns:p14="http://schemas.microsoft.com/office/powerpoint/2010/main" xmlns="" val="1178897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988840"/>
            <a:ext cx="8229600" cy="4525963"/>
          </a:xfrm>
        </p:spPr>
        <p:txBody>
          <a:bodyPr>
            <a:normAutofit lnSpcReduction="10000"/>
          </a:bodyPr>
          <a:lstStyle/>
          <a:p>
            <a:r>
              <a:rPr lang="nl-BE" dirty="0"/>
              <a:t>Netwerken</a:t>
            </a:r>
          </a:p>
          <a:p>
            <a:r>
              <a:rPr lang="nl-BE" dirty="0" smtClean="0"/>
              <a:t>Laagvariabele zorg</a:t>
            </a:r>
          </a:p>
          <a:p>
            <a:r>
              <a:rPr lang="nl-BE" dirty="0" smtClean="0"/>
              <a:t>Concentratie van zorg</a:t>
            </a:r>
          </a:p>
          <a:p>
            <a:r>
              <a:rPr lang="nl-BE" dirty="0" smtClean="0"/>
              <a:t>Herijking</a:t>
            </a:r>
            <a:endParaRPr lang="nl-BE" dirty="0"/>
          </a:p>
          <a:p>
            <a:r>
              <a:rPr lang="nl-BE" dirty="0" smtClean="0"/>
              <a:t>P4P</a:t>
            </a:r>
          </a:p>
          <a:p>
            <a:r>
              <a:rPr lang="nl-BE" dirty="0" smtClean="0"/>
              <a:t>KB 78</a:t>
            </a:r>
          </a:p>
          <a:p>
            <a:r>
              <a:rPr lang="nl-BE" dirty="0" smtClean="0"/>
              <a:t>Geneesmiddelen, dubbele cohorte, opleiding,…</a:t>
            </a:r>
            <a:endParaRPr lang="nl-BE" dirty="0"/>
          </a:p>
          <a:p>
            <a:endParaRPr lang="nl-BE" dirty="0"/>
          </a:p>
        </p:txBody>
      </p:sp>
      <p:pic>
        <p:nvPicPr>
          <p:cNvPr id="7" name="Picture 3" descr="Picture 3"/>
          <p:cNvPicPr>
            <a:picLocks noChangeAspect="1"/>
          </p:cNvPicPr>
          <p:nvPr/>
        </p:nvPicPr>
        <p:blipFill>
          <a:blip r:embed="rId2" cstate="print">
            <a:extLst/>
          </a:blip>
          <a:stretch>
            <a:fillRect/>
          </a:stretch>
        </p:blipFill>
        <p:spPr>
          <a:xfrm>
            <a:off x="395536" y="0"/>
            <a:ext cx="3788833" cy="1529579"/>
          </a:xfrm>
          <a:prstGeom prst="rect">
            <a:avLst/>
          </a:prstGeom>
          <a:ln w="12700">
            <a:miter lim="400000"/>
          </a:ln>
        </p:spPr>
      </p:pic>
    </p:spTree>
    <p:extLst>
      <p:ext uri="{BB962C8B-B14F-4D97-AF65-F5344CB8AC3E}">
        <p14:creationId xmlns:p14="http://schemas.microsoft.com/office/powerpoint/2010/main" xmlns="" val="368913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1988840"/>
            <a:ext cx="7042578" cy="31683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4048" y="44624"/>
            <a:ext cx="3744416" cy="18624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755576" y="5229200"/>
            <a:ext cx="7344816" cy="923330"/>
          </a:xfrm>
          <a:prstGeom prst="rect">
            <a:avLst/>
          </a:prstGeom>
        </p:spPr>
        <p:txBody>
          <a:bodyPr wrap="square">
            <a:spAutoFit/>
          </a:bodyPr>
          <a:lstStyle/>
          <a:p>
            <a:r>
              <a:rPr lang="nl-BE" dirty="0"/>
              <a:t>het budget voor de financiële middelen met 7,16% moet worden</a:t>
            </a:r>
          </a:p>
          <a:p>
            <a:r>
              <a:rPr lang="nl-BE" dirty="0"/>
              <a:t>verhoogd, dit is </a:t>
            </a:r>
            <a:r>
              <a:rPr lang="nl-BE" dirty="0" smtClean="0">
                <a:solidFill>
                  <a:srgbClr val="FF0000"/>
                </a:solidFill>
              </a:rPr>
              <a:t>€</a:t>
            </a:r>
            <a:r>
              <a:rPr lang="nl-BE" dirty="0" smtClean="0"/>
              <a:t> </a:t>
            </a:r>
            <a:r>
              <a:rPr lang="nl-BE" b="1" dirty="0" smtClean="0">
                <a:solidFill>
                  <a:srgbClr val="FF0000"/>
                </a:solidFill>
              </a:rPr>
              <a:t>364,5 miljoen</a:t>
            </a:r>
            <a:r>
              <a:rPr lang="nl-BE" dirty="0" smtClean="0"/>
              <a:t>, </a:t>
            </a:r>
            <a:r>
              <a:rPr lang="nl-BE" dirty="0"/>
              <a:t>of een bedrag dat groter is dan de daling van de resultaten (47,6 miljoen euro).</a:t>
            </a:r>
          </a:p>
        </p:txBody>
      </p:sp>
    </p:spTree>
    <p:extLst>
      <p:ext uri="{BB962C8B-B14F-4D97-AF65-F5344CB8AC3E}">
        <p14:creationId xmlns:p14="http://schemas.microsoft.com/office/powerpoint/2010/main" xmlns="" val="473016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9263" y="269875"/>
            <a:ext cx="8237537" cy="915988"/>
          </a:xfrm>
        </p:spPr>
        <p:txBody>
          <a:bodyPr anchor="ctr">
            <a:normAutofit fontScale="90000"/>
          </a:bodyPr>
          <a:lstStyle/>
          <a:p>
            <a:pPr eaLnBrk="1" fontAlgn="auto" hangingPunct="1">
              <a:spcAft>
                <a:spcPts val="0"/>
              </a:spcAft>
              <a:defRPr/>
            </a:pPr>
            <a:r>
              <a:rPr lang="nl-NL" dirty="0">
                <a:cs typeface="Calabri"/>
              </a:rPr>
              <a:t>Hervorming financiering: financieringsclusters</a:t>
            </a:r>
          </a:p>
        </p:txBody>
      </p:sp>
      <p:sp>
        <p:nvSpPr>
          <p:cNvPr id="3" name="Tijdelijke aanduiding voor inhoud 2"/>
          <p:cNvSpPr>
            <a:spLocks noGrp="1"/>
          </p:cNvSpPr>
          <p:nvPr>
            <p:ph idx="1"/>
          </p:nvPr>
        </p:nvSpPr>
        <p:spPr>
          <a:xfrm>
            <a:off x="273050" y="1484313"/>
            <a:ext cx="7751763" cy="5237162"/>
          </a:xfrm>
        </p:spPr>
        <p:txBody>
          <a:bodyPr rtlCol="0">
            <a:normAutofit fontScale="77500" lnSpcReduction="20000"/>
          </a:bodyPr>
          <a:lstStyle/>
          <a:p>
            <a:pPr eaLnBrk="1" fontAlgn="auto" hangingPunct="1">
              <a:spcAft>
                <a:spcPts val="0"/>
              </a:spcAft>
              <a:defRPr/>
            </a:pPr>
            <a:r>
              <a:rPr lang="nl-BE" sz="3100" b="1" dirty="0">
                <a:solidFill>
                  <a:schemeClr val="tx2"/>
                </a:solidFill>
              </a:rPr>
              <a:t>Laagvariabele</a:t>
            </a:r>
            <a:r>
              <a:rPr lang="nl-BE" sz="3100" dirty="0"/>
              <a:t> (gestandaardiseerde) zorg:</a:t>
            </a:r>
          </a:p>
          <a:p>
            <a:pPr lvl="1" eaLnBrk="1" fontAlgn="auto" hangingPunct="1">
              <a:spcAft>
                <a:spcPts val="0"/>
              </a:spcAft>
              <a:defRPr/>
            </a:pPr>
            <a:r>
              <a:rPr lang="nl-BE" sz="2600" dirty="0"/>
              <a:t>Zorg varieert weinig/niet tussen patiënten in één “pathologiegroep”; goed voorspelbaar</a:t>
            </a:r>
          </a:p>
          <a:p>
            <a:pPr lvl="1" eaLnBrk="1" fontAlgn="auto" hangingPunct="1">
              <a:spcAft>
                <a:spcPts val="0"/>
              </a:spcAft>
              <a:defRPr/>
            </a:pPr>
            <a:r>
              <a:rPr lang="nl-BE" sz="2600" dirty="0"/>
              <a:t>FIN: uniforme prijs voor elke patiënt (per “pathologiegroep”)</a:t>
            </a:r>
            <a:br>
              <a:rPr lang="nl-BE" sz="2600" dirty="0"/>
            </a:br>
            <a:r>
              <a:rPr lang="nl-BE" sz="2600" i="1" dirty="0"/>
              <a:t>(risico </a:t>
            </a:r>
            <a:r>
              <a:rPr lang="nl-BE" sz="2600" i="1" dirty="0" err="1"/>
              <a:t>i.g.v</a:t>
            </a:r>
            <a:r>
              <a:rPr lang="nl-BE" sz="2600" i="1" dirty="0"/>
              <a:t>. variabiliteit/patiënt: voor ziekenhuis </a:t>
            </a:r>
            <a:br>
              <a:rPr lang="nl-BE" sz="2600" i="1" dirty="0"/>
            </a:br>
            <a:r>
              <a:rPr lang="nl-BE" sz="2600" i="1" dirty="0"/>
              <a:t>risico m.b.t. aantal patiënten: overheid)</a:t>
            </a:r>
            <a:endParaRPr lang="nl-BE" sz="2600" dirty="0"/>
          </a:p>
          <a:p>
            <a:pPr eaLnBrk="1" fontAlgn="auto" hangingPunct="1">
              <a:spcAft>
                <a:spcPts val="0"/>
              </a:spcAft>
              <a:defRPr/>
            </a:pPr>
            <a:r>
              <a:rPr lang="nl-BE" sz="3100" b="1" dirty="0">
                <a:solidFill>
                  <a:schemeClr val="tx2"/>
                </a:solidFill>
              </a:rPr>
              <a:t>Mediumvariabele</a:t>
            </a:r>
            <a:r>
              <a:rPr lang="nl-BE" sz="3100" dirty="0"/>
              <a:t> zorg:</a:t>
            </a:r>
          </a:p>
          <a:p>
            <a:pPr lvl="1" eaLnBrk="1" fontAlgn="auto" hangingPunct="1">
              <a:spcAft>
                <a:spcPts val="0"/>
              </a:spcAft>
              <a:defRPr/>
            </a:pPr>
            <a:r>
              <a:rPr lang="nl-BE" sz="2600" dirty="0"/>
              <a:t>Zorg varieert meer tussen patiënten; binnen grenzen</a:t>
            </a:r>
          </a:p>
          <a:p>
            <a:pPr lvl="1" eaLnBrk="1" fontAlgn="auto" hangingPunct="1">
              <a:spcAft>
                <a:spcPts val="0"/>
              </a:spcAft>
              <a:defRPr/>
            </a:pPr>
            <a:r>
              <a:rPr lang="nl-BE" sz="2600" dirty="0"/>
              <a:t>FIN: houdt deels rekening met (verantwoorde) variabiliteit –</a:t>
            </a:r>
            <a:br>
              <a:rPr lang="nl-BE" sz="2600" dirty="0"/>
            </a:br>
            <a:r>
              <a:rPr lang="nl-BE" sz="2600" dirty="0"/>
              <a:t>via verdeelsleutels nationaal budget </a:t>
            </a:r>
            <a:r>
              <a:rPr lang="nl-BE" sz="2600" dirty="0" err="1"/>
              <a:t>ifv</a:t>
            </a:r>
            <a:r>
              <a:rPr lang="nl-BE" sz="2600" dirty="0"/>
              <a:t> # pathologie &amp; zorgzwaarte</a:t>
            </a:r>
            <a:br>
              <a:rPr lang="nl-BE" sz="2600" dirty="0"/>
            </a:br>
            <a:r>
              <a:rPr lang="nl-BE" sz="2600" i="1" dirty="0"/>
              <a:t>(risico verdeeld tussen ziekenhuizen)</a:t>
            </a:r>
            <a:endParaRPr lang="nl-BE" sz="2600" dirty="0"/>
          </a:p>
          <a:p>
            <a:pPr eaLnBrk="1" fontAlgn="auto" hangingPunct="1">
              <a:spcAft>
                <a:spcPts val="0"/>
              </a:spcAft>
              <a:defRPr/>
            </a:pPr>
            <a:r>
              <a:rPr lang="nl-BE" sz="3100" b="1" dirty="0" err="1">
                <a:solidFill>
                  <a:schemeClr val="tx2"/>
                </a:solidFill>
              </a:rPr>
              <a:t>Hoogvariabele</a:t>
            </a:r>
            <a:r>
              <a:rPr lang="nl-BE" sz="3100" dirty="0">
                <a:solidFill>
                  <a:schemeClr val="tx2"/>
                </a:solidFill>
              </a:rPr>
              <a:t> </a:t>
            </a:r>
            <a:r>
              <a:rPr lang="nl-BE" sz="3100" dirty="0"/>
              <a:t>zorg:</a:t>
            </a:r>
          </a:p>
          <a:p>
            <a:pPr lvl="1" eaLnBrk="1" fontAlgn="auto" hangingPunct="1">
              <a:spcAft>
                <a:spcPts val="0"/>
              </a:spcAft>
              <a:defRPr/>
            </a:pPr>
            <a:r>
              <a:rPr lang="nl-BE" sz="2600" dirty="0"/>
              <a:t>Zorg op maat; niet voorspelbaar</a:t>
            </a:r>
          </a:p>
          <a:p>
            <a:pPr lvl="1" eaLnBrk="1" fontAlgn="auto" hangingPunct="1">
              <a:spcAft>
                <a:spcPts val="0"/>
              </a:spcAft>
              <a:defRPr/>
            </a:pPr>
            <a:r>
              <a:rPr lang="nl-BE" sz="2600" dirty="0"/>
              <a:t>FIN: deels </a:t>
            </a:r>
            <a:r>
              <a:rPr lang="nl-BE" sz="2600" dirty="0" err="1"/>
              <a:t>i.f.v</a:t>
            </a:r>
            <a:r>
              <a:rPr lang="nl-BE" sz="2600" dirty="0"/>
              <a:t>. reëel verleende zorg </a:t>
            </a:r>
            <a:r>
              <a:rPr lang="nl-BE" sz="2600" i="1" dirty="0"/>
              <a:t>(risico: méér vr overheid)</a:t>
            </a:r>
            <a:endParaRPr lang="en-GB" sz="2600" i="1" dirty="0"/>
          </a:p>
          <a:p>
            <a:pPr eaLnBrk="1" fontAlgn="auto" hangingPunct="1">
              <a:spcAft>
                <a:spcPts val="0"/>
              </a:spcAft>
              <a:buFont typeface="Arial" pitchFamily="34" charset="0"/>
              <a:buNone/>
              <a:defRPr/>
            </a:pPr>
            <a:endParaRPr lang="nl-NL" sz="2800" dirty="0">
              <a:solidFill>
                <a:srgbClr val="272727"/>
              </a:solidFill>
              <a:cs typeface="Calibri"/>
            </a:endParaRPr>
          </a:p>
        </p:txBody>
      </p:sp>
      <p:pic>
        <p:nvPicPr>
          <p:cNvPr id="44036" name="Picture 6" descr="Lijn-onder.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778625"/>
            <a:ext cx="9144000" cy="8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7" name="Picture 7" descr="be.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62938" y="6248400"/>
            <a:ext cx="423862" cy="31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2" name="Straight Connector 11"/>
          <p:cNvCxnSpPr/>
          <p:nvPr/>
        </p:nvCxnSpPr>
        <p:spPr>
          <a:xfrm>
            <a:off x="576263" y="1185863"/>
            <a:ext cx="831850" cy="1587"/>
          </a:xfrm>
          <a:prstGeom prst="line">
            <a:avLst/>
          </a:prstGeom>
          <a:ln>
            <a:solidFill>
              <a:srgbClr val="1B408B"/>
            </a:solidFill>
            <a:prstDash val="sysDot"/>
          </a:ln>
        </p:spPr>
        <p:style>
          <a:lnRef idx="1">
            <a:schemeClr val="accent1"/>
          </a:lnRef>
          <a:fillRef idx="0">
            <a:schemeClr val="accent1"/>
          </a:fillRef>
          <a:effectRef idx="0">
            <a:schemeClr val="accent1"/>
          </a:effectRef>
          <a:fontRef idx="minor">
            <a:schemeClr val="tx1"/>
          </a:fontRef>
        </p:style>
      </p:cxnSp>
      <p:sp>
        <p:nvSpPr>
          <p:cNvPr id="10" name="Up Arrow 9"/>
          <p:cNvSpPr/>
          <p:nvPr/>
        </p:nvSpPr>
        <p:spPr>
          <a:xfrm>
            <a:off x="7452320" y="4077072"/>
            <a:ext cx="1584176" cy="2448272"/>
          </a:xfrm>
          <a:prstGeom prst="upArrow">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nl-BE" sz="2000" b="1" dirty="0"/>
              <a:t>Solution shop model</a:t>
            </a:r>
            <a:endParaRPr lang="en-GB" sz="2000" b="1" dirty="0"/>
          </a:p>
        </p:txBody>
      </p:sp>
      <p:sp>
        <p:nvSpPr>
          <p:cNvPr id="11" name="Down Arrow 10"/>
          <p:cNvSpPr/>
          <p:nvPr/>
        </p:nvSpPr>
        <p:spPr>
          <a:xfrm>
            <a:off x="7524328" y="1196752"/>
            <a:ext cx="1584176" cy="3168352"/>
          </a:xfrm>
          <a:prstGeom prst="downArrow">
            <a:avLst/>
          </a:prstGeom>
          <a:solidFill>
            <a:schemeClr val="tx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nl-BE" sz="2000" b="1" dirty="0"/>
              <a:t>“Value </a:t>
            </a:r>
            <a:r>
              <a:rPr lang="nl-BE" sz="2000" b="1" dirty="0" err="1"/>
              <a:t>adding</a:t>
            </a:r>
            <a:r>
              <a:rPr lang="nl-BE" sz="2000" b="1" dirty="0"/>
              <a:t>” proces model   </a:t>
            </a:r>
            <a:endParaRPr lang="en-GB" sz="2000" b="1" dirty="0"/>
          </a:p>
        </p:txBody>
      </p:sp>
      <p:sp>
        <p:nvSpPr>
          <p:cNvPr id="44041" name="Tijdelijke aanduiding voor dianummer 3"/>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93DFB29-11F2-424D-BEC1-4D2979113508}" type="slidenum">
              <a:rPr lang="nl-NL" altLang="en-US" smtClean="0"/>
              <a:pPr fontAlgn="base">
                <a:spcBef>
                  <a:spcPct val="0"/>
                </a:spcBef>
                <a:spcAft>
                  <a:spcPct val="0"/>
                </a:spcAft>
                <a:defRPr/>
              </a:pPr>
              <a:t>7</a:t>
            </a:fld>
            <a:endParaRPr lang="nl-NL" altLang="en-US"/>
          </a:p>
        </p:txBody>
      </p:sp>
    </p:spTree>
    <p:extLst>
      <p:ext uri="{BB962C8B-B14F-4D97-AF65-F5344CB8AC3E}">
        <p14:creationId xmlns:p14="http://schemas.microsoft.com/office/powerpoint/2010/main" xmlns="" val="2628730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3648" y="191668"/>
            <a:ext cx="6561724" cy="51095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 name="Picture 5"/>
          <p:cNvPicPr>
            <a:picLocks noChangeAspect="1"/>
          </p:cNvPicPr>
          <p:nvPr/>
        </p:nvPicPr>
        <p:blipFill>
          <a:blip r:embed="rId3" cstate="print"/>
          <a:stretch>
            <a:fillRect/>
          </a:stretch>
        </p:blipFill>
        <p:spPr>
          <a:xfrm>
            <a:off x="8163060" y="4365104"/>
            <a:ext cx="735336" cy="725488"/>
          </a:xfrm>
          <a:prstGeom prst="rect">
            <a:avLst/>
          </a:prstGeom>
        </p:spPr>
      </p:pic>
      <p:sp>
        <p:nvSpPr>
          <p:cNvPr id="2" name="Tekstvak 1"/>
          <p:cNvSpPr txBox="1"/>
          <p:nvPr/>
        </p:nvSpPr>
        <p:spPr>
          <a:xfrm>
            <a:off x="5508104" y="6093296"/>
            <a:ext cx="1224136" cy="369332"/>
          </a:xfrm>
          <a:prstGeom prst="rect">
            <a:avLst/>
          </a:prstGeom>
          <a:solidFill>
            <a:schemeClr val="bg1"/>
          </a:solidFill>
        </p:spPr>
        <p:txBody>
          <a:bodyPr wrap="square" rtlCol="0">
            <a:spAutoFit/>
          </a:bodyPr>
          <a:lstStyle/>
          <a:p>
            <a:endParaRPr lang="nl-BE" dirty="0"/>
          </a:p>
        </p:txBody>
      </p:sp>
      <p:sp>
        <p:nvSpPr>
          <p:cNvPr id="4" name="Tekstvak 3"/>
          <p:cNvSpPr txBox="1"/>
          <p:nvPr/>
        </p:nvSpPr>
        <p:spPr>
          <a:xfrm>
            <a:off x="8718376" y="2492896"/>
            <a:ext cx="360040" cy="369332"/>
          </a:xfrm>
          <a:prstGeom prst="rect">
            <a:avLst/>
          </a:prstGeom>
          <a:solidFill>
            <a:schemeClr val="bg1"/>
          </a:solidFill>
        </p:spPr>
        <p:txBody>
          <a:bodyPr wrap="square" rtlCol="0">
            <a:spAutoFit/>
          </a:bodyPr>
          <a:lstStyle/>
          <a:p>
            <a:endParaRPr lang="nl-BE" dirty="0"/>
          </a:p>
        </p:txBody>
      </p:sp>
      <p:sp>
        <p:nvSpPr>
          <p:cNvPr id="11" name="Rectangle 4"/>
          <p:cNvSpPr>
            <a:spLocks noChangeArrowheads="1"/>
          </p:cNvSpPr>
          <p:nvPr/>
        </p:nvSpPr>
        <p:spPr bwMode="auto">
          <a:xfrm>
            <a:off x="4730750" y="0"/>
            <a:ext cx="0" cy="0"/>
          </a:xfrm>
          <a:prstGeom prst="rect">
            <a:avLst/>
          </a:prstGeom>
          <a:solidFill>
            <a:srgbClr val="78787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nl-BE"/>
          </a:p>
        </p:txBody>
      </p:sp>
      <p:sp>
        <p:nvSpPr>
          <p:cNvPr id="12" name="Rectangle 5"/>
          <p:cNvSpPr>
            <a:spLocks noChangeArrowheads="1"/>
          </p:cNvSpPr>
          <p:nvPr/>
        </p:nvSpPr>
        <p:spPr bwMode="auto">
          <a:xfrm>
            <a:off x="4730750" y="0"/>
            <a:ext cx="0" cy="0"/>
          </a:xfrm>
          <a:prstGeom prst="rect">
            <a:avLst/>
          </a:prstGeom>
          <a:solidFill>
            <a:srgbClr val="78787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nl-BE"/>
          </a:p>
        </p:txBody>
      </p:sp>
      <p:sp>
        <p:nvSpPr>
          <p:cNvPr id="14" name="Rectangle 7"/>
          <p:cNvSpPr>
            <a:spLocks noChangeArrowheads="1"/>
          </p:cNvSpPr>
          <p:nvPr/>
        </p:nvSpPr>
        <p:spPr bwMode="auto">
          <a:xfrm>
            <a:off x="213217" y="5301208"/>
            <a:ext cx="8434290" cy="1384995"/>
          </a:xfrm>
          <a:prstGeom prst="rect">
            <a:avLst/>
          </a:prstGeom>
          <a:solidFill>
            <a:schemeClr val="bg1"/>
          </a:solidFill>
          <a:ln>
            <a:noFill/>
          </a:ln>
          <a:effectLs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BE" altLang="nl-BE" dirty="0"/>
              <a:t>Vooral de kleine instellingen hebben het lastig. </a:t>
            </a:r>
          </a:p>
          <a:p>
            <a:pPr marL="0" marR="0" lvl="0" indent="0" algn="l" defTabSz="914400" rtl="0" eaLnBrk="0" fontAlgn="base" latinLnBrk="0" hangingPunct="0">
              <a:lnSpc>
                <a:spcPct val="100000"/>
              </a:lnSpc>
              <a:spcBef>
                <a:spcPct val="0"/>
              </a:spcBef>
              <a:spcAft>
                <a:spcPct val="0"/>
              </a:spcAft>
              <a:buClrTx/>
              <a:buSzTx/>
              <a:buFontTx/>
              <a:buNone/>
              <a:tabLst/>
            </a:pPr>
            <a:r>
              <a:rPr lang="nl-BE" altLang="nl-BE" dirty="0"/>
              <a:t>Ze boeken doorgaans verlies en hun resultaat wordt jaar na jaar slechter. </a:t>
            </a:r>
          </a:p>
          <a:p>
            <a:pPr marL="0" marR="0" lvl="0" indent="0" algn="l" defTabSz="914400" rtl="0" eaLnBrk="0" fontAlgn="base" latinLnBrk="0" hangingPunct="0">
              <a:lnSpc>
                <a:spcPct val="100000"/>
              </a:lnSpc>
              <a:spcBef>
                <a:spcPct val="0"/>
              </a:spcBef>
              <a:spcAft>
                <a:spcPct val="0"/>
              </a:spcAft>
              <a:buClrTx/>
              <a:buSzTx/>
              <a:buFontTx/>
              <a:buNone/>
              <a:tabLst/>
            </a:pPr>
            <a:r>
              <a:rPr lang="nl-BE" altLang="nl-BE" dirty="0"/>
              <a:t>Dat weegt op het personeel dat ze kunnen aanwerven. Per ziekenhuisbed werken in de grootste 17 ziekenhuizen 2,2 personeelsleden. In de kleinste 17 zijn dat er 2,04 of acht procent minder.</a:t>
            </a:r>
          </a:p>
        </p:txBody>
      </p:sp>
      <p:pic>
        <p:nvPicPr>
          <p:cNvPr id="2056" name="Picture 8" descr="http://multimedia.tijd.be/ziekenhuizen/promo_470x167.jp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568075" y="-2147483648"/>
            <a:ext cx="4476750" cy="15906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45900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NETWERKEN</a:t>
            </a:r>
          </a:p>
        </p:txBody>
      </p:sp>
      <p:sp>
        <p:nvSpPr>
          <p:cNvPr id="3" name="Content Placeholder 2"/>
          <p:cNvSpPr>
            <a:spLocks noGrp="1"/>
          </p:cNvSpPr>
          <p:nvPr>
            <p:ph idx="1"/>
          </p:nvPr>
        </p:nvSpPr>
        <p:spPr/>
        <p:txBody>
          <a:bodyPr>
            <a:normAutofit lnSpcReduction="10000"/>
          </a:bodyPr>
          <a:lstStyle/>
          <a:p>
            <a:r>
              <a:rPr lang="nl-BE" dirty="0" smtClean="0"/>
              <a:t>in </a:t>
            </a:r>
            <a:r>
              <a:rPr lang="nl-BE" dirty="0"/>
              <a:t>principe akkoord</a:t>
            </a:r>
          </a:p>
          <a:p>
            <a:r>
              <a:rPr lang="nl-BE" dirty="0" smtClean="0"/>
              <a:t>regionaal i.p.v. ad hoc</a:t>
            </a:r>
            <a:endParaRPr lang="nl-BE" dirty="0"/>
          </a:p>
          <a:p>
            <a:r>
              <a:rPr lang="nl-BE" dirty="0" err="1" smtClean="0"/>
              <a:t>governance</a:t>
            </a:r>
            <a:r>
              <a:rPr lang="nl-BE" dirty="0" smtClean="0"/>
              <a:t>, pariteit in netwerk-MR</a:t>
            </a:r>
          </a:p>
          <a:p>
            <a:r>
              <a:rPr lang="nl-BE" dirty="0" smtClean="0"/>
              <a:t>garanties</a:t>
            </a:r>
            <a:r>
              <a:rPr lang="nl-BE" dirty="0"/>
              <a:t>, rechten</a:t>
            </a:r>
          </a:p>
          <a:p>
            <a:r>
              <a:rPr lang="nl-BE" dirty="0" smtClean="0"/>
              <a:t>toegang </a:t>
            </a:r>
            <a:r>
              <a:rPr lang="nl-BE" dirty="0"/>
              <a:t>tot gesofistikeerde apparatuur</a:t>
            </a:r>
          </a:p>
          <a:p>
            <a:r>
              <a:rPr lang="nl-BE" dirty="0" smtClean="0"/>
              <a:t>associaties</a:t>
            </a:r>
            <a:r>
              <a:rPr lang="nl-BE" dirty="0"/>
              <a:t>, algemene </a:t>
            </a:r>
            <a:r>
              <a:rPr lang="nl-BE" dirty="0" smtClean="0"/>
              <a:t>regelingen</a:t>
            </a:r>
          </a:p>
          <a:p>
            <a:r>
              <a:rPr lang="nl-BE" dirty="0" smtClean="0"/>
              <a:t>akkoord met referentiecentra, beperkte duur, opzegbaar </a:t>
            </a:r>
            <a:endParaRPr lang="nl-BE" dirty="0"/>
          </a:p>
        </p:txBody>
      </p:sp>
    </p:spTree>
    <p:extLst>
      <p:ext uri="{BB962C8B-B14F-4D97-AF65-F5344CB8AC3E}">
        <p14:creationId xmlns:p14="http://schemas.microsoft.com/office/powerpoint/2010/main" xmlns="" val="300270273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1817</TotalTime>
  <Words>893</Words>
  <Application>Microsoft Office PowerPoint</Application>
  <PresentationFormat>Diavoorstelling (4:3)</PresentationFormat>
  <Paragraphs>186</Paragraphs>
  <Slides>24</Slides>
  <Notes>3</Notes>
  <HiddenSlides>0</HiddenSlides>
  <MMClips>0</MMClips>
  <ScaleCrop>false</ScaleCrop>
  <HeadingPairs>
    <vt:vector size="4" baseType="variant">
      <vt:variant>
        <vt:lpstr>Thema</vt:lpstr>
      </vt:variant>
      <vt:variant>
        <vt:i4>1</vt:i4>
      </vt:variant>
      <vt:variant>
        <vt:lpstr>Diatitels</vt:lpstr>
      </vt:variant>
      <vt:variant>
        <vt:i4>24</vt:i4>
      </vt:variant>
    </vt:vector>
  </HeadingPairs>
  <TitlesOfParts>
    <vt:vector size="25" baseType="lpstr">
      <vt:lpstr>Kantoorthema</vt:lpstr>
      <vt:lpstr>         ASGB-symposium 29-03-2018 – Elewijt  Wat met de artsen in het ‘nieuwe’ ziekenhuis?</vt:lpstr>
      <vt:lpstr>Plan van Aanpak  Hervorming ziekenhuisfinanciering  Commissie Volksgezondheid, 28 april 2015</vt:lpstr>
      <vt:lpstr>Dia 3</vt:lpstr>
      <vt:lpstr>Dia 4</vt:lpstr>
      <vt:lpstr>Dia 5</vt:lpstr>
      <vt:lpstr>Dia 6</vt:lpstr>
      <vt:lpstr>Hervorming financiering: financieringsclusters</vt:lpstr>
      <vt:lpstr>Dia 8</vt:lpstr>
      <vt:lpstr>NETWERKEN</vt:lpstr>
      <vt:lpstr>Heroriëntering ziekenhuis in zorglandschap</vt:lpstr>
      <vt:lpstr>Pilootprojecten: illustraties</vt:lpstr>
      <vt:lpstr>P4P</vt:lpstr>
      <vt:lpstr>Dia 13</vt:lpstr>
      <vt:lpstr>Mortality after surgery in Europe: a 7 day cohort study</vt:lpstr>
      <vt:lpstr>Dia 15</vt:lpstr>
      <vt:lpstr>Dia 16</vt:lpstr>
      <vt:lpstr>Dia 17</vt:lpstr>
      <vt:lpstr>Dia 18</vt:lpstr>
      <vt:lpstr>Context: nood aan hervormingen </vt:lpstr>
      <vt:lpstr>Transitie naar nieuw concept</vt:lpstr>
      <vt:lpstr>NETWERKEN</vt:lpstr>
      <vt:lpstr>Hervorming financiering: basisprincipes</vt:lpstr>
      <vt:lpstr>4. We ontwerpen een financiering die verantwoorde zorg voor de patiënt correct vergoedt en aanzet tot efficiëntie</vt:lpstr>
      <vt:lpstr>Dia 24</vt:lpstr>
    </vt:vector>
  </TitlesOfParts>
  <Company>GZA . Ziekenhuizen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MAHA-studie van de bank Belfius. Die studie leidt tot de conclusie dat de financiële ruimte in de ziekenhuissector jaar na jaar verder afneemt. Het resultaat van het boekjaar 2015 bedraagt namelijk nog maar 106 miljoen euro op een omzet van 14 miljard, zo leert het MAHA-rapport. Het resultaat zakt hiermee van 1,1 naar 0,8 procent. Met een te realiseren besparing van 52 miljoen in 2017 zal die marge nog eens verminderen tot de helft. Van de 89 Belgische ziekenhuizen zijn er 32 die het boekjaar afsloten met een negatief bedrijfsresultaat. "Bovendien is er de veroudering van de bevolking die nog fors zal toenemen", zei Geert Gielens, Chief Economist van Belfius op de persvoorstelling. "Het aantal 65-plussers zal tot 2035 sterk groeien en het aantal 80-plussers zal vanaf 2040 spectaculair toenemen."</dc:title>
  <dc:creator>Rutsaert Robert</dc:creator>
  <cp:lastModifiedBy>ASGB</cp:lastModifiedBy>
  <cp:revision>69</cp:revision>
  <dcterms:created xsi:type="dcterms:W3CDTF">2016-09-26T14:44:57Z</dcterms:created>
  <dcterms:modified xsi:type="dcterms:W3CDTF">2018-03-30T07:52:20Z</dcterms:modified>
</cp:coreProperties>
</file>