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  <p:sldMasterId id="2147483758" r:id="rId3"/>
    <p:sldMasterId id="2147483834" r:id="rId4"/>
    <p:sldMasterId id="2147483875" r:id="rId5"/>
    <p:sldMasterId id="2147483935" r:id="rId6"/>
    <p:sldMasterId id="2147483947" r:id="rId7"/>
    <p:sldMasterId id="2147483960" r:id="rId8"/>
    <p:sldMasterId id="2147483973" r:id="rId9"/>
    <p:sldMasterId id="2147483986" r:id="rId10"/>
    <p:sldMasterId id="2147483999" r:id="rId11"/>
  </p:sldMasterIdLst>
  <p:notesMasterIdLst>
    <p:notesMasterId r:id="rId43"/>
  </p:notesMasterIdLst>
  <p:handoutMasterIdLst>
    <p:handoutMasterId r:id="rId44"/>
  </p:handoutMasterIdLst>
  <p:sldIdLst>
    <p:sldId id="256" r:id="rId12"/>
    <p:sldId id="451" r:id="rId13"/>
    <p:sldId id="329" r:id="rId14"/>
    <p:sldId id="364" r:id="rId15"/>
    <p:sldId id="331" r:id="rId16"/>
    <p:sldId id="375" r:id="rId17"/>
    <p:sldId id="399" r:id="rId18"/>
    <p:sldId id="456" r:id="rId19"/>
    <p:sldId id="323" r:id="rId20"/>
    <p:sldId id="453" r:id="rId21"/>
    <p:sldId id="377" r:id="rId22"/>
    <p:sldId id="448" r:id="rId23"/>
    <p:sldId id="441" r:id="rId24"/>
    <p:sldId id="442" r:id="rId25"/>
    <p:sldId id="443" r:id="rId26"/>
    <p:sldId id="444" r:id="rId27"/>
    <p:sldId id="438" r:id="rId28"/>
    <p:sldId id="417" r:id="rId29"/>
    <p:sldId id="439" r:id="rId30"/>
    <p:sldId id="419" r:id="rId31"/>
    <p:sldId id="440" r:id="rId32"/>
    <p:sldId id="449" r:id="rId33"/>
    <p:sldId id="454" r:id="rId34"/>
    <p:sldId id="428" r:id="rId35"/>
    <p:sldId id="429" r:id="rId36"/>
    <p:sldId id="430" r:id="rId37"/>
    <p:sldId id="433" r:id="rId38"/>
    <p:sldId id="434" r:id="rId39"/>
    <p:sldId id="432" r:id="rId40"/>
    <p:sldId id="450" r:id="rId41"/>
    <p:sldId id="258" r:id="rId42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B14"/>
    <a:srgbClr val="F4A99A"/>
    <a:srgbClr val="0083C3"/>
    <a:srgbClr val="FADC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D2FA6-966D-4B50-8F5A-4D9D9FD6504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1EA0CF0-C60B-43F3-B007-06D5D652A16C}">
      <dgm:prSet phldrT="[Tekst]"/>
      <dgm:spPr/>
      <dgm:t>
        <a:bodyPr/>
        <a:lstStyle/>
        <a:p>
          <a:r>
            <a:rPr lang="nl-BE" b="1" dirty="0" smtClean="0">
              <a:solidFill>
                <a:schemeClr val="tx1"/>
              </a:solidFill>
            </a:rPr>
            <a:t>Deficit</a:t>
          </a:r>
          <a:endParaRPr lang="nl-BE" b="1" dirty="0">
            <a:solidFill>
              <a:schemeClr val="tx1"/>
            </a:solidFill>
          </a:endParaRPr>
        </a:p>
      </dgm:t>
    </dgm:pt>
    <dgm:pt modelId="{030D3B45-1033-4599-B2D6-39D99FB76348}" type="parTrans" cxnId="{E65846FA-E545-402E-AFA8-5B69438273A8}">
      <dgm:prSet/>
      <dgm:spPr/>
      <dgm:t>
        <a:bodyPr/>
        <a:lstStyle/>
        <a:p>
          <a:endParaRPr lang="nl-BE"/>
        </a:p>
      </dgm:t>
    </dgm:pt>
    <dgm:pt modelId="{86046758-D204-4EB0-A57D-27B93C90A2C8}" type="sibTrans" cxnId="{E65846FA-E545-402E-AFA8-5B69438273A8}">
      <dgm:prSet/>
      <dgm:spPr/>
      <dgm:t>
        <a:bodyPr/>
        <a:lstStyle/>
        <a:p>
          <a:endParaRPr lang="nl-BE"/>
        </a:p>
      </dgm:t>
    </dgm:pt>
    <dgm:pt modelId="{010E0907-4B5B-4D9F-9A4F-80A1A72EE3EB}">
      <dgm:prSet phldrT="[Tekst]"/>
      <dgm:spPr/>
      <dgm:t>
        <a:bodyPr/>
        <a:lstStyle/>
        <a:p>
          <a:r>
            <a:rPr lang="nl-BE" b="1" dirty="0" smtClean="0">
              <a:solidFill>
                <a:schemeClr val="tx1"/>
              </a:solidFill>
            </a:rPr>
            <a:t>Bezuiniging</a:t>
          </a:r>
          <a:endParaRPr lang="nl-BE" b="1" dirty="0">
            <a:solidFill>
              <a:schemeClr val="tx1"/>
            </a:solidFill>
          </a:endParaRPr>
        </a:p>
      </dgm:t>
    </dgm:pt>
    <dgm:pt modelId="{CDF46F10-50AC-4AEF-991A-577D1371579C}" type="parTrans" cxnId="{500602A7-08E4-4F32-81C5-358D2B4E48A3}">
      <dgm:prSet/>
      <dgm:spPr/>
      <dgm:t>
        <a:bodyPr/>
        <a:lstStyle/>
        <a:p>
          <a:endParaRPr lang="nl-BE"/>
        </a:p>
      </dgm:t>
    </dgm:pt>
    <dgm:pt modelId="{609A9377-B05C-409E-824E-8084D2881741}" type="sibTrans" cxnId="{500602A7-08E4-4F32-81C5-358D2B4E48A3}">
      <dgm:prSet/>
      <dgm:spPr/>
      <dgm:t>
        <a:bodyPr/>
        <a:lstStyle/>
        <a:p>
          <a:endParaRPr lang="nl-BE"/>
        </a:p>
      </dgm:t>
    </dgm:pt>
    <dgm:pt modelId="{7B6C646C-6611-415E-BD8C-4DBE63289D8B}">
      <dgm:prSet phldrT="[Tekst]"/>
      <dgm:spPr/>
      <dgm:t>
        <a:bodyPr/>
        <a:lstStyle/>
        <a:p>
          <a:r>
            <a:rPr lang="nl-BE" b="1" dirty="0" smtClean="0">
              <a:solidFill>
                <a:schemeClr val="tx1"/>
              </a:solidFill>
            </a:rPr>
            <a:t>Prestaties</a:t>
          </a:r>
          <a:endParaRPr lang="nl-BE" b="1" dirty="0">
            <a:solidFill>
              <a:schemeClr val="tx1"/>
            </a:solidFill>
          </a:endParaRPr>
        </a:p>
      </dgm:t>
    </dgm:pt>
    <dgm:pt modelId="{7741645A-E761-494C-A1B6-A6D86FA7650D}" type="parTrans" cxnId="{BA7CD6D7-19DC-4D73-AFB5-207D7349965C}">
      <dgm:prSet/>
      <dgm:spPr/>
      <dgm:t>
        <a:bodyPr/>
        <a:lstStyle/>
        <a:p>
          <a:endParaRPr lang="nl-BE"/>
        </a:p>
      </dgm:t>
    </dgm:pt>
    <dgm:pt modelId="{F477EBBE-4D3A-4D07-9C34-CECFDF253E8F}" type="sibTrans" cxnId="{BA7CD6D7-19DC-4D73-AFB5-207D7349965C}">
      <dgm:prSet/>
      <dgm:spPr/>
      <dgm:t>
        <a:bodyPr/>
        <a:lstStyle/>
        <a:p>
          <a:endParaRPr lang="nl-BE"/>
        </a:p>
      </dgm:t>
    </dgm:pt>
    <dgm:pt modelId="{0FD80540-E4AA-4B08-BF21-089A78A73950}" type="pres">
      <dgm:prSet presAssocID="{59FD2FA6-966D-4B50-8F5A-4D9D9FD65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5B53C23B-1E2D-41A0-B752-850249C18969}" type="pres">
      <dgm:prSet presAssocID="{59FD2FA6-966D-4B50-8F5A-4D9D9FD6504D}" presName="cycle" presStyleCnt="0"/>
      <dgm:spPr/>
    </dgm:pt>
    <dgm:pt modelId="{4095AE82-670F-4288-A7EF-14E01D4C4791}" type="pres">
      <dgm:prSet presAssocID="{B1EA0CF0-C60B-43F3-B007-06D5D652A16C}" presName="nodeFirstNode" presStyleLbl="node1" presStyleIdx="0" presStyleCnt="3" custScaleX="80704" custScaleY="56405" custRadScaleRad="111770" custRadScaleInc="12987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19AECDF-903E-4B64-9B76-0A2722DAFE04}" type="pres">
      <dgm:prSet presAssocID="{86046758-D204-4EB0-A57D-27B93C90A2C8}" presName="sibTransFirstNode" presStyleLbl="bgShp" presStyleIdx="0" presStyleCnt="1" custLinFactNeighborX="-37716" custLinFactNeighborY="-62766"/>
      <dgm:spPr/>
      <dgm:t>
        <a:bodyPr/>
        <a:lstStyle/>
        <a:p>
          <a:endParaRPr lang="nl-BE"/>
        </a:p>
      </dgm:t>
    </dgm:pt>
    <dgm:pt modelId="{AF670B7D-E52E-49A1-875F-24E2484B5576}" type="pres">
      <dgm:prSet presAssocID="{010E0907-4B5B-4D9F-9A4F-80A1A72EE3EB}" presName="nodeFollowingNodes" presStyleLbl="node1" presStyleIdx="1" presStyleCnt="3" custScaleX="92587" custScaleY="55546" custRadScaleRad="111366" custRadScaleInc="-12683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10BFD3-2A13-4A2C-A3D4-63BBEBA0DD49}" type="pres">
      <dgm:prSet presAssocID="{7B6C646C-6611-415E-BD8C-4DBE63289D8B}" presName="nodeFollowingNodes" presStyleLbl="node1" presStyleIdx="2" presStyleCnt="3" custScaleX="71943" custScaleY="579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A7CD6D7-19DC-4D73-AFB5-207D7349965C}" srcId="{59FD2FA6-966D-4B50-8F5A-4D9D9FD6504D}" destId="{7B6C646C-6611-415E-BD8C-4DBE63289D8B}" srcOrd="2" destOrd="0" parTransId="{7741645A-E761-494C-A1B6-A6D86FA7650D}" sibTransId="{F477EBBE-4D3A-4D07-9C34-CECFDF253E8F}"/>
    <dgm:cxn modelId="{386A9847-920C-41D4-A4E6-2F2EB6E24B1A}" type="presOf" srcId="{7B6C646C-6611-415E-BD8C-4DBE63289D8B}" destId="{FD10BFD3-2A13-4A2C-A3D4-63BBEBA0DD49}" srcOrd="0" destOrd="0" presId="urn:microsoft.com/office/officeart/2005/8/layout/cycle3"/>
    <dgm:cxn modelId="{7D2BDBBE-1941-438E-AFB8-B628C5CE8C20}" type="presOf" srcId="{59FD2FA6-966D-4B50-8F5A-4D9D9FD6504D}" destId="{0FD80540-E4AA-4B08-BF21-089A78A73950}" srcOrd="0" destOrd="0" presId="urn:microsoft.com/office/officeart/2005/8/layout/cycle3"/>
    <dgm:cxn modelId="{E65846FA-E545-402E-AFA8-5B69438273A8}" srcId="{59FD2FA6-966D-4B50-8F5A-4D9D9FD6504D}" destId="{B1EA0CF0-C60B-43F3-B007-06D5D652A16C}" srcOrd="0" destOrd="0" parTransId="{030D3B45-1033-4599-B2D6-39D99FB76348}" sibTransId="{86046758-D204-4EB0-A57D-27B93C90A2C8}"/>
    <dgm:cxn modelId="{691C9EDE-2175-47F6-8B02-AEB0419ADF3C}" type="presOf" srcId="{010E0907-4B5B-4D9F-9A4F-80A1A72EE3EB}" destId="{AF670B7D-E52E-49A1-875F-24E2484B5576}" srcOrd="0" destOrd="0" presId="urn:microsoft.com/office/officeart/2005/8/layout/cycle3"/>
    <dgm:cxn modelId="{67CAE81F-A7BA-4BA2-BFAC-C4C261687CCB}" type="presOf" srcId="{B1EA0CF0-C60B-43F3-B007-06D5D652A16C}" destId="{4095AE82-670F-4288-A7EF-14E01D4C4791}" srcOrd="0" destOrd="0" presId="urn:microsoft.com/office/officeart/2005/8/layout/cycle3"/>
    <dgm:cxn modelId="{500602A7-08E4-4F32-81C5-358D2B4E48A3}" srcId="{59FD2FA6-966D-4B50-8F5A-4D9D9FD6504D}" destId="{010E0907-4B5B-4D9F-9A4F-80A1A72EE3EB}" srcOrd="1" destOrd="0" parTransId="{CDF46F10-50AC-4AEF-991A-577D1371579C}" sibTransId="{609A9377-B05C-409E-824E-8084D2881741}"/>
    <dgm:cxn modelId="{BC8FED64-8C42-49CB-A5DE-33B6E8FA902E}" type="presOf" srcId="{86046758-D204-4EB0-A57D-27B93C90A2C8}" destId="{E19AECDF-903E-4B64-9B76-0A2722DAFE04}" srcOrd="0" destOrd="0" presId="urn:microsoft.com/office/officeart/2005/8/layout/cycle3"/>
    <dgm:cxn modelId="{4DD45266-C8ED-4113-B4DC-B0903FE7DAC1}" type="presParOf" srcId="{0FD80540-E4AA-4B08-BF21-089A78A73950}" destId="{5B53C23B-1E2D-41A0-B752-850249C18969}" srcOrd="0" destOrd="0" presId="urn:microsoft.com/office/officeart/2005/8/layout/cycle3"/>
    <dgm:cxn modelId="{C5CCAE1E-02DB-4EEE-982F-ABE030A2D4D6}" type="presParOf" srcId="{5B53C23B-1E2D-41A0-B752-850249C18969}" destId="{4095AE82-670F-4288-A7EF-14E01D4C4791}" srcOrd="0" destOrd="0" presId="urn:microsoft.com/office/officeart/2005/8/layout/cycle3"/>
    <dgm:cxn modelId="{3F7A0F7F-94AF-46BF-899F-B43A600CD1CA}" type="presParOf" srcId="{5B53C23B-1E2D-41A0-B752-850249C18969}" destId="{E19AECDF-903E-4B64-9B76-0A2722DAFE04}" srcOrd="1" destOrd="0" presId="urn:microsoft.com/office/officeart/2005/8/layout/cycle3"/>
    <dgm:cxn modelId="{5E45F920-2D5F-4223-BA7B-0657F99FCCB4}" type="presParOf" srcId="{5B53C23B-1E2D-41A0-B752-850249C18969}" destId="{AF670B7D-E52E-49A1-875F-24E2484B5576}" srcOrd="2" destOrd="0" presId="urn:microsoft.com/office/officeart/2005/8/layout/cycle3"/>
    <dgm:cxn modelId="{91A3FA1E-017A-44CC-A167-14E3A0793FC2}" type="presParOf" srcId="{5B53C23B-1E2D-41A0-B752-850249C18969}" destId="{FD10BFD3-2A13-4A2C-A3D4-63BBEBA0DD49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BEA2B-586B-4DE2-8714-A0A8665A29CF}" type="doc">
      <dgm:prSet loTypeId="urn:microsoft.com/office/officeart/2005/8/layout/hList7#1" loCatId="list" qsTypeId="urn:microsoft.com/office/officeart/2005/8/quickstyle/simple5" qsCatId="simple" csTypeId="urn:microsoft.com/office/officeart/2005/8/colors/colorful4" csCatId="colorful" phldr="1"/>
      <dgm:spPr/>
    </dgm:pt>
    <dgm:pt modelId="{F692514D-2E4B-4AAB-AA89-23FFD9272A4F}">
      <dgm:prSet phldrT="[Tekst]"/>
      <dgm:spPr/>
      <dgm:t>
        <a:bodyPr/>
        <a:lstStyle/>
        <a:p>
          <a:r>
            <a:rPr lang="nl-BE" b="1" dirty="0" smtClean="0"/>
            <a:t>Lokale zorgnetwerken rond de patiënt</a:t>
          </a:r>
          <a:endParaRPr lang="nl-BE" b="1" dirty="0"/>
        </a:p>
      </dgm:t>
    </dgm:pt>
    <dgm:pt modelId="{5233C3B0-7513-4971-914F-9B9079F60945}" type="parTrans" cxnId="{F1499491-DD70-49CB-BA99-38EA61F40776}">
      <dgm:prSet/>
      <dgm:spPr/>
      <dgm:t>
        <a:bodyPr/>
        <a:lstStyle/>
        <a:p>
          <a:endParaRPr lang="nl-BE"/>
        </a:p>
      </dgm:t>
    </dgm:pt>
    <dgm:pt modelId="{DD12E5DF-7679-48E9-8468-B463BB007761}" type="sibTrans" cxnId="{F1499491-DD70-49CB-BA99-38EA61F40776}">
      <dgm:prSet/>
      <dgm:spPr/>
      <dgm:t>
        <a:bodyPr/>
        <a:lstStyle/>
        <a:p>
          <a:endParaRPr lang="nl-BE"/>
        </a:p>
      </dgm:t>
    </dgm:pt>
    <dgm:pt modelId="{33F3C307-A3E3-4ABC-BF96-569AEC16FDCC}">
      <dgm:prSet phldrT="[Tekst]"/>
      <dgm:spPr/>
      <dgm:t>
        <a:bodyPr/>
        <a:lstStyle/>
        <a:p>
          <a:r>
            <a:rPr lang="nl-BE" b="1" dirty="0" smtClean="0"/>
            <a:t>Klinische netwerken</a:t>
          </a:r>
          <a:endParaRPr lang="nl-BE" b="1" dirty="0"/>
        </a:p>
      </dgm:t>
    </dgm:pt>
    <dgm:pt modelId="{9E09D538-A51F-44D8-AEFF-D83A79403B24}" type="parTrans" cxnId="{88CB9F66-537E-4DB2-8BD2-171F755163F6}">
      <dgm:prSet/>
      <dgm:spPr/>
      <dgm:t>
        <a:bodyPr/>
        <a:lstStyle/>
        <a:p>
          <a:endParaRPr lang="nl-BE"/>
        </a:p>
      </dgm:t>
    </dgm:pt>
    <dgm:pt modelId="{AA7DC431-C444-4B4D-B0C3-9B82E17506A6}" type="sibTrans" cxnId="{88CB9F66-537E-4DB2-8BD2-171F755163F6}">
      <dgm:prSet/>
      <dgm:spPr/>
      <dgm:t>
        <a:bodyPr/>
        <a:lstStyle/>
        <a:p>
          <a:endParaRPr lang="nl-BE"/>
        </a:p>
      </dgm:t>
    </dgm:pt>
    <dgm:pt modelId="{EDB8AA89-695B-4DEE-83A5-19795D01D4D2}">
      <dgm:prSet phldrT="[Tekst]"/>
      <dgm:spPr/>
      <dgm:t>
        <a:bodyPr/>
        <a:lstStyle/>
        <a:p>
          <a:r>
            <a:rPr lang="nl-BE" b="1" dirty="0" smtClean="0"/>
            <a:t>Netwerken van ondersteunende diensten</a:t>
          </a:r>
          <a:endParaRPr lang="nl-BE" b="1" dirty="0"/>
        </a:p>
      </dgm:t>
    </dgm:pt>
    <dgm:pt modelId="{2872BB3E-88DA-4973-9AE8-884186345BF7}" type="parTrans" cxnId="{F1F27F4B-ACA0-459B-B81F-A51B2A208546}">
      <dgm:prSet/>
      <dgm:spPr/>
      <dgm:t>
        <a:bodyPr/>
        <a:lstStyle/>
        <a:p>
          <a:endParaRPr lang="nl-BE"/>
        </a:p>
      </dgm:t>
    </dgm:pt>
    <dgm:pt modelId="{2CAFBA17-DA05-40CC-B87F-AE020EF28B1F}" type="sibTrans" cxnId="{F1F27F4B-ACA0-459B-B81F-A51B2A208546}">
      <dgm:prSet/>
      <dgm:spPr/>
      <dgm:t>
        <a:bodyPr/>
        <a:lstStyle/>
        <a:p>
          <a:endParaRPr lang="nl-BE"/>
        </a:p>
      </dgm:t>
    </dgm:pt>
    <dgm:pt modelId="{68ED7609-AA6B-476A-8013-532624A6D0FC}" type="pres">
      <dgm:prSet presAssocID="{AD9BEA2B-586B-4DE2-8714-A0A8665A29CF}" presName="Name0" presStyleCnt="0">
        <dgm:presLayoutVars>
          <dgm:dir/>
          <dgm:resizeHandles val="exact"/>
        </dgm:presLayoutVars>
      </dgm:prSet>
      <dgm:spPr/>
    </dgm:pt>
    <dgm:pt modelId="{587407B6-0A14-4D69-B3BE-65F1C6DF61C9}" type="pres">
      <dgm:prSet presAssocID="{AD9BEA2B-586B-4DE2-8714-A0A8665A29CF}" presName="fgShape" presStyleLbl="fgShp" presStyleIdx="0" presStyleCnt="1"/>
      <dgm:spPr/>
    </dgm:pt>
    <dgm:pt modelId="{6F589768-B8F8-4AEA-8566-1980CA81C08F}" type="pres">
      <dgm:prSet presAssocID="{AD9BEA2B-586B-4DE2-8714-A0A8665A29CF}" presName="linComp" presStyleCnt="0"/>
      <dgm:spPr/>
    </dgm:pt>
    <dgm:pt modelId="{BD7DD356-7BB4-4F88-8563-DDD8C2943876}" type="pres">
      <dgm:prSet presAssocID="{F692514D-2E4B-4AAB-AA89-23FFD9272A4F}" presName="compNode" presStyleCnt="0"/>
      <dgm:spPr/>
    </dgm:pt>
    <dgm:pt modelId="{EF9EF27A-C0DF-4F56-9F39-BDEE010F73E7}" type="pres">
      <dgm:prSet presAssocID="{F692514D-2E4B-4AAB-AA89-23FFD9272A4F}" presName="bkgdShape" presStyleLbl="node1" presStyleIdx="0" presStyleCnt="3"/>
      <dgm:spPr/>
      <dgm:t>
        <a:bodyPr/>
        <a:lstStyle/>
        <a:p>
          <a:endParaRPr lang="nl-BE"/>
        </a:p>
      </dgm:t>
    </dgm:pt>
    <dgm:pt modelId="{C2B716CA-DEEB-4CEE-AA73-0F81CAE3BD93}" type="pres">
      <dgm:prSet presAssocID="{F692514D-2E4B-4AAB-AA89-23FFD9272A4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40D7B77-9E3B-4E79-BDA0-B121B12DD9BE}" type="pres">
      <dgm:prSet presAssocID="{F692514D-2E4B-4AAB-AA89-23FFD9272A4F}" presName="invisiNode" presStyleLbl="node1" presStyleIdx="0" presStyleCnt="3"/>
      <dgm:spPr/>
    </dgm:pt>
    <dgm:pt modelId="{F22FF463-B8DC-4BD5-9D82-F59EC79B0BCE}" type="pres">
      <dgm:prSet presAssocID="{F692514D-2E4B-4AAB-AA89-23FFD9272A4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FA8548A0-9ED8-496E-847D-E350D2D7E9A6}" type="pres">
      <dgm:prSet presAssocID="{DD12E5DF-7679-48E9-8468-B463BB007761}" presName="sibTrans" presStyleLbl="sibTrans2D1" presStyleIdx="0" presStyleCnt="0"/>
      <dgm:spPr/>
      <dgm:t>
        <a:bodyPr/>
        <a:lstStyle/>
        <a:p>
          <a:endParaRPr lang="nl-BE"/>
        </a:p>
      </dgm:t>
    </dgm:pt>
    <dgm:pt modelId="{6BD49225-203A-4D5A-B0EC-91AE635EC3D0}" type="pres">
      <dgm:prSet presAssocID="{33F3C307-A3E3-4ABC-BF96-569AEC16FDCC}" presName="compNode" presStyleCnt="0"/>
      <dgm:spPr/>
    </dgm:pt>
    <dgm:pt modelId="{9BF5EA7A-1775-44F1-9732-9D247C93C284}" type="pres">
      <dgm:prSet presAssocID="{33F3C307-A3E3-4ABC-BF96-569AEC16FDCC}" presName="bkgdShape" presStyleLbl="node1" presStyleIdx="1" presStyleCnt="3" custLinFactNeighborX="5951" custLinFactNeighborY="-735"/>
      <dgm:spPr/>
      <dgm:t>
        <a:bodyPr/>
        <a:lstStyle/>
        <a:p>
          <a:endParaRPr lang="nl-BE"/>
        </a:p>
      </dgm:t>
    </dgm:pt>
    <dgm:pt modelId="{C3AC9F7B-D8B6-4091-94E6-1A5E3C696690}" type="pres">
      <dgm:prSet presAssocID="{33F3C307-A3E3-4ABC-BF96-569AEC16FDC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B072393-121B-486B-A1A7-31C6C52F1DFD}" type="pres">
      <dgm:prSet presAssocID="{33F3C307-A3E3-4ABC-BF96-569AEC16FDCC}" presName="invisiNode" presStyleLbl="node1" presStyleIdx="1" presStyleCnt="3"/>
      <dgm:spPr/>
    </dgm:pt>
    <dgm:pt modelId="{46978EBD-124D-4EF0-9782-440628B58D36}" type="pres">
      <dgm:prSet presAssocID="{33F3C307-A3E3-4ABC-BF96-569AEC16FDCC}" presName="imagNode" presStyleLbl="fgImgPlace1" presStyleIdx="1" presStyleCnt="3" custLinFactNeighborX="6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</dgm:spPr>
    </dgm:pt>
    <dgm:pt modelId="{D3E21B01-1A80-409D-9C2C-CD90C5730A2D}" type="pres">
      <dgm:prSet presAssocID="{AA7DC431-C444-4B4D-B0C3-9B82E17506A6}" presName="sibTrans" presStyleLbl="sibTrans2D1" presStyleIdx="0" presStyleCnt="0"/>
      <dgm:spPr/>
      <dgm:t>
        <a:bodyPr/>
        <a:lstStyle/>
        <a:p>
          <a:endParaRPr lang="nl-BE"/>
        </a:p>
      </dgm:t>
    </dgm:pt>
    <dgm:pt modelId="{4286FABF-61A6-4222-A739-8B10971B2BFF}" type="pres">
      <dgm:prSet presAssocID="{EDB8AA89-695B-4DEE-83A5-19795D01D4D2}" presName="compNode" presStyleCnt="0"/>
      <dgm:spPr/>
    </dgm:pt>
    <dgm:pt modelId="{A4349DB1-3C14-4DF9-ADE7-55DBD89E9152}" type="pres">
      <dgm:prSet presAssocID="{EDB8AA89-695B-4DEE-83A5-19795D01D4D2}" presName="bkgdShape" presStyleLbl="node1" presStyleIdx="2" presStyleCnt="3"/>
      <dgm:spPr/>
      <dgm:t>
        <a:bodyPr/>
        <a:lstStyle/>
        <a:p>
          <a:endParaRPr lang="nl-BE"/>
        </a:p>
      </dgm:t>
    </dgm:pt>
    <dgm:pt modelId="{C271FF11-3ED9-461B-A051-20586EAF3574}" type="pres">
      <dgm:prSet presAssocID="{EDB8AA89-695B-4DEE-83A5-19795D01D4D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717B166-A47F-4C09-800A-C955E9E3EF5E}" type="pres">
      <dgm:prSet presAssocID="{EDB8AA89-695B-4DEE-83A5-19795D01D4D2}" presName="invisiNode" presStyleLbl="node1" presStyleIdx="2" presStyleCnt="3"/>
      <dgm:spPr/>
    </dgm:pt>
    <dgm:pt modelId="{36D27274-74C9-40E4-B1EE-B12CBE47A65F}" type="pres">
      <dgm:prSet presAssocID="{EDB8AA89-695B-4DEE-83A5-19795D01D4D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1F27F4B-ACA0-459B-B81F-A51B2A208546}" srcId="{AD9BEA2B-586B-4DE2-8714-A0A8665A29CF}" destId="{EDB8AA89-695B-4DEE-83A5-19795D01D4D2}" srcOrd="2" destOrd="0" parTransId="{2872BB3E-88DA-4973-9AE8-884186345BF7}" sibTransId="{2CAFBA17-DA05-40CC-B87F-AE020EF28B1F}"/>
    <dgm:cxn modelId="{55F92CF1-305A-4546-9627-A1B1A0738B72}" type="presOf" srcId="{EDB8AA89-695B-4DEE-83A5-19795D01D4D2}" destId="{A4349DB1-3C14-4DF9-ADE7-55DBD89E9152}" srcOrd="0" destOrd="0" presId="urn:microsoft.com/office/officeart/2005/8/layout/hList7#1"/>
    <dgm:cxn modelId="{FA275DA1-3830-432B-8916-F89873F6AB6B}" type="presOf" srcId="{F692514D-2E4B-4AAB-AA89-23FFD9272A4F}" destId="{EF9EF27A-C0DF-4F56-9F39-BDEE010F73E7}" srcOrd="0" destOrd="0" presId="urn:microsoft.com/office/officeart/2005/8/layout/hList7#1"/>
    <dgm:cxn modelId="{88CB9F66-537E-4DB2-8BD2-171F755163F6}" srcId="{AD9BEA2B-586B-4DE2-8714-A0A8665A29CF}" destId="{33F3C307-A3E3-4ABC-BF96-569AEC16FDCC}" srcOrd="1" destOrd="0" parTransId="{9E09D538-A51F-44D8-AEFF-D83A79403B24}" sibTransId="{AA7DC431-C444-4B4D-B0C3-9B82E17506A6}"/>
    <dgm:cxn modelId="{78AE2F9E-FAC6-4B4B-AA6C-2B0BCB43EBE9}" type="presOf" srcId="{33F3C307-A3E3-4ABC-BF96-569AEC16FDCC}" destId="{9BF5EA7A-1775-44F1-9732-9D247C93C284}" srcOrd="0" destOrd="0" presId="urn:microsoft.com/office/officeart/2005/8/layout/hList7#1"/>
    <dgm:cxn modelId="{BD85A5FF-D5BB-42CC-A6C5-D09DE2CEF8FF}" type="presOf" srcId="{AA7DC431-C444-4B4D-B0C3-9B82E17506A6}" destId="{D3E21B01-1A80-409D-9C2C-CD90C5730A2D}" srcOrd="0" destOrd="0" presId="urn:microsoft.com/office/officeart/2005/8/layout/hList7#1"/>
    <dgm:cxn modelId="{1014E617-8D66-4EA2-B320-3D16B12002B5}" type="presOf" srcId="{DD12E5DF-7679-48E9-8468-B463BB007761}" destId="{FA8548A0-9ED8-496E-847D-E350D2D7E9A6}" srcOrd="0" destOrd="0" presId="urn:microsoft.com/office/officeart/2005/8/layout/hList7#1"/>
    <dgm:cxn modelId="{499E7774-9AEA-40EB-93A2-C6A631D95C41}" type="presOf" srcId="{AD9BEA2B-586B-4DE2-8714-A0A8665A29CF}" destId="{68ED7609-AA6B-476A-8013-532624A6D0FC}" srcOrd="0" destOrd="0" presId="urn:microsoft.com/office/officeart/2005/8/layout/hList7#1"/>
    <dgm:cxn modelId="{F1499491-DD70-49CB-BA99-38EA61F40776}" srcId="{AD9BEA2B-586B-4DE2-8714-A0A8665A29CF}" destId="{F692514D-2E4B-4AAB-AA89-23FFD9272A4F}" srcOrd="0" destOrd="0" parTransId="{5233C3B0-7513-4971-914F-9B9079F60945}" sibTransId="{DD12E5DF-7679-48E9-8468-B463BB007761}"/>
    <dgm:cxn modelId="{3A225CC4-BA35-455A-85A4-AF12BEEA0211}" type="presOf" srcId="{33F3C307-A3E3-4ABC-BF96-569AEC16FDCC}" destId="{C3AC9F7B-D8B6-4091-94E6-1A5E3C696690}" srcOrd="1" destOrd="0" presId="urn:microsoft.com/office/officeart/2005/8/layout/hList7#1"/>
    <dgm:cxn modelId="{CC7E734E-1FD0-4872-95FD-D4CA9752CBDC}" type="presOf" srcId="{EDB8AA89-695B-4DEE-83A5-19795D01D4D2}" destId="{C271FF11-3ED9-461B-A051-20586EAF3574}" srcOrd="1" destOrd="0" presId="urn:microsoft.com/office/officeart/2005/8/layout/hList7#1"/>
    <dgm:cxn modelId="{499B7710-AB92-4E41-AAE1-BA9CDC518FDA}" type="presOf" srcId="{F692514D-2E4B-4AAB-AA89-23FFD9272A4F}" destId="{C2B716CA-DEEB-4CEE-AA73-0F81CAE3BD93}" srcOrd="1" destOrd="0" presId="urn:microsoft.com/office/officeart/2005/8/layout/hList7#1"/>
    <dgm:cxn modelId="{55341709-D874-4819-AAB0-19CA75368C23}" type="presParOf" srcId="{68ED7609-AA6B-476A-8013-532624A6D0FC}" destId="{587407B6-0A14-4D69-B3BE-65F1C6DF61C9}" srcOrd="0" destOrd="0" presId="urn:microsoft.com/office/officeart/2005/8/layout/hList7#1"/>
    <dgm:cxn modelId="{A8A256F7-2F30-4A9D-89A2-5138BA6D5149}" type="presParOf" srcId="{68ED7609-AA6B-476A-8013-532624A6D0FC}" destId="{6F589768-B8F8-4AEA-8566-1980CA81C08F}" srcOrd="1" destOrd="0" presId="urn:microsoft.com/office/officeart/2005/8/layout/hList7#1"/>
    <dgm:cxn modelId="{32976C38-816E-48A1-B621-021DBCBDD3EF}" type="presParOf" srcId="{6F589768-B8F8-4AEA-8566-1980CA81C08F}" destId="{BD7DD356-7BB4-4F88-8563-DDD8C2943876}" srcOrd="0" destOrd="0" presId="urn:microsoft.com/office/officeart/2005/8/layout/hList7#1"/>
    <dgm:cxn modelId="{A5FAB404-3193-4848-85FE-0B1038B3D1E4}" type="presParOf" srcId="{BD7DD356-7BB4-4F88-8563-DDD8C2943876}" destId="{EF9EF27A-C0DF-4F56-9F39-BDEE010F73E7}" srcOrd="0" destOrd="0" presId="urn:microsoft.com/office/officeart/2005/8/layout/hList7#1"/>
    <dgm:cxn modelId="{17395187-AB1F-4189-ACE7-6362341B9611}" type="presParOf" srcId="{BD7DD356-7BB4-4F88-8563-DDD8C2943876}" destId="{C2B716CA-DEEB-4CEE-AA73-0F81CAE3BD93}" srcOrd="1" destOrd="0" presId="urn:microsoft.com/office/officeart/2005/8/layout/hList7#1"/>
    <dgm:cxn modelId="{38A8FFE5-AD80-4EF7-8019-D35781FD8619}" type="presParOf" srcId="{BD7DD356-7BB4-4F88-8563-DDD8C2943876}" destId="{940D7B77-9E3B-4E79-BDA0-B121B12DD9BE}" srcOrd="2" destOrd="0" presId="urn:microsoft.com/office/officeart/2005/8/layout/hList7#1"/>
    <dgm:cxn modelId="{FAAF8322-7040-4BAD-ABF5-C283EE6E96E8}" type="presParOf" srcId="{BD7DD356-7BB4-4F88-8563-DDD8C2943876}" destId="{F22FF463-B8DC-4BD5-9D82-F59EC79B0BCE}" srcOrd="3" destOrd="0" presId="urn:microsoft.com/office/officeart/2005/8/layout/hList7#1"/>
    <dgm:cxn modelId="{3A196FE2-896A-4DDB-AE77-976C23D623E8}" type="presParOf" srcId="{6F589768-B8F8-4AEA-8566-1980CA81C08F}" destId="{FA8548A0-9ED8-496E-847D-E350D2D7E9A6}" srcOrd="1" destOrd="0" presId="urn:microsoft.com/office/officeart/2005/8/layout/hList7#1"/>
    <dgm:cxn modelId="{A33BB2E7-1DEF-4DA1-BBF7-A12D9B4CEAEA}" type="presParOf" srcId="{6F589768-B8F8-4AEA-8566-1980CA81C08F}" destId="{6BD49225-203A-4D5A-B0EC-91AE635EC3D0}" srcOrd="2" destOrd="0" presId="urn:microsoft.com/office/officeart/2005/8/layout/hList7#1"/>
    <dgm:cxn modelId="{3EA92D45-C3BB-4C2D-9FEB-BCDBA29FB90C}" type="presParOf" srcId="{6BD49225-203A-4D5A-B0EC-91AE635EC3D0}" destId="{9BF5EA7A-1775-44F1-9732-9D247C93C284}" srcOrd="0" destOrd="0" presId="urn:microsoft.com/office/officeart/2005/8/layout/hList7#1"/>
    <dgm:cxn modelId="{22323595-3958-49A7-B7C7-E6A1DAD34016}" type="presParOf" srcId="{6BD49225-203A-4D5A-B0EC-91AE635EC3D0}" destId="{C3AC9F7B-D8B6-4091-94E6-1A5E3C696690}" srcOrd="1" destOrd="0" presId="urn:microsoft.com/office/officeart/2005/8/layout/hList7#1"/>
    <dgm:cxn modelId="{1EF87B65-48F0-46C6-9E29-EBC8B4B7D0D8}" type="presParOf" srcId="{6BD49225-203A-4D5A-B0EC-91AE635EC3D0}" destId="{0B072393-121B-486B-A1A7-31C6C52F1DFD}" srcOrd="2" destOrd="0" presId="urn:microsoft.com/office/officeart/2005/8/layout/hList7#1"/>
    <dgm:cxn modelId="{2D3298DB-B504-46BB-96C3-8AAC9D9FC4BB}" type="presParOf" srcId="{6BD49225-203A-4D5A-B0EC-91AE635EC3D0}" destId="{46978EBD-124D-4EF0-9782-440628B58D36}" srcOrd="3" destOrd="0" presId="urn:microsoft.com/office/officeart/2005/8/layout/hList7#1"/>
    <dgm:cxn modelId="{5FE40D55-953F-4712-8896-3BF2DC0CE559}" type="presParOf" srcId="{6F589768-B8F8-4AEA-8566-1980CA81C08F}" destId="{D3E21B01-1A80-409D-9C2C-CD90C5730A2D}" srcOrd="3" destOrd="0" presId="urn:microsoft.com/office/officeart/2005/8/layout/hList7#1"/>
    <dgm:cxn modelId="{A60A10C9-091A-4252-80A9-F14E31CA0A75}" type="presParOf" srcId="{6F589768-B8F8-4AEA-8566-1980CA81C08F}" destId="{4286FABF-61A6-4222-A739-8B10971B2BFF}" srcOrd="4" destOrd="0" presId="urn:microsoft.com/office/officeart/2005/8/layout/hList7#1"/>
    <dgm:cxn modelId="{0AACFFB7-52BF-48F0-99C6-08416CE2C70F}" type="presParOf" srcId="{4286FABF-61A6-4222-A739-8B10971B2BFF}" destId="{A4349DB1-3C14-4DF9-ADE7-55DBD89E9152}" srcOrd="0" destOrd="0" presId="urn:microsoft.com/office/officeart/2005/8/layout/hList7#1"/>
    <dgm:cxn modelId="{62F06F05-250B-43E6-8248-081DB0274DFF}" type="presParOf" srcId="{4286FABF-61A6-4222-A739-8B10971B2BFF}" destId="{C271FF11-3ED9-461B-A051-20586EAF3574}" srcOrd="1" destOrd="0" presId="urn:microsoft.com/office/officeart/2005/8/layout/hList7#1"/>
    <dgm:cxn modelId="{8B82BB18-A3AF-4143-AC64-8863CE8175F5}" type="presParOf" srcId="{4286FABF-61A6-4222-A739-8B10971B2BFF}" destId="{C717B166-A47F-4C09-800A-C955E9E3EF5E}" srcOrd="2" destOrd="0" presId="urn:microsoft.com/office/officeart/2005/8/layout/hList7#1"/>
    <dgm:cxn modelId="{D9B8B186-227F-4395-9C50-D51FA6E34868}" type="presParOf" srcId="{4286FABF-61A6-4222-A739-8B10971B2BFF}" destId="{36D27274-74C9-40E4-B1EE-B12CBE47A65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9AECDF-903E-4B64-9B76-0A2722DAFE04}">
      <dsp:nvSpPr>
        <dsp:cNvPr id="0" name=""/>
        <dsp:cNvSpPr/>
      </dsp:nvSpPr>
      <dsp:spPr>
        <a:xfrm>
          <a:off x="1628034" y="215113"/>
          <a:ext cx="4848885" cy="4848885"/>
        </a:xfrm>
        <a:prstGeom prst="circularArrow">
          <a:avLst>
            <a:gd name="adj1" fmla="val 5689"/>
            <a:gd name="adj2" fmla="val 340510"/>
            <a:gd name="adj3" fmla="val 13215946"/>
            <a:gd name="adj4" fmla="val 17730663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5AE82-670F-4288-A7EF-14E01D4C4791}">
      <dsp:nvSpPr>
        <dsp:cNvPr id="0" name=""/>
        <dsp:cNvSpPr/>
      </dsp:nvSpPr>
      <dsp:spPr>
        <a:xfrm>
          <a:off x="4493626" y="3564675"/>
          <a:ext cx="2775312" cy="969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900" b="1" kern="1200" dirty="0" smtClean="0">
              <a:solidFill>
                <a:schemeClr val="tx1"/>
              </a:solidFill>
            </a:rPr>
            <a:t>Deficit</a:t>
          </a:r>
          <a:endParaRPr lang="nl-BE" sz="3900" b="1" kern="1200" dirty="0">
            <a:solidFill>
              <a:schemeClr val="tx1"/>
            </a:solidFill>
          </a:endParaRPr>
        </a:p>
      </dsp:txBody>
      <dsp:txXfrm>
        <a:off x="4493626" y="3564675"/>
        <a:ext cx="2775312" cy="969849"/>
      </dsp:txXfrm>
    </dsp:sp>
    <dsp:sp modelId="{AF670B7D-E52E-49A1-875F-24E2484B5576}">
      <dsp:nvSpPr>
        <dsp:cNvPr id="0" name=""/>
        <dsp:cNvSpPr/>
      </dsp:nvSpPr>
      <dsp:spPr>
        <a:xfrm>
          <a:off x="2414850" y="148503"/>
          <a:ext cx="3183954" cy="955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900" b="1" kern="1200" dirty="0" smtClean="0">
              <a:solidFill>
                <a:schemeClr val="tx1"/>
              </a:solidFill>
            </a:rPr>
            <a:t>Bezuiniging</a:t>
          </a:r>
          <a:endParaRPr lang="nl-BE" sz="3900" b="1" kern="1200" dirty="0">
            <a:solidFill>
              <a:schemeClr val="tx1"/>
            </a:solidFill>
          </a:endParaRPr>
        </a:p>
      </dsp:txBody>
      <dsp:txXfrm>
        <a:off x="2414850" y="148503"/>
        <a:ext cx="3183954" cy="955079"/>
      </dsp:txXfrm>
    </dsp:sp>
    <dsp:sp modelId="{FD10BFD3-2A13-4A2C-A3D4-63BBEBA0DD49}">
      <dsp:nvSpPr>
        <dsp:cNvPr id="0" name=""/>
        <dsp:cNvSpPr/>
      </dsp:nvSpPr>
      <dsp:spPr>
        <a:xfrm>
          <a:off x="691103" y="3539882"/>
          <a:ext cx="2474032" cy="996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900" b="1" kern="1200" dirty="0" smtClean="0">
              <a:solidFill>
                <a:schemeClr val="tx1"/>
              </a:solidFill>
            </a:rPr>
            <a:t>Prestaties</a:t>
          </a:r>
          <a:endParaRPr lang="nl-BE" sz="3900" b="1" kern="1200" dirty="0">
            <a:solidFill>
              <a:schemeClr val="tx1"/>
            </a:solidFill>
          </a:endParaRPr>
        </a:p>
      </dsp:txBody>
      <dsp:txXfrm>
        <a:off x="691103" y="3539882"/>
        <a:ext cx="2474032" cy="9962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9EF27A-C0DF-4F56-9F39-BDEE010F73E7}">
      <dsp:nvSpPr>
        <dsp:cNvPr id="0" name=""/>
        <dsp:cNvSpPr/>
      </dsp:nvSpPr>
      <dsp:spPr>
        <a:xfrm>
          <a:off x="793" y="0"/>
          <a:ext cx="1234796" cy="3331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Lokale zorgnetwerken rond de patiënt</a:t>
          </a:r>
          <a:endParaRPr lang="nl-BE" sz="1200" b="1" kern="1200" dirty="0"/>
        </a:p>
      </dsp:txBody>
      <dsp:txXfrm>
        <a:off x="793" y="1332411"/>
        <a:ext cx="1234796" cy="1332411"/>
      </dsp:txXfrm>
    </dsp:sp>
    <dsp:sp modelId="{F22FF463-B8DC-4BD5-9D82-F59EC79B0BCE}">
      <dsp:nvSpPr>
        <dsp:cNvPr id="0" name=""/>
        <dsp:cNvSpPr/>
      </dsp:nvSpPr>
      <dsp:spPr>
        <a:xfrm>
          <a:off x="63575" y="199861"/>
          <a:ext cx="1109232" cy="11092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F5EA7A-1775-44F1-9732-9D247C93C284}">
      <dsp:nvSpPr>
        <dsp:cNvPr id="0" name=""/>
        <dsp:cNvSpPr/>
      </dsp:nvSpPr>
      <dsp:spPr>
        <a:xfrm>
          <a:off x="1346116" y="0"/>
          <a:ext cx="1234796" cy="3331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Klinische netwerken</a:t>
          </a:r>
          <a:endParaRPr lang="nl-BE" sz="1200" b="1" kern="1200" dirty="0"/>
        </a:p>
      </dsp:txBody>
      <dsp:txXfrm>
        <a:off x="1346116" y="1332411"/>
        <a:ext cx="1234796" cy="1332411"/>
      </dsp:txXfrm>
    </dsp:sp>
    <dsp:sp modelId="{46978EBD-124D-4EF0-9782-440628B58D36}">
      <dsp:nvSpPr>
        <dsp:cNvPr id="0" name=""/>
        <dsp:cNvSpPr/>
      </dsp:nvSpPr>
      <dsp:spPr>
        <a:xfrm>
          <a:off x="1342104" y="199861"/>
          <a:ext cx="1109232" cy="11092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349DB1-3C14-4DF9-ADE7-55DBD89E9152}">
      <dsp:nvSpPr>
        <dsp:cNvPr id="0" name=""/>
        <dsp:cNvSpPr/>
      </dsp:nvSpPr>
      <dsp:spPr>
        <a:xfrm>
          <a:off x="2544474" y="0"/>
          <a:ext cx="1234796" cy="3331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Netwerken van ondersteunende diensten</a:t>
          </a:r>
          <a:endParaRPr lang="nl-BE" sz="1200" b="1" kern="1200" dirty="0"/>
        </a:p>
      </dsp:txBody>
      <dsp:txXfrm>
        <a:off x="2544474" y="1332411"/>
        <a:ext cx="1234796" cy="1332411"/>
      </dsp:txXfrm>
    </dsp:sp>
    <dsp:sp modelId="{36D27274-74C9-40E4-B1EE-B12CBE47A65F}">
      <dsp:nvSpPr>
        <dsp:cNvPr id="0" name=""/>
        <dsp:cNvSpPr/>
      </dsp:nvSpPr>
      <dsp:spPr>
        <a:xfrm>
          <a:off x="2607255" y="199861"/>
          <a:ext cx="1109232" cy="11092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7407B6-0A14-4D69-B3BE-65F1C6DF61C9}">
      <dsp:nvSpPr>
        <dsp:cNvPr id="0" name=""/>
        <dsp:cNvSpPr/>
      </dsp:nvSpPr>
      <dsp:spPr>
        <a:xfrm>
          <a:off x="151202" y="2664823"/>
          <a:ext cx="3477658" cy="499654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196863" y="0"/>
            <a:ext cx="2285999" cy="684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42CB1-9A09-4D01-AC20-CBEEFC1BE26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89220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1298-9161-4FBA-839D-5B08CA6121EE}" type="datetimeFigureOut">
              <a:rPr lang="nl-BE" smtClean="0"/>
              <a:pPr/>
              <a:t>29/11/2016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9F58-141A-40EA-B461-933EE0442AD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490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8C92-FA0D-4A38-BB98-F1AA09CA0C64}" type="slidenum">
              <a:rPr lang="nl-BE" smtClean="0">
                <a:solidFill>
                  <a:prstClr val="black"/>
                </a:solidFill>
              </a:rPr>
              <a:pPr/>
              <a:t>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85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79" y="3240504"/>
            <a:ext cx="6204284" cy="7186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79" y="4051217"/>
            <a:ext cx="6204284" cy="40848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2506579" y="4892842"/>
            <a:ext cx="6204284" cy="32017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60080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574570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903523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436937" y="4445000"/>
            <a:ext cx="4978929" cy="149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40335034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79" y="3240504"/>
            <a:ext cx="6204284" cy="7186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79" y="4051217"/>
            <a:ext cx="6204284" cy="40848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2506579" y="4892842"/>
            <a:ext cx="6204284" cy="32017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6217798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141126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871543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006970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14090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205440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4707474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7349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818390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52082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7805926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8433404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436937" y="4445000"/>
            <a:ext cx="4978929" cy="149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10128557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79" y="3240504"/>
            <a:ext cx="6204284" cy="7186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79" y="4051217"/>
            <a:ext cx="6204284" cy="40848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2506579" y="4892842"/>
            <a:ext cx="6204284" cy="32017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14719738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767783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193307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8282656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46538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6625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436937" y="4445000"/>
            <a:ext cx="4978929" cy="1498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8246392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9994837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309884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86868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109304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270934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436937" y="4445000"/>
            <a:ext cx="4978929" cy="149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1006654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rgbClr val="39B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941168"/>
            <a:ext cx="7772400" cy="1008112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996111"/>
            <a:ext cx="7781063" cy="6256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109" name="Picture 110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3994822"/>
            <a:ext cx="9143245" cy="65831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994150"/>
          </a:xfrm>
          <a:solidFill>
            <a:srgbClr val="39B9BE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3912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Picture 11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4622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rgbClr val="39B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941168"/>
            <a:ext cx="7772400" cy="1008112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996111"/>
            <a:ext cx="7781063" cy="6256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109" name="Picture 110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3994822"/>
            <a:ext cx="9143245" cy="6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3284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B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76425"/>
            <a:ext cx="7772400" cy="1008112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731368"/>
            <a:ext cx="7781063" cy="6256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625288"/>
            <a:ext cx="227902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74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pPr/>
              <a:t>29.11.16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Agentschap Zorg en Gezondheid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989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12" y="549275"/>
            <a:ext cx="7488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nl-BE" dirty="0"/>
              <a:t>Klik om titel te maken</a:t>
            </a:r>
            <a:endParaRPr lang="nl-NL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706412" y="1412875"/>
            <a:ext cx="753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90197845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5107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8085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989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3084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4706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3520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4717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446" y="5426254"/>
            <a:ext cx="18550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2589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483200"/>
            <a:ext cx="3960440" cy="48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932" y="1483200"/>
            <a:ext cx="3960440" cy="48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823-5D1E-411C-A9D1-687E0F640F75}" type="datetime3">
              <a:rPr lang="nl-BE" smtClean="0"/>
              <a:pPr/>
              <a:t>29.11.16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Agentschap</a:t>
            </a:r>
            <a:r>
              <a:rPr lang="en-GB" dirty="0" smtClean="0"/>
              <a:t> Zorg en Gezondheid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633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83200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142380"/>
            <a:ext cx="3960000" cy="4238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6124" y="1483200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124" y="2142380"/>
            <a:ext cx="3960000" cy="4238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A9A3-34C6-4C5A-8506-1FA8D582CCA7}" type="datetime3">
              <a:rPr lang="nl-BE" smtClean="0"/>
              <a:pPr/>
              <a:t>29.11.16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Agentschap Zorg en Gezondheid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60792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7C27-B33D-46D0-825F-BBE144462DB0}" type="datetime3">
              <a:rPr lang="nl-BE" smtClean="0"/>
              <a:pPr/>
              <a:t>29.11.16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Agentschap Zorg en Gezondheid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840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79" y="3240504"/>
            <a:ext cx="6204284" cy="7186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79" y="4051217"/>
            <a:ext cx="6204284" cy="40848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2506579" y="4892842"/>
            <a:ext cx="6204284" cy="32017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9159699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7A2E-0AD9-49C2-BE74-5A97ABE59752}" type="datetime3">
              <a:rPr lang="nl-BE" smtClean="0"/>
              <a:pPr/>
              <a:t>29.11.16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Agentschap Zorg en Gezondheid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4240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B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55576" y="5517232"/>
            <a:ext cx="417646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BE" sz="2400" dirty="0" smtClean="0">
                <a:solidFill>
                  <a:prstClr val="white"/>
                </a:solidFill>
              </a:rPr>
              <a:t>www.zorg-en-gezondheid.be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7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8484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59274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548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6242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68273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18646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6041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7116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2346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8484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164758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6548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4937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7116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8677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66047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89252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349827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436937" y="4445000"/>
            <a:ext cx="4978929" cy="1498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370499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12" y="549275"/>
            <a:ext cx="7488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nl-BE" dirty="0"/>
              <a:t>Klik om titel te maken</a:t>
            </a:r>
            <a:endParaRPr lang="nl-NL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706412" y="1412875"/>
            <a:ext cx="753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0471802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010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344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548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461331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237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822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64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89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389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381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772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A617-8E63-4D77-835B-D4794C93E79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FAD9-B39C-4B78-ABD2-3B00251A94F3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124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79" y="3240504"/>
            <a:ext cx="6204284" cy="7186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79" y="4051217"/>
            <a:ext cx="6204284" cy="40848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2506579" y="4892842"/>
            <a:ext cx="6204284" cy="32017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96128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8484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65172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68273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66221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548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5122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68273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18514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805062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7116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00981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6548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46385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7116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47605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81469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73245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166486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436937" y="4445000"/>
            <a:ext cx="4978929" cy="1498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47551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045914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12" y="549275"/>
            <a:ext cx="7488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nl-BE" dirty="0"/>
              <a:t>Klik om titel te maken</a:t>
            </a:r>
            <a:endParaRPr lang="nl-NL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706412" y="1412875"/>
            <a:ext cx="753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17652866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79" y="3240504"/>
            <a:ext cx="6204284" cy="7186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79" y="4051217"/>
            <a:ext cx="6204284" cy="40848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2506579" y="4892842"/>
            <a:ext cx="6204284" cy="32017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650427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8484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507478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548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21455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68273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7397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427214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7116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45040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6548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67929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7116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7856619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43889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7116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9046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9955888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646116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436937" y="4445000"/>
            <a:ext cx="4978929" cy="1498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8479656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12" y="549275"/>
            <a:ext cx="7488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nl-BE" dirty="0"/>
              <a:t>Klik om titel te maken</a:t>
            </a:r>
            <a:endParaRPr lang="nl-NL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706412" y="1412875"/>
            <a:ext cx="753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12419344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12" y="549275"/>
            <a:ext cx="7488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nl-BE" dirty="0"/>
              <a:t>Klik om titel te maken</a:t>
            </a:r>
            <a:endParaRPr lang="nl-NL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706412" y="1412875"/>
            <a:ext cx="753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99294711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12" y="549275"/>
            <a:ext cx="7488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nl-BE" dirty="0"/>
              <a:t>Klik om titel te maken</a:t>
            </a:r>
            <a:endParaRPr lang="nl-NL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706412" y="1412875"/>
            <a:ext cx="753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01833896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12" y="549275"/>
            <a:ext cx="7488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nl-BE" dirty="0"/>
              <a:t>Klik om titel te maken</a:t>
            </a:r>
            <a:endParaRPr lang="nl-NL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706412" y="1412875"/>
            <a:ext cx="753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152676142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93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284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55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6548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63348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594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557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456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70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3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183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302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748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79" y="3240504"/>
            <a:ext cx="6204284" cy="7186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79" y="4051217"/>
            <a:ext cx="6204284" cy="40848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2506579" y="4892842"/>
            <a:ext cx="6204284" cy="32017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956866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FA8F702-8AED-4EB5-BCCF-0EF1B3B61B61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647D81E-D253-4B8E-8C83-6E92291C693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54392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71167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120303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C85B192-FB65-47F8-A95F-76C4E1D96E38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577A4CC-4A9D-4896-B1BA-54754BF35FA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418177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EBAD6A4-BF64-4483-B517-D5D99FA024FB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B7F1110-375D-48B7-B55A-643CE3019D5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9114171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1BEB947-1CEE-447D-B5AE-F4AE77365556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109C52A-9A5E-4A03-A770-FB88BBF4B0E2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14037874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42A5B6F-76EC-4A21-9412-6100DF3B736F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F923CA5-52EE-4F59-9CE2-48001232E58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1211092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2182EB3-CB51-4F43-A03F-C68A0795A68A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EE4D8BD-63DA-42A4-B34B-FFA3AA8865F3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1419563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398E510-BBD0-4509-837E-8D843B73553D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A7CF7ED-2D2A-44CD-9D15-AE1C624D30B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2537056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3A7CA75-7E7A-4BA2-8E0D-9B995C3436ED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8159377-EB69-4755-9E34-B3B322B1167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42461440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DAEB432-E67D-42E4-A8A5-B5D08B9BD595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6B5F0D7-595C-4CBA-BCED-B13F8C7CA04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9193408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D908605-A591-4B13-9504-2B020A57FA97}" type="datetimeFigureOut">
              <a:rPr lang="nl-BE"/>
              <a:pPr>
                <a:defRPr/>
              </a:pPr>
              <a:t>29/11/2016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F008659-2915-4BA1-938F-FC7F0A112F0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185229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436937" y="4445000"/>
            <a:ext cx="4978929" cy="149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400795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04324" cy="365125"/>
          </a:xfrm>
        </p:spPr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1527992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79" y="3240504"/>
            <a:ext cx="6204284" cy="7186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79" y="4051217"/>
            <a:ext cx="6204284" cy="40848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2506579" y="4892842"/>
            <a:ext cx="6204284" cy="32017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8443584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33025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097427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15815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7835085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96268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911820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47773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581734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66E4-20AA-434A-AF83-3247A3AA903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6208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3071" y="6356350"/>
            <a:ext cx="1793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/>
              <a:pPr/>
              <a:t>29/11/2016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5875" y="6376070"/>
            <a:ext cx="4775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0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C3"/>
                </a:solidFill>
              </a:defRPr>
            </a:lvl1pPr>
          </a:lstStyle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25396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3071" y="6356350"/>
            <a:ext cx="1793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5875" y="6376070"/>
            <a:ext cx="4775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26" y="6356351"/>
            <a:ext cx="50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C3"/>
                </a:solidFill>
              </a:defRPr>
            </a:lvl1pPr>
          </a:lstStyle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62314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16632"/>
            <a:ext cx="7632848" cy="1008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84784"/>
            <a:ext cx="8064000" cy="4896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588670"/>
            <a:ext cx="1110563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39B9BE"/>
                </a:solidFill>
              </a:defRPr>
            </a:lvl1pPr>
          </a:lstStyle>
          <a:p>
            <a:fld id="{013DCB86-2962-4F10-BB63-88C0FF4C9511}" type="datetime3">
              <a:rPr lang="nl-BE" smtClean="0"/>
              <a:pPr/>
              <a:t>29.11.16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588670"/>
            <a:ext cx="4680520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39B9BE"/>
                </a:solidFill>
              </a:defRPr>
            </a:lvl1pPr>
          </a:lstStyle>
          <a:p>
            <a:r>
              <a:rPr lang="en-GB" dirty="0" smtClean="0"/>
              <a:t>Agentschap Zorg en Gezondheid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88670"/>
            <a:ext cx="1122868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39B9BE"/>
                </a:solidFill>
              </a:defRPr>
            </a:lvl1pPr>
          </a:lstStyle>
          <a:p>
            <a:fld id="{B7E07145-3DEC-4101-B6F0-96A308288BC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3760" y="6464369"/>
            <a:ext cx="813690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900" dirty="0" smtClean="0">
                <a:solidFill>
                  <a:srgbClr val="39B9BE"/>
                </a:solidFill>
              </a:rPr>
              <a:t>//////////////////////////////////////////////////////////////////////////////////////////////////////////////////////////////////////////////////////////////////////////////////////</a:t>
            </a:r>
            <a:endParaRPr lang="en-GB" sz="900" dirty="0">
              <a:solidFill>
                <a:srgbClr val="39B9B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1668" y="1143794"/>
            <a:ext cx="8136904" cy="224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900" dirty="0" smtClean="0">
                <a:solidFill>
                  <a:srgbClr val="39B9BE"/>
                </a:solidFill>
              </a:rPr>
              <a:t>//////////////////////////////////////////////////////////////////////////////////////////////////////////////////////////////////////////////////////////////////////////////////////</a:t>
            </a:r>
            <a:endParaRPr lang="en-GB" sz="900" dirty="0">
              <a:solidFill>
                <a:srgbClr val="39B9B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519342" y="398353"/>
            <a:ext cx="261108" cy="417702"/>
            <a:chOff x="8497399" y="585620"/>
            <a:chExt cx="251065" cy="401561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587134" y="622062"/>
              <a:ext cx="161330" cy="365119"/>
            </a:xfrm>
            <a:custGeom>
              <a:avLst/>
              <a:gdLst>
                <a:gd name="T0" fmla="*/ 5 w 508"/>
                <a:gd name="T1" fmla="*/ 1 h 1151"/>
                <a:gd name="T2" fmla="*/ 22 w 508"/>
                <a:gd name="T3" fmla="*/ 16 h 1151"/>
                <a:gd name="T4" fmla="*/ 50 w 508"/>
                <a:gd name="T5" fmla="*/ 65 h 1151"/>
                <a:gd name="T6" fmla="*/ 83 w 508"/>
                <a:gd name="T7" fmla="*/ 148 h 1151"/>
                <a:gd name="T8" fmla="*/ 108 w 508"/>
                <a:gd name="T9" fmla="*/ 227 h 1151"/>
                <a:gd name="T10" fmla="*/ 146 w 508"/>
                <a:gd name="T11" fmla="*/ 378 h 1151"/>
                <a:gd name="T12" fmla="*/ 185 w 508"/>
                <a:gd name="T13" fmla="*/ 540 h 1151"/>
                <a:gd name="T14" fmla="*/ 232 w 508"/>
                <a:gd name="T15" fmla="*/ 632 h 1151"/>
                <a:gd name="T16" fmla="*/ 263 w 508"/>
                <a:gd name="T17" fmla="*/ 720 h 1151"/>
                <a:gd name="T18" fmla="*/ 299 w 508"/>
                <a:gd name="T19" fmla="*/ 766 h 1151"/>
                <a:gd name="T20" fmla="*/ 354 w 508"/>
                <a:gd name="T21" fmla="*/ 791 h 1151"/>
                <a:gd name="T22" fmla="*/ 420 w 508"/>
                <a:gd name="T23" fmla="*/ 774 h 1151"/>
                <a:gd name="T24" fmla="*/ 468 w 508"/>
                <a:gd name="T25" fmla="*/ 731 h 1151"/>
                <a:gd name="T26" fmla="*/ 477 w 508"/>
                <a:gd name="T27" fmla="*/ 691 h 1151"/>
                <a:gd name="T28" fmla="*/ 464 w 508"/>
                <a:gd name="T29" fmla="*/ 644 h 1151"/>
                <a:gd name="T30" fmla="*/ 427 w 508"/>
                <a:gd name="T31" fmla="*/ 616 h 1151"/>
                <a:gd name="T32" fmla="*/ 386 w 508"/>
                <a:gd name="T33" fmla="*/ 594 h 1151"/>
                <a:gd name="T34" fmla="*/ 360 w 508"/>
                <a:gd name="T35" fmla="*/ 568 h 1151"/>
                <a:gd name="T36" fmla="*/ 340 w 508"/>
                <a:gd name="T37" fmla="*/ 531 h 1151"/>
                <a:gd name="T38" fmla="*/ 351 w 508"/>
                <a:gd name="T39" fmla="*/ 502 h 1151"/>
                <a:gd name="T40" fmla="*/ 381 w 508"/>
                <a:gd name="T41" fmla="*/ 513 h 1151"/>
                <a:gd name="T42" fmla="*/ 415 w 508"/>
                <a:gd name="T43" fmla="*/ 533 h 1151"/>
                <a:gd name="T44" fmla="*/ 445 w 508"/>
                <a:gd name="T45" fmla="*/ 525 h 1151"/>
                <a:gd name="T46" fmla="*/ 478 w 508"/>
                <a:gd name="T47" fmla="*/ 520 h 1151"/>
                <a:gd name="T48" fmla="*/ 508 w 508"/>
                <a:gd name="T49" fmla="*/ 844 h 1151"/>
                <a:gd name="T50" fmla="*/ 456 w 508"/>
                <a:gd name="T51" fmla="*/ 837 h 1151"/>
                <a:gd name="T52" fmla="*/ 383 w 508"/>
                <a:gd name="T53" fmla="*/ 832 h 1151"/>
                <a:gd name="T54" fmla="*/ 322 w 508"/>
                <a:gd name="T55" fmla="*/ 858 h 1151"/>
                <a:gd name="T56" fmla="*/ 286 w 508"/>
                <a:gd name="T57" fmla="*/ 911 h 1151"/>
                <a:gd name="T58" fmla="*/ 276 w 508"/>
                <a:gd name="T59" fmla="*/ 952 h 1151"/>
                <a:gd name="T60" fmla="*/ 272 w 508"/>
                <a:gd name="T61" fmla="*/ 980 h 1151"/>
                <a:gd name="T62" fmla="*/ 301 w 508"/>
                <a:gd name="T63" fmla="*/ 999 h 1151"/>
                <a:gd name="T64" fmla="*/ 373 w 508"/>
                <a:gd name="T65" fmla="*/ 1030 h 1151"/>
                <a:gd name="T66" fmla="*/ 472 w 508"/>
                <a:gd name="T67" fmla="*/ 1053 h 1151"/>
                <a:gd name="T68" fmla="*/ 474 w 508"/>
                <a:gd name="T69" fmla="*/ 1147 h 1151"/>
                <a:gd name="T70" fmla="*/ 383 w 508"/>
                <a:gd name="T71" fmla="*/ 1110 h 1151"/>
                <a:gd name="T72" fmla="*/ 309 w 508"/>
                <a:gd name="T73" fmla="*/ 1051 h 1151"/>
                <a:gd name="T74" fmla="*/ 265 w 508"/>
                <a:gd name="T75" fmla="*/ 996 h 1151"/>
                <a:gd name="T76" fmla="*/ 254 w 508"/>
                <a:gd name="T77" fmla="*/ 959 h 1151"/>
                <a:gd name="T78" fmla="*/ 250 w 508"/>
                <a:gd name="T79" fmla="*/ 926 h 1151"/>
                <a:gd name="T80" fmla="*/ 242 w 508"/>
                <a:gd name="T81" fmla="*/ 830 h 1151"/>
                <a:gd name="T82" fmla="*/ 208 w 508"/>
                <a:gd name="T83" fmla="*/ 731 h 1151"/>
                <a:gd name="T84" fmla="*/ 159 w 508"/>
                <a:gd name="T85" fmla="*/ 646 h 1151"/>
                <a:gd name="T86" fmla="*/ 138 w 508"/>
                <a:gd name="T87" fmla="*/ 591 h 1151"/>
                <a:gd name="T88" fmla="*/ 122 w 508"/>
                <a:gd name="T89" fmla="*/ 536 h 1151"/>
                <a:gd name="T90" fmla="*/ 105 w 508"/>
                <a:gd name="T91" fmla="*/ 460 h 1151"/>
                <a:gd name="T92" fmla="*/ 91 w 508"/>
                <a:gd name="T93" fmla="*/ 391 h 1151"/>
                <a:gd name="T94" fmla="*/ 74 w 508"/>
                <a:gd name="T95" fmla="*/ 306 h 1151"/>
                <a:gd name="T96" fmla="*/ 42 w 508"/>
                <a:gd name="T97" fmla="*/ 162 h 1151"/>
                <a:gd name="T98" fmla="*/ 20 w 508"/>
                <a:gd name="T99" fmla="*/ 71 h 1151"/>
                <a:gd name="T100" fmla="*/ 8 w 508"/>
                <a:gd name="T101" fmla="*/ 23 h 1151"/>
                <a:gd name="T102" fmla="*/ 1 w 508"/>
                <a:gd name="T103" fmla="*/ 2 h 1151"/>
                <a:gd name="T104" fmla="*/ 0 w 508"/>
                <a:gd name="T105" fmla="*/ 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8" h="1151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9" y="3"/>
                  </a:lnTo>
                  <a:lnTo>
                    <a:pt x="14" y="9"/>
                  </a:lnTo>
                  <a:lnTo>
                    <a:pt x="22" y="16"/>
                  </a:lnTo>
                  <a:lnTo>
                    <a:pt x="29" y="28"/>
                  </a:lnTo>
                  <a:lnTo>
                    <a:pt x="38" y="44"/>
                  </a:lnTo>
                  <a:lnTo>
                    <a:pt x="50" y="65"/>
                  </a:lnTo>
                  <a:lnTo>
                    <a:pt x="62" y="92"/>
                  </a:lnTo>
                  <a:lnTo>
                    <a:pt x="74" y="125"/>
                  </a:lnTo>
                  <a:lnTo>
                    <a:pt x="83" y="148"/>
                  </a:lnTo>
                  <a:lnTo>
                    <a:pt x="92" y="173"/>
                  </a:lnTo>
                  <a:lnTo>
                    <a:pt x="100" y="200"/>
                  </a:lnTo>
                  <a:lnTo>
                    <a:pt x="108" y="227"/>
                  </a:lnTo>
                  <a:lnTo>
                    <a:pt x="114" y="251"/>
                  </a:lnTo>
                  <a:lnTo>
                    <a:pt x="129" y="313"/>
                  </a:lnTo>
                  <a:lnTo>
                    <a:pt x="146" y="378"/>
                  </a:lnTo>
                  <a:lnTo>
                    <a:pt x="160" y="442"/>
                  </a:lnTo>
                  <a:lnTo>
                    <a:pt x="174" y="507"/>
                  </a:lnTo>
                  <a:lnTo>
                    <a:pt x="185" y="540"/>
                  </a:lnTo>
                  <a:lnTo>
                    <a:pt x="200" y="571"/>
                  </a:lnTo>
                  <a:lnTo>
                    <a:pt x="215" y="602"/>
                  </a:lnTo>
                  <a:lnTo>
                    <a:pt x="232" y="632"/>
                  </a:lnTo>
                  <a:lnTo>
                    <a:pt x="246" y="664"/>
                  </a:lnTo>
                  <a:lnTo>
                    <a:pt x="256" y="699"/>
                  </a:lnTo>
                  <a:lnTo>
                    <a:pt x="263" y="720"/>
                  </a:lnTo>
                  <a:lnTo>
                    <a:pt x="273" y="738"/>
                  </a:lnTo>
                  <a:lnTo>
                    <a:pt x="285" y="754"/>
                  </a:lnTo>
                  <a:lnTo>
                    <a:pt x="299" y="766"/>
                  </a:lnTo>
                  <a:lnTo>
                    <a:pt x="313" y="778"/>
                  </a:lnTo>
                  <a:lnTo>
                    <a:pt x="333" y="787"/>
                  </a:lnTo>
                  <a:lnTo>
                    <a:pt x="354" y="791"/>
                  </a:lnTo>
                  <a:lnTo>
                    <a:pt x="377" y="789"/>
                  </a:lnTo>
                  <a:lnTo>
                    <a:pt x="399" y="784"/>
                  </a:lnTo>
                  <a:lnTo>
                    <a:pt x="420" y="774"/>
                  </a:lnTo>
                  <a:lnTo>
                    <a:pt x="440" y="761"/>
                  </a:lnTo>
                  <a:lnTo>
                    <a:pt x="455" y="747"/>
                  </a:lnTo>
                  <a:lnTo>
                    <a:pt x="468" y="731"/>
                  </a:lnTo>
                  <a:lnTo>
                    <a:pt x="474" y="713"/>
                  </a:lnTo>
                  <a:lnTo>
                    <a:pt x="477" y="702"/>
                  </a:lnTo>
                  <a:lnTo>
                    <a:pt x="477" y="691"/>
                  </a:lnTo>
                  <a:lnTo>
                    <a:pt x="477" y="682"/>
                  </a:lnTo>
                  <a:lnTo>
                    <a:pt x="472" y="660"/>
                  </a:lnTo>
                  <a:lnTo>
                    <a:pt x="464" y="644"/>
                  </a:lnTo>
                  <a:lnTo>
                    <a:pt x="452" y="630"/>
                  </a:lnTo>
                  <a:lnTo>
                    <a:pt x="435" y="618"/>
                  </a:lnTo>
                  <a:lnTo>
                    <a:pt x="427" y="616"/>
                  </a:lnTo>
                  <a:lnTo>
                    <a:pt x="415" y="609"/>
                  </a:lnTo>
                  <a:lnTo>
                    <a:pt x="401" y="603"/>
                  </a:lnTo>
                  <a:lnTo>
                    <a:pt x="386" y="594"/>
                  </a:lnTo>
                  <a:lnTo>
                    <a:pt x="378" y="589"/>
                  </a:lnTo>
                  <a:lnTo>
                    <a:pt x="369" y="580"/>
                  </a:lnTo>
                  <a:lnTo>
                    <a:pt x="360" y="568"/>
                  </a:lnTo>
                  <a:lnTo>
                    <a:pt x="351" y="557"/>
                  </a:lnTo>
                  <a:lnTo>
                    <a:pt x="345" y="544"/>
                  </a:lnTo>
                  <a:lnTo>
                    <a:pt x="340" y="531"/>
                  </a:lnTo>
                  <a:lnTo>
                    <a:pt x="340" y="520"/>
                  </a:lnTo>
                  <a:lnTo>
                    <a:pt x="342" y="509"/>
                  </a:lnTo>
                  <a:lnTo>
                    <a:pt x="351" y="502"/>
                  </a:lnTo>
                  <a:lnTo>
                    <a:pt x="360" y="501"/>
                  </a:lnTo>
                  <a:lnTo>
                    <a:pt x="370" y="506"/>
                  </a:lnTo>
                  <a:lnTo>
                    <a:pt x="381" y="513"/>
                  </a:lnTo>
                  <a:lnTo>
                    <a:pt x="392" y="522"/>
                  </a:lnTo>
                  <a:lnTo>
                    <a:pt x="404" y="529"/>
                  </a:lnTo>
                  <a:lnTo>
                    <a:pt x="415" y="533"/>
                  </a:lnTo>
                  <a:lnTo>
                    <a:pt x="424" y="531"/>
                  </a:lnTo>
                  <a:lnTo>
                    <a:pt x="435" y="529"/>
                  </a:lnTo>
                  <a:lnTo>
                    <a:pt x="445" y="525"/>
                  </a:lnTo>
                  <a:lnTo>
                    <a:pt x="455" y="522"/>
                  </a:lnTo>
                  <a:lnTo>
                    <a:pt x="465" y="520"/>
                  </a:lnTo>
                  <a:lnTo>
                    <a:pt x="478" y="520"/>
                  </a:lnTo>
                  <a:lnTo>
                    <a:pt x="492" y="525"/>
                  </a:lnTo>
                  <a:lnTo>
                    <a:pt x="508" y="535"/>
                  </a:lnTo>
                  <a:lnTo>
                    <a:pt x="508" y="844"/>
                  </a:lnTo>
                  <a:lnTo>
                    <a:pt x="492" y="843"/>
                  </a:lnTo>
                  <a:lnTo>
                    <a:pt x="474" y="840"/>
                  </a:lnTo>
                  <a:lnTo>
                    <a:pt x="456" y="837"/>
                  </a:lnTo>
                  <a:lnTo>
                    <a:pt x="435" y="833"/>
                  </a:lnTo>
                  <a:lnTo>
                    <a:pt x="411" y="832"/>
                  </a:lnTo>
                  <a:lnTo>
                    <a:pt x="383" y="832"/>
                  </a:lnTo>
                  <a:lnTo>
                    <a:pt x="359" y="837"/>
                  </a:lnTo>
                  <a:lnTo>
                    <a:pt x="338" y="846"/>
                  </a:lnTo>
                  <a:lnTo>
                    <a:pt x="322" y="858"/>
                  </a:lnTo>
                  <a:lnTo>
                    <a:pt x="306" y="874"/>
                  </a:lnTo>
                  <a:lnTo>
                    <a:pt x="295" y="892"/>
                  </a:lnTo>
                  <a:lnTo>
                    <a:pt x="286" y="911"/>
                  </a:lnTo>
                  <a:lnTo>
                    <a:pt x="282" y="922"/>
                  </a:lnTo>
                  <a:lnTo>
                    <a:pt x="278" y="936"/>
                  </a:lnTo>
                  <a:lnTo>
                    <a:pt x="276" y="952"/>
                  </a:lnTo>
                  <a:lnTo>
                    <a:pt x="273" y="964"/>
                  </a:lnTo>
                  <a:lnTo>
                    <a:pt x="272" y="975"/>
                  </a:lnTo>
                  <a:lnTo>
                    <a:pt x="272" y="980"/>
                  </a:lnTo>
                  <a:lnTo>
                    <a:pt x="276" y="984"/>
                  </a:lnTo>
                  <a:lnTo>
                    <a:pt x="286" y="990"/>
                  </a:lnTo>
                  <a:lnTo>
                    <a:pt x="301" y="999"/>
                  </a:lnTo>
                  <a:lnTo>
                    <a:pt x="322" y="1009"/>
                  </a:lnTo>
                  <a:lnTo>
                    <a:pt x="346" y="1019"/>
                  </a:lnTo>
                  <a:lnTo>
                    <a:pt x="373" y="1030"/>
                  </a:lnTo>
                  <a:lnTo>
                    <a:pt x="404" y="1040"/>
                  </a:lnTo>
                  <a:lnTo>
                    <a:pt x="437" y="1048"/>
                  </a:lnTo>
                  <a:lnTo>
                    <a:pt x="472" y="1053"/>
                  </a:lnTo>
                  <a:lnTo>
                    <a:pt x="508" y="1054"/>
                  </a:lnTo>
                  <a:lnTo>
                    <a:pt x="508" y="1151"/>
                  </a:lnTo>
                  <a:lnTo>
                    <a:pt x="474" y="1147"/>
                  </a:lnTo>
                  <a:lnTo>
                    <a:pt x="443" y="1140"/>
                  </a:lnTo>
                  <a:lnTo>
                    <a:pt x="413" y="1127"/>
                  </a:lnTo>
                  <a:lnTo>
                    <a:pt x="383" y="1110"/>
                  </a:lnTo>
                  <a:lnTo>
                    <a:pt x="356" y="1092"/>
                  </a:lnTo>
                  <a:lnTo>
                    <a:pt x="331" y="1072"/>
                  </a:lnTo>
                  <a:lnTo>
                    <a:pt x="309" y="1051"/>
                  </a:lnTo>
                  <a:lnTo>
                    <a:pt x="291" y="1031"/>
                  </a:lnTo>
                  <a:lnTo>
                    <a:pt x="276" y="1013"/>
                  </a:lnTo>
                  <a:lnTo>
                    <a:pt x="265" y="996"/>
                  </a:lnTo>
                  <a:lnTo>
                    <a:pt x="259" y="984"/>
                  </a:lnTo>
                  <a:lnTo>
                    <a:pt x="256" y="972"/>
                  </a:lnTo>
                  <a:lnTo>
                    <a:pt x="254" y="959"/>
                  </a:lnTo>
                  <a:lnTo>
                    <a:pt x="251" y="945"/>
                  </a:lnTo>
                  <a:lnTo>
                    <a:pt x="250" y="934"/>
                  </a:lnTo>
                  <a:lnTo>
                    <a:pt x="250" y="926"/>
                  </a:lnTo>
                  <a:lnTo>
                    <a:pt x="247" y="897"/>
                  </a:lnTo>
                  <a:lnTo>
                    <a:pt x="245" y="865"/>
                  </a:lnTo>
                  <a:lnTo>
                    <a:pt x="242" y="830"/>
                  </a:lnTo>
                  <a:lnTo>
                    <a:pt x="236" y="797"/>
                  </a:lnTo>
                  <a:lnTo>
                    <a:pt x="223" y="764"/>
                  </a:lnTo>
                  <a:lnTo>
                    <a:pt x="208" y="731"/>
                  </a:lnTo>
                  <a:lnTo>
                    <a:pt x="190" y="700"/>
                  </a:lnTo>
                  <a:lnTo>
                    <a:pt x="172" y="672"/>
                  </a:lnTo>
                  <a:lnTo>
                    <a:pt x="159" y="646"/>
                  </a:lnTo>
                  <a:lnTo>
                    <a:pt x="153" y="631"/>
                  </a:lnTo>
                  <a:lnTo>
                    <a:pt x="146" y="610"/>
                  </a:lnTo>
                  <a:lnTo>
                    <a:pt x="138" y="591"/>
                  </a:lnTo>
                  <a:lnTo>
                    <a:pt x="133" y="576"/>
                  </a:lnTo>
                  <a:lnTo>
                    <a:pt x="128" y="558"/>
                  </a:lnTo>
                  <a:lnTo>
                    <a:pt x="122" y="536"/>
                  </a:lnTo>
                  <a:lnTo>
                    <a:pt x="115" y="512"/>
                  </a:lnTo>
                  <a:lnTo>
                    <a:pt x="110" y="485"/>
                  </a:lnTo>
                  <a:lnTo>
                    <a:pt x="105" y="460"/>
                  </a:lnTo>
                  <a:lnTo>
                    <a:pt x="100" y="433"/>
                  </a:lnTo>
                  <a:lnTo>
                    <a:pt x="95" y="410"/>
                  </a:lnTo>
                  <a:lnTo>
                    <a:pt x="91" y="391"/>
                  </a:lnTo>
                  <a:lnTo>
                    <a:pt x="88" y="377"/>
                  </a:lnTo>
                  <a:lnTo>
                    <a:pt x="87" y="369"/>
                  </a:lnTo>
                  <a:lnTo>
                    <a:pt x="74" y="306"/>
                  </a:lnTo>
                  <a:lnTo>
                    <a:pt x="63" y="251"/>
                  </a:lnTo>
                  <a:lnTo>
                    <a:pt x="51" y="203"/>
                  </a:lnTo>
                  <a:lnTo>
                    <a:pt x="42" y="162"/>
                  </a:lnTo>
                  <a:lnTo>
                    <a:pt x="35" y="126"/>
                  </a:lnTo>
                  <a:lnTo>
                    <a:pt x="27" y="95"/>
                  </a:lnTo>
                  <a:lnTo>
                    <a:pt x="20" y="71"/>
                  </a:lnTo>
                  <a:lnTo>
                    <a:pt x="15" y="51"/>
                  </a:lnTo>
                  <a:lnTo>
                    <a:pt x="10" y="34"/>
                  </a:lnTo>
                  <a:lnTo>
                    <a:pt x="8" y="23"/>
                  </a:lnTo>
                  <a:lnTo>
                    <a:pt x="4" y="12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solidFill>
                  <a:srgbClr val="2F2F2F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519832" y="680926"/>
              <a:ext cx="67327" cy="205379"/>
            </a:xfrm>
            <a:custGeom>
              <a:avLst/>
              <a:gdLst>
                <a:gd name="T0" fmla="*/ 200 w 211"/>
                <a:gd name="T1" fmla="*/ 0 h 649"/>
                <a:gd name="T2" fmla="*/ 205 w 211"/>
                <a:gd name="T3" fmla="*/ 16 h 649"/>
                <a:gd name="T4" fmla="*/ 209 w 211"/>
                <a:gd name="T5" fmla="*/ 35 h 649"/>
                <a:gd name="T6" fmla="*/ 211 w 211"/>
                <a:gd name="T7" fmla="*/ 60 h 649"/>
                <a:gd name="T8" fmla="*/ 210 w 211"/>
                <a:gd name="T9" fmla="*/ 85 h 649"/>
                <a:gd name="T10" fmla="*/ 206 w 211"/>
                <a:gd name="T11" fmla="*/ 113 h 649"/>
                <a:gd name="T12" fmla="*/ 196 w 211"/>
                <a:gd name="T13" fmla="*/ 143 h 649"/>
                <a:gd name="T14" fmla="*/ 179 w 211"/>
                <a:gd name="T15" fmla="*/ 172 h 649"/>
                <a:gd name="T16" fmla="*/ 155 w 211"/>
                <a:gd name="T17" fmla="*/ 209 h 649"/>
                <a:gd name="T18" fmla="*/ 131 w 211"/>
                <a:gd name="T19" fmla="*/ 251 h 649"/>
                <a:gd name="T20" fmla="*/ 110 w 211"/>
                <a:gd name="T21" fmla="*/ 296 h 649"/>
                <a:gd name="T22" fmla="*/ 92 w 211"/>
                <a:gd name="T23" fmla="*/ 343 h 649"/>
                <a:gd name="T24" fmla="*/ 83 w 211"/>
                <a:gd name="T25" fmla="*/ 389 h 649"/>
                <a:gd name="T26" fmla="*/ 79 w 211"/>
                <a:gd name="T27" fmla="*/ 430 h 649"/>
                <a:gd name="T28" fmla="*/ 79 w 211"/>
                <a:gd name="T29" fmla="*/ 469 h 649"/>
                <a:gd name="T30" fmla="*/ 82 w 211"/>
                <a:gd name="T31" fmla="*/ 504 h 649"/>
                <a:gd name="T32" fmla="*/ 83 w 211"/>
                <a:gd name="T33" fmla="*/ 524 h 649"/>
                <a:gd name="T34" fmla="*/ 83 w 211"/>
                <a:gd name="T35" fmla="*/ 545 h 649"/>
                <a:gd name="T36" fmla="*/ 83 w 211"/>
                <a:gd name="T37" fmla="*/ 568 h 649"/>
                <a:gd name="T38" fmla="*/ 81 w 211"/>
                <a:gd name="T39" fmla="*/ 590 h 649"/>
                <a:gd name="T40" fmla="*/ 76 w 211"/>
                <a:gd name="T41" fmla="*/ 612 h 649"/>
                <a:gd name="T42" fmla="*/ 67 w 211"/>
                <a:gd name="T43" fmla="*/ 630 h 649"/>
                <a:gd name="T44" fmla="*/ 54 w 211"/>
                <a:gd name="T45" fmla="*/ 644 h 649"/>
                <a:gd name="T46" fmla="*/ 46 w 211"/>
                <a:gd name="T47" fmla="*/ 649 h 649"/>
                <a:gd name="T48" fmla="*/ 43 w 211"/>
                <a:gd name="T49" fmla="*/ 649 h 649"/>
                <a:gd name="T50" fmla="*/ 43 w 211"/>
                <a:gd name="T51" fmla="*/ 645 h 649"/>
                <a:gd name="T52" fmla="*/ 45 w 211"/>
                <a:gd name="T53" fmla="*/ 637 h 649"/>
                <a:gd name="T54" fmla="*/ 46 w 211"/>
                <a:gd name="T55" fmla="*/ 627 h 649"/>
                <a:gd name="T56" fmla="*/ 46 w 211"/>
                <a:gd name="T57" fmla="*/ 612 h 649"/>
                <a:gd name="T58" fmla="*/ 45 w 211"/>
                <a:gd name="T59" fmla="*/ 591 h 649"/>
                <a:gd name="T60" fmla="*/ 40 w 211"/>
                <a:gd name="T61" fmla="*/ 568 h 649"/>
                <a:gd name="T62" fmla="*/ 29 w 211"/>
                <a:gd name="T63" fmla="*/ 541 h 649"/>
                <a:gd name="T64" fmla="*/ 20 w 211"/>
                <a:gd name="T65" fmla="*/ 518 h 649"/>
                <a:gd name="T66" fmla="*/ 13 w 211"/>
                <a:gd name="T67" fmla="*/ 497 h 649"/>
                <a:gd name="T68" fmla="*/ 6 w 211"/>
                <a:gd name="T69" fmla="*/ 472 h 649"/>
                <a:gd name="T70" fmla="*/ 2 w 211"/>
                <a:gd name="T71" fmla="*/ 446 h 649"/>
                <a:gd name="T72" fmla="*/ 0 w 211"/>
                <a:gd name="T73" fmla="*/ 418 h 649"/>
                <a:gd name="T74" fmla="*/ 0 w 211"/>
                <a:gd name="T75" fmla="*/ 386 h 649"/>
                <a:gd name="T76" fmla="*/ 5 w 211"/>
                <a:gd name="T77" fmla="*/ 351 h 649"/>
                <a:gd name="T78" fmla="*/ 10 w 211"/>
                <a:gd name="T79" fmla="*/ 329 h 649"/>
                <a:gd name="T80" fmla="*/ 18 w 211"/>
                <a:gd name="T81" fmla="*/ 305 h 649"/>
                <a:gd name="T82" fmla="*/ 27 w 211"/>
                <a:gd name="T83" fmla="*/ 279 h 649"/>
                <a:gd name="T84" fmla="*/ 38 w 211"/>
                <a:gd name="T85" fmla="*/ 255 h 649"/>
                <a:gd name="T86" fmla="*/ 49 w 211"/>
                <a:gd name="T87" fmla="*/ 235 h 649"/>
                <a:gd name="T88" fmla="*/ 63 w 211"/>
                <a:gd name="T89" fmla="*/ 212 h 649"/>
                <a:gd name="T90" fmla="*/ 82 w 211"/>
                <a:gd name="T91" fmla="*/ 187 h 649"/>
                <a:gd name="T92" fmla="*/ 102 w 211"/>
                <a:gd name="T93" fmla="*/ 162 h 649"/>
                <a:gd name="T94" fmla="*/ 126 w 211"/>
                <a:gd name="T95" fmla="*/ 135 h 649"/>
                <a:gd name="T96" fmla="*/ 147 w 211"/>
                <a:gd name="T97" fmla="*/ 107 h 649"/>
                <a:gd name="T98" fmla="*/ 167 w 211"/>
                <a:gd name="T99" fmla="*/ 79 h 649"/>
                <a:gd name="T100" fmla="*/ 183 w 211"/>
                <a:gd name="T101" fmla="*/ 52 h 649"/>
                <a:gd name="T102" fmla="*/ 195 w 211"/>
                <a:gd name="T103" fmla="*/ 25 h 649"/>
                <a:gd name="T104" fmla="*/ 200 w 211"/>
                <a:gd name="T105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649">
                  <a:moveTo>
                    <a:pt x="200" y="0"/>
                  </a:moveTo>
                  <a:lnTo>
                    <a:pt x="205" y="16"/>
                  </a:lnTo>
                  <a:lnTo>
                    <a:pt x="209" y="35"/>
                  </a:lnTo>
                  <a:lnTo>
                    <a:pt x="211" y="60"/>
                  </a:lnTo>
                  <a:lnTo>
                    <a:pt x="210" y="85"/>
                  </a:lnTo>
                  <a:lnTo>
                    <a:pt x="206" y="113"/>
                  </a:lnTo>
                  <a:lnTo>
                    <a:pt x="196" y="143"/>
                  </a:lnTo>
                  <a:lnTo>
                    <a:pt x="179" y="172"/>
                  </a:lnTo>
                  <a:lnTo>
                    <a:pt x="155" y="209"/>
                  </a:lnTo>
                  <a:lnTo>
                    <a:pt x="131" y="251"/>
                  </a:lnTo>
                  <a:lnTo>
                    <a:pt x="110" y="296"/>
                  </a:lnTo>
                  <a:lnTo>
                    <a:pt x="92" y="343"/>
                  </a:lnTo>
                  <a:lnTo>
                    <a:pt x="83" y="389"/>
                  </a:lnTo>
                  <a:lnTo>
                    <a:pt x="79" y="430"/>
                  </a:lnTo>
                  <a:lnTo>
                    <a:pt x="79" y="469"/>
                  </a:lnTo>
                  <a:lnTo>
                    <a:pt x="82" y="504"/>
                  </a:lnTo>
                  <a:lnTo>
                    <a:pt x="83" y="524"/>
                  </a:lnTo>
                  <a:lnTo>
                    <a:pt x="83" y="545"/>
                  </a:lnTo>
                  <a:lnTo>
                    <a:pt x="83" y="568"/>
                  </a:lnTo>
                  <a:lnTo>
                    <a:pt x="81" y="590"/>
                  </a:lnTo>
                  <a:lnTo>
                    <a:pt x="76" y="612"/>
                  </a:lnTo>
                  <a:lnTo>
                    <a:pt x="67" y="630"/>
                  </a:lnTo>
                  <a:lnTo>
                    <a:pt x="54" y="644"/>
                  </a:lnTo>
                  <a:lnTo>
                    <a:pt x="46" y="649"/>
                  </a:lnTo>
                  <a:lnTo>
                    <a:pt x="43" y="649"/>
                  </a:lnTo>
                  <a:lnTo>
                    <a:pt x="43" y="645"/>
                  </a:lnTo>
                  <a:lnTo>
                    <a:pt x="45" y="637"/>
                  </a:lnTo>
                  <a:lnTo>
                    <a:pt x="46" y="627"/>
                  </a:lnTo>
                  <a:lnTo>
                    <a:pt x="46" y="612"/>
                  </a:lnTo>
                  <a:lnTo>
                    <a:pt x="45" y="591"/>
                  </a:lnTo>
                  <a:lnTo>
                    <a:pt x="40" y="568"/>
                  </a:lnTo>
                  <a:lnTo>
                    <a:pt x="29" y="541"/>
                  </a:lnTo>
                  <a:lnTo>
                    <a:pt x="20" y="518"/>
                  </a:lnTo>
                  <a:lnTo>
                    <a:pt x="13" y="497"/>
                  </a:lnTo>
                  <a:lnTo>
                    <a:pt x="6" y="472"/>
                  </a:lnTo>
                  <a:lnTo>
                    <a:pt x="2" y="446"/>
                  </a:lnTo>
                  <a:lnTo>
                    <a:pt x="0" y="418"/>
                  </a:lnTo>
                  <a:lnTo>
                    <a:pt x="0" y="386"/>
                  </a:lnTo>
                  <a:lnTo>
                    <a:pt x="5" y="351"/>
                  </a:lnTo>
                  <a:lnTo>
                    <a:pt x="10" y="329"/>
                  </a:lnTo>
                  <a:lnTo>
                    <a:pt x="18" y="305"/>
                  </a:lnTo>
                  <a:lnTo>
                    <a:pt x="27" y="279"/>
                  </a:lnTo>
                  <a:lnTo>
                    <a:pt x="38" y="255"/>
                  </a:lnTo>
                  <a:lnTo>
                    <a:pt x="49" y="235"/>
                  </a:lnTo>
                  <a:lnTo>
                    <a:pt x="63" y="212"/>
                  </a:lnTo>
                  <a:lnTo>
                    <a:pt x="82" y="187"/>
                  </a:lnTo>
                  <a:lnTo>
                    <a:pt x="102" y="162"/>
                  </a:lnTo>
                  <a:lnTo>
                    <a:pt x="126" y="135"/>
                  </a:lnTo>
                  <a:lnTo>
                    <a:pt x="147" y="107"/>
                  </a:lnTo>
                  <a:lnTo>
                    <a:pt x="167" y="79"/>
                  </a:lnTo>
                  <a:lnTo>
                    <a:pt x="183" y="52"/>
                  </a:lnTo>
                  <a:lnTo>
                    <a:pt x="195" y="2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solidFill>
                  <a:srgbClr val="2F2F2F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567506" y="745399"/>
              <a:ext cx="74313" cy="226932"/>
            </a:xfrm>
            <a:custGeom>
              <a:avLst/>
              <a:gdLst>
                <a:gd name="T0" fmla="*/ 78 w 235"/>
                <a:gd name="T1" fmla="*/ 2 h 717"/>
                <a:gd name="T2" fmla="*/ 86 w 235"/>
                <a:gd name="T3" fmla="*/ 11 h 717"/>
                <a:gd name="T4" fmla="*/ 96 w 235"/>
                <a:gd name="T5" fmla="*/ 30 h 717"/>
                <a:gd name="T6" fmla="*/ 108 w 235"/>
                <a:gd name="T7" fmla="*/ 62 h 717"/>
                <a:gd name="T8" fmla="*/ 114 w 235"/>
                <a:gd name="T9" fmla="*/ 110 h 717"/>
                <a:gd name="T10" fmla="*/ 112 w 235"/>
                <a:gd name="T11" fmla="*/ 175 h 717"/>
                <a:gd name="T12" fmla="*/ 97 w 235"/>
                <a:gd name="T13" fmla="*/ 261 h 717"/>
                <a:gd name="T14" fmla="*/ 85 w 235"/>
                <a:gd name="T15" fmla="*/ 351 h 717"/>
                <a:gd name="T16" fmla="*/ 90 w 235"/>
                <a:gd name="T17" fmla="*/ 427 h 717"/>
                <a:gd name="T18" fmla="*/ 106 w 235"/>
                <a:gd name="T19" fmla="*/ 489 h 717"/>
                <a:gd name="T20" fmla="*/ 131 w 235"/>
                <a:gd name="T21" fmla="*/ 536 h 717"/>
                <a:gd name="T22" fmla="*/ 171 w 235"/>
                <a:gd name="T23" fmla="*/ 582 h 717"/>
                <a:gd name="T24" fmla="*/ 206 w 235"/>
                <a:gd name="T25" fmla="*/ 632 h 717"/>
                <a:gd name="T26" fmla="*/ 226 w 235"/>
                <a:gd name="T27" fmla="*/ 669 h 717"/>
                <a:gd name="T28" fmla="*/ 233 w 235"/>
                <a:gd name="T29" fmla="*/ 694 h 717"/>
                <a:gd name="T30" fmla="*/ 233 w 235"/>
                <a:gd name="T31" fmla="*/ 710 h 717"/>
                <a:gd name="T32" fmla="*/ 232 w 235"/>
                <a:gd name="T33" fmla="*/ 717 h 717"/>
                <a:gd name="T34" fmla="*/ 219 w 235"/>
                <a:gd name="T35" fmla="*/ 705 h 717"/>
                <a:gd name="T36" fmla="*/ 191 w 235"/>
                <a:gd name="T37" fmla="*/ 682 h 717"/>
                <a:gd name="T38" fmla="*/ 156 w 235"/>
                <a:gd name="T39" fmla="*/ 657 h 717"/>
                <a:gd name="T40" fmla="*/ 119 w 235"/>
                <a:gd name="T41" fmla="*/ 630 h 717"/>
                <a:gd name="T42" fmla="*/ 83 w 235"/>
                <a:gd name="T43" fmla="*/ 600 h 717"/>
                <a:gd name="T44" fmla="*/ 50 w 235"/>
                <a:gd name="T45" fmla="*/ 561 h 717"/>
                <a:gd name="T46" fmla="*/ 23 w 235"/>
                <a:gd name="T47" fmla="*/ 515 h 717"/>
                <a:gd name="T48" fmla="*/ 6 w 235"/>
                <a:gd name="T49" fmla="*/ 459 h 717"/>
                <a:gd name="T50" fmla="*/ 0 w 235"/>
                <a:gd name="T51" fmla="*/ 390 h 717"/>
                <a:gd name="T52" fmla="*/ 10 w 235"/>
                <a:gd name="T53" fmla="*/ 306 h 717"/>
                <a:gd name="T54" fmla="*/ 38 w 235"/>
                <a:gd name="T55" fmla="*/ 205 h 717"/>
                <a:gd name="T56" fmla="*/ 62 w 235"/>
                <a:gd name="T57" fmla="*/ 127 h 717"/>
                <a:gd name="T58" fmla="*/ 74 w 235"/>
                <a:gd name="T59" fmla="*/ 69 h 717"/>
                <a:gd name="T60" fmla="*/ 78 w 235"/>
                <a:gd name="T61" fmla="*/ 30 h 717"/>
                <a:gd name="T62" fmla="*/ 78 w 235"/>
                <a:gd name="T63" fmla="*/ 8 h 717"/>
                <a:gd name="T64" fmla="*/ 77 w 235"/>
                <a:gd name="T65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717">
                  <a:moveTo>
                    <a:pt x="77" y="0"/>
                  </a:moveTo>
                  <a:lnTo>
                    <a:pt x="78" y="2"/>
                  </a:lnTo>
                  <a:lnTo>
                    <a:pt x="81" y="4"/>
                  </a:lnTo>
                  <a:lnTo>
                    <a:pt x="86" y="11"/>
                  </a:lnTo>
                  <a:lnTo>
                    <a:pt x="91" y="18"/>
                  </a:lnTo>
                  <a:lnTo>
                    <a:pt x="96" y="30"/>
                  </a:lnTo>
                  <a:lnTo>
                    <a:pt x="103" y="44"/>
                  </a:lnTo>
                  <a:lnTo>
                    <a:pt x="108" y="62"/>
                  </a:lnTo>
                  <a:lnTo>
                    <a:pt x="112" y="83"/>
                  </a:lnTo>
                  <a:lnTo>
                    <a:pt x="114" y="110"/>
                  </a:lnTo>
                  <a:lnTo>
                    <a:pt x="114" y="140"/>
                  </a:lnTo>
                  <a:lnTo>
                    <a:pt x="112" y="175"/>
                  </a:lnTo>
                  <a:lnTo>
                    <a:pt x="106" y="215"/>
                  </a:lnTo>
                  <a:lnTo>
                    <a:pt x="97" y="261"/>
                  </a:lnTo>
                  <a:lnTo>
                    <a:pt x="88" y="308"/>
                  </a:lnTo>
                  <a:lnTo>
                    <a:pt x="85" y="351"/>
                  </a:lnTo>
                  <a:lnTo>
                    <a:pt x="86" y="391"/>
                  </a:lnTo>
                  <a:lnTo>
                    <a:pt x="90" y="427"/>
                  </a:lnTo>
                  <a:lnTo>
                    <a:pt x="96" y="460"/>
                  </a:lnTo>
                  <a:lnTo>
                    <a:pt x="106" y="489"/>
                  </a:lnTo>
                  <a:lnTo>
                    <a:pt x="118" y="514"/>
                  </a:lnTo>
                  <a:lnTo>
                    <a:pt x="131" y="536"/>
                  </a:lnTo>
                  <a:lnTo>
                    <a:pt x="144" y="552"/>
                  </a:lnTo>
                  <a:lnTo>
                    <a:pt x="171" y="582"/>
                  </a:lnTo>
                  <a:lnTo>
                    <a:pt x="191" y="609"/>
                  </a:lnTo>
                  <a:lnTo>
                    <a:pt x="206" y="632"/>
                  </a:lnTo>
                  <a:lnTo>
                    <a:pt x="218" y="651"/>
                  </a:lnTo>
                  <a:lnTo>
                    <a:pt x="226" y="669"/>
                  </a:lnTo>
                  <a:lnTo>
                    <a:pt x="231" y="683"/>
                  </a:lnTo>
                  <a:lnTo>
                    <a:pt x="233" y="694"/>
                  </a:lnTo>
                  <a:lnTo>
                    <a:pt x="235" y="703"/>
                  </a:lnTo>
                  <a:lnTo>
                    <a:pt x="233" y="710"/>
                  </a:lnTo>
                  <a:lnTo>
                    <a:pt x="232" y="713"/>
                  </a:lnTo>
                  <a:lnTo>
                    <a:pt x="232" y="717"/>
                  </a:lnTo>
                  <a:lnTo>
                    <a:pt x="231" y="717"/>
                  </a:lnTo>
                  <a:lnTo>
                    <a:pt x="219" y="705"/>
                  </a:lnTo>
                  <a:lnTo>
                    <a:pt x="206" y="693"/>
                  </a:lnTo>
                  <a:lnTo>
                    <a:pt x="191" y="682"/>
                  </a:lnTo>
                  <a:lnTo>
                    <a:pt x="174" y="669"/>
                  </a:lnTo>
                  <a:lnTo>
                    <a:pt x="156" y="657"/>
                  </a:lnTo>
                  <a:lnTo>
                    <a:pt x="138" y="644"/>
                  </a:lnTo>
                  <a:lnTo>
                    <a:pt x="119" y="630"/>
                  </a:lnTo>
                  <a:lnTo>
                    <a:pt x="101" y="615"/>
                  </a:lnTo>
                  <a:lnTo>
                    <a:pt x="83" y="600"/>
                  </a:lnTo>
                  <a:lnTo>
                    <a:pt x="67" y="582"/>
                  </a:lnTo>
                  <a:lnTo>
                    <a:pt x="50" y="561"/>
                  </a:lnTo>
                  <a:lnTo>
                    <a:pt x="36" y="540"/>
                  </a:lnTo>
                  <a:lnTo>
                    <a:pt x="23" y="515"/>
                  </a:lnTo>
                  <a:lnTo>
                    <a:pt x="13" y="489"/>
                  </a:lnTo>
                  <a:lnTo>
                    <a:pt x="6" y="459"/>
                  </a:lnTo>
                  <a:lnTo>
                    <a:pt x="1" y="426"/>
                  </a:lnTo>
                  <a:lnTo>
                    <a:pt x="0" y="390"/>
                  </a:lnTo>
                  <a:lnTo>
                    <a:pt x="4" y="351"/>
                  </a:lnTo>
                  <a:lnTo>
                    <a:pt x="10" y="306"/>
                  </a:lnTo>
                  <a:lnTo>
                    <a:pt x="22" y="257"/>
                  </a:lnTo>
                  <a:lnTo>
                    <a:pt x="38" y="205"/>
                  </a:lnTo>
                  <a:lnTo>
                    <a:pt x="51" y="164"/>
                  </a:lnTo>
                  <a:lnTo>
                    <a:pt x="62" y="127"/>
                  </a:lnTo>
                  <a:lnTo>
                    <a:pt x="69" y="96"/>
                  </a:lnTo>
                  <a:lnTo>
                    <a:pt x="74" y="69"/>
                  </a:lnTo>
                  <a:lnTo>
                    <a:pt x="77" y="48"/>
                  </a:lnTo>
                  <a:lnTo>
                    <a:pt x="78" y="30"/>
                  </a:lnTo>
                  <a:lnTo>
                    <a:pt x="78" y="17"/>
                  </a:lnTo>
                  <a:lnTo>
                    <a:pt x="78" y="8"/>
                  </a:lnTo>
                  <a:lnTo>
                    <a:pt x="77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solidFill>
                  <a:srgbClr val="2F2F2F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508615" y="585620"/>
              <a:ext cx="50812" cy="79869"/>
            </a:xfrm>
            <a:custGeom>
              <a:avLst/>
              <a:gdLst>
                <a:gd name="T0" fmla="*/ 152 w 159"/>
                <a:gd name="T1" fmla="*/ 0 h 253"/>
                <a:gd name="T2" fmla="*/ 153 w 159"/>
                <a:gd name="T3" fmla="*/ 4 h 253"/>
                <a:gd name="T4" fmla="*/ 155 w 159"/>
                <a:gd name="T5" fmla="*/ 12 h 253"/>
                <a:gd name="T6" fmla="*/ 158 w 159"/>
                <a:gd name="T7" fmla="*/ 23 h 253"/>
                <a:gd name="T8" fmla="*/ 159 w 159"/>
                <a:gd name="T9" fmla="*/ 37 h 253"/>
                <a:gd name="T10" fmla="*/ 159 w 159"/>
                <a:gd name="T11" fmla="*/ 55 h 253"/>
                <a:gd name="T12" fmla="*/ 158 w 159"/>
                <a:gd name="T13" fmla="*/ 74 h 253"/>
                <a:gd name="T14" fmla="*/ 152 w 159"/>
                <a:gd name="T15" fmla="*/ 95 h 253"/>
                <a:gd name="T16" fmla="*/ 141 w 159"/>
                <a:gd name="T17" fmla="*/ 114 h 253"/>
                <a:gd name="T18" fmla="*/ 125 w 159"/>
                <a:gd name="T19" fmla="*/ 133 h 253"/>
                <a:gd name="T20" fmla="*/ 103 w 159"/>
                <a:gd name="T21" fmla="*/ 151 h 253"/>
                <a:gd name="T22" fmla="*/ 72 w 159"/>
                <a:gd name="T23" fmla="*/ 173 h 253"/>
                <a:gd name="T24" fmla="*/ 46 w 159"/>
                <a:gd name="T25" fmla="*/ 197 h 253"/>
                <a:gd name="T26" fmla="*/ 25 w 159"/>
                <a:gd name="T27" fmla="*/ 224 h 253"/>
                <a:gd name="T28" fmla="*/ 7 w 159"/>
                <a:gd name="T29" fmla="*/ 253 h 253"/>
                <a:gd name="T30" fmla="*/ 2 w 159"/>
                <a:gd name="T31" fmla="*/ 221 h 253"/>
                <a:gd name="T32" fmla="*/ 0 w 159"/>
                <a:gd name="T33" fmla="*/ 192 h 253"/>
                <a:gd name="T34" fmla="*/ 5 w 159"/>
                <a:gd name="T35" fmla="*/ 164 h 253"/>
                <a:gd name="T36" fmla="*/ 14 w 159"/>
                <a:gd name="T37" fmla="*/ 140 h 253"/>
                <a:gd name="T38" fmla="*/ 27 w 159"/>
                <a:gd name="T39" fmla="*/ 119 h 253"/>
                <a:gd name="T40" fmla="*/ 41 w 159"/>
                <a:gd name="T41" fmla="*/ 101 h 253"/>
                <a:gd name="T42" fmla="*/ 58 w 159"/>
                <a:gd name="T43" fmla="*/ 86 h 253"/>
                <a:gd name="T44" fmla="*/ 73 w 159"/>
                <a:gd name="T45" fmla="*/ 74 h 253"/>
                <a:gd name="T46" fmla="*/ 89 w 159"/>
                <a:gd name="T47" fmla="*/ 64 h 253"/>
                <a:gd name="T48" fmla="*/ 100 w 159"/>
                <a:gd name="T49" fmla="*/ 57 h 253"/>
                <a:gd name="T50" fmla="*/ 109 w 159"/>
                <a:gd name="T51" fmla="*/ 51 h 253"/>
                <a:gd name="T52" fmla="*/ 112 w 159"/>
                <a:gd name="T53" fmla="*/ 50 h 253"/>
                <a:gd name="T54" fmla="*/ 117 w 159"/>
                <a:gd name="T55" fmla="*/ 46 h 253"/>
                <a:gd name="T56" fmla="*/ 125 w 159"/>
                <a:gd name="T57" fmla="*/ 40 h 253"/>
                <a:gd name="T58" fmla="*/ 134 w 159"/>
                <a:gd name="T59" fmla="*/ 31 h 253"/>
                <a:gd name="T60" fmla="*/ 141 w 159"/>
                <a:gd name="T61" fmla="*/ 22 h 253"/>
                <a:gd name="T62" fmla="*/ 148 w 159"/>
                <a:gd name="T63" fmla="*/ 12 h 253"/>
                <a:gd name="T64" fmla="*/ 152 w 159"/>
                <a:gd name="T6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253">
                  <a:moveTo>
                    <a:pt x="152" y="0"/>
                  </a:moveTo>
                  <a:lnTo>
                    <a:pt x="153" y="4"/>
                  </a:lnTo>
                  <a:lnTo>
                    <a:pt x="155" y="12"/>
                  </a:lnTo>
                  <a:lnTo>
                    <a:pt x="158" y="23"/>
                  </a:lnTo>
                  <a:lnTo>
                    <a:pt x="159" y="37"/>
                  </a:lnTo>
                  <a:lnTo>
                    <a:pt x="159" y="55"/>
                  </a:lnTo>
                  <a:lnTo>
                    <a:pt x="158" y="74"/>
                  </a:lnTo>
                  <a:lnTo>
                    <a:pt x="152" y="95"/>
                  </a:lnTo>
                  <a:lnTo>
                    <a:pt x="141" y="114"/>
                  </a:lnTo>
                  <a:lnTo>
                    <a:pt x="125" y="133"/>
                  </a:lnTo>
                  <a:lnTo>
                    <a:pt x="103" y="151"/>
                  </a:lnTo>
                  <a:lnTo>
                    <a:pt x="72" y="173"/>
                  </a:lnTo>
                  <a:lnTo>
                    <a:pt x="46" y="197"/>
                  </a:lnTo>
                  <a:lnTo>
                    <a:pt x="25" y="224"/>
                  </a:lnTo>
                  <a:lnTo>
                    <a:pt x="7" y="253"/>
                  </a:lnTo>
                  <a:lnTo>
                    <a:pt x="2" y="221"/>
                  </a:lnTo>
                  <a:lnTo>
                    <a:pt x="0" y="192"/>
                  </a:lnTo>
                  <a:lnTo>
                    <a:pt x="5" y="164"/>
                  </a:lnTo>
                  <a:lnTo>
                    <a:pt x="14" y="140"/>
                  </a:lnTo>
                  <a:lnTo>
                    <a:pt x="27" y="119"/>
                  </a:lnTo>
                  <a:lnTo>
                    <a:pt x="41" y="101"/>
                  </a:lnTo>
                  <a:lnTo>
                    <a:pt x="58" y="86"/>
                  </a:lnTo>
                  <a:lnTo>
                    <a:pt x="73" y="74"/>
                  </a:lnTo>
                  <a:lnTo>
                    <a:pt x="89" y="64"/>
                  </a:lnTo>
                  <a:lnTo>
                    <a:pt x="100" y="57"/>
                  </a:lnTo>
                  <a:lnTo>
                    <a:pt x="109" y="51"/>
                  </a:lnTo>
                  <a:lnTo>
                    <a:pt x="112" y="50"/>
                  </a:lnTo>
                  <a:lnTo>
                    <a:pt x="117" y="46"/>
                  </a:lnTo>
                  <a:lnTo>
                    <a:pt x="125" y="40"/>
                  </a:lnTo>
                  <a:lnTo>
                    <a:pt x="134" y="31"/>
                  </a:lnTo>
                  <a:lnTo>
                    <a:pt x="141" y="22"/>
                  </a:lnTo>
                  <a:lnTo>
                    <a:pt x="148" y="1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solidFill>
                  <a:srgbClr val="2F2F2F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497399" y="630470"/>
              <a:ext cx="83841" cy="126144"/>
            </a:xfrm>
            <a:custGeom>
              <a:avLst/>
              <a:gdLst>
                <a:gd name="T0" fmla="*/ 219 w 264"/>
                <a:gd name="T1" fmla="*/ 0 h 397"/>
                <a:gd name="T2" fmla="*/ 222 w 264"/>
                <a:gd name="T3" fmla="*/ 0 h 397"/>
                <a:gd name="T4" fmla="*/ 229 w 264"/>
                <a:gd name="T5" fmla="*/ 1 h 397"/>
                <a:gd name="T6" fmla="*/ 238 w 264"/>
                <a:gd name="T7" fmla="*/ 5 h 397"/>
                <a:gd name="T8" fmla="*/ 249 w 264"/>
                <a:gd name="T9" fmla="*/ 13 h 397"/>
                <a:gd name="T10" fmla="*/ 258 w 264"/>
                <a:gd name="T11" fmla="*/ 25 h 397"/>
                <a:gd name="T12" fmla="*/ 259 w 264"/>
                <a:gd name="T13" fmla="*/ 28 h 397"/>
                <a:gd name="T14" fmla="*/ 261 w 264"/>
                <a:gd name="T15" fmla="*/ 33 h 397"/>
                <a:gd name="T16" fmla="*/ 263 w 264"/>
                <a:gd name="T17" fmla="*/ 40 h 397"/>
                <a:gd name="T18" fmla="*/ 264 w 264"/>
                <a:gd name="T19" fmla="*/ 48 h 397"/>
                <a:gd name="T20" fmla="*/ 264 w 264"/>
                <a:gd name="T21" fmla="*/ 60 h 397"/>
                <a:gd name="T22" fmla="*/ 261 w 264"/>
                <a:gd name="T23" fmla="*/ 73 h 397"/>
                <a:gd name="T24" fmla="*/ 255 w 264"/>
                <a:gd name="T25" fmla="*/ 88 h 397"/>
                <a:gd name="T26" fmla="*/ 246 w 264"/>
                <a:gd name="T27" fmla="*/ 105 h 397"/>
                <a:gd name="T28" fmla="*/ 232 w 264"/>
                <a:gd name="T29" fmla="*/ 125 h 397"/>
                <a:gd name="T30" fmla="*/ 213 w 264"/>
                <a:gd name="T31" fmla="*/ 147 h 397"/>
                <a:gd name="T32" fmla="*/ 187 w 264"/>
                <a:gd name="T33" fmla="*/ 172 h 397"/>
                <a:gd name="T34" fmla="*/ 156 w 264"/>
                <a:gd name="T35" fmla="*/ 199 h 397"/>
                <a:gd name="T36" fmla="*/ 124 w 264"/>
                <a:gd name="T37" fmla="*/ 227 h 397"/>
                <a:gd name="T38" fmla="*/ 100 w 264"/>
                <a:gd name="T39" fmla="*/ 254 h 397"/>
                <a:gd name="T40" fmla="*/ 82 w 264"/>
                <a:gd name="T41" fmla="*/ 278 h 397"/>
                <a:gd name="T42" fmla="*/ 69 w 264"/>
                <a:gd name="T43" fmla="*/ 301 h 397"/>
                <a:gd name="T44" fmla="*/ 60 w 264"/>
                <a:gd name="T45" fmla="*/ 323 h 397"/>
                <a:gd name="T46" fmla="*/ 55 w 264"/>
                <a:gd name="T47" fmla="*/ 341 h 397"/>
                <a:gd name="T48" fmla="*/ 54 w 264"/>
                <a:gd name="T49" fmla="*/ 358 h 397"/>
                <a:gd name="T50" fmla="*/ 54 w 264"/>
                <a:gd name="T51" fmla="*/ 372 h 397"/>
                <a:gd name="T52" fmla="*/ 55 w 264"/>
                <a:gd name="T53" fmla="*/ 382 h 397"/>
                <a:gd name="T54" fmla="*/ 58 w 264"/>
                <a:gd name="T55" fmla="*/ 390 h 397"/>
                <a:gd name="T56" fmla="*/ 59 w 264"/>
                <a:gd name="T57" fmla="*/ 395 h 397"/>
                <a:gd name="T58" fmla="*/ 60 w 264"/>
                <a:gd name="T59" fmla="*/ 397 h 397"/>
                <a:gd name="T60" fmla="*/ 58 w 264"/>
                <a:gd name="T61" fmla="*/ 396 h 397"/>
                <a:gd name="T62" fmla="*/ 54 w 264"/>
                <a:gd name="T63" fmla="*/ 392 h 397"/>
                <a:gd name="T64" fmla="*/ 46 w 264"/>
                <a:gd name="T65" fmla="*/ 387 h 397"/>
                <a:gd name="T66" fmla="*/ 37 w 264"/>
                <a:gd name="T67" fmla="*/ 379 h 397"/>
                <a:gd name="T68" fmla="*/ 28 w 264"/>
                <a:gd name="T69" fmla="*/ 370 h 397"/>
                <a:gd name="T70" fmla="*/ 18 w 264"/>
                <a:gd name="T71" fmla="*/ 359 h 397"/>
                <a:gd name="T72" fmla="*/ 10 w 264"/>
                <a:gd name="T73" fmla="*/ 345 h 397"/>
                <a:gd name="T74" fmla="*/ 4 w 264"/>
                <a:gd name="T75" fmla="*/ 330 h 397"/>
                <a:gd name="T76" fmla="*/ 0 w 264"/>
                <a:gd name="T77" fmla="*/ 313 h 397"/>
                <a:gd name="T78" fmla="*/ 0 w 264"/>
                <a:gd name="T79" fmla="*/ 294 h 397"/>
                <a:gd name="T80" fmla="*/ 5 w 264"/>
                <a:gd name="T81" fmla="*/ 272 h 397"/>
                <a:gd name="T82" fmla="*/ 14 w 264"/>
                <a:gd name="T83" fmla="*/ 249 h 397"/>
                <a:gd name="T84" fmla="*/ 29 w 264"/>
                <a:gd name="T85" fmla="*/ 225 h 397"/>
                <a:gd name="T86" fmla="*/ 53 w 264"/>
                <a:gd name="T87" fmla="*/ 199 h 397"/>
                <a:gd name="T88" fmla="*/ 83 w 264"/>
                <a:gd name="T89" fmla="*/ 171 h 397"/>
                <a:gd name="T90" fmla="*/ 117 w 264"/>
                <a:gd name="T91" fmla="*/ 142 h 397"/>
                <a:gd name="T92" fmla="*/ 145 w 264"/>
                <a:gd name="T93" fmla="*/ 116 h 397"/>
                <a:gd name="T94" fmla="*/ 167 w 264"/>
                <a:gd name="T95" fmla="*/ 94 h 397"/>
                <a:gd name="T96" fmla="*/ 185 w 264"/>
                <a:gd name="T97" fmla="*/ 75 h 397"/>
                <a:gd name="T98" fmla="*/ 199 w 264"/>
                <a:gd name="T99" fmla="*/ 57 h 397"/>
                <a:gd name="T100" fmla="*/ 209 w 264"/>
                <a:gd name="T101" fmla="*/ 43 h 397"/>
                <a:gd name="T102" fmla="*/ 215 w 264"/>
                <a:gd name="T103" fmla="*/ 32 h 397"/>
                <a:gd name="T104" fmla="*/ 219 w 264"/>
                <a:gd name="T105" fmla="*/ 22 h 397"/>
                <a:gd name="T106" fmla="*/ 222 w 264"/>
                <a:gd name="T107" fmla="*/ 14 h 397"/>
                <a:gd name="T108" fmla="*/ 222 w 264"/>
                <a:gd name="T109" fmla="*/ 9 h 397"/>
                <a:gd name="T110" fmla="*/ 222 w 264"/>
                <a:gd name="T111" fmla="*/ 4 h 397"/>
                <a:gd name="T112" fmla="*/ 220 w 264"/>
                <a:gd name="T113" fmla="*/ 1 h 397"/>
                <a:gd name="T114" fmla="*/ 220 w 264"/>
                <a:gd name="T115" fmla="*/ 0 h 397"/>
                <a:gd name="T116" fmla="*/ 219 w 264"/>
                <a:gd name="T11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4" h="397">
                  <a:moveTo>
                    <a:pt x="219" y="0"/>
                  </a:moveTo>
                  <a:lnTo>
                    <a:pt x="222" y="0"/>
                  </a:lnTo>
                  <a:lnTo>
                    <a:pt x="229" y="1"/>
                  </a:lnTo>
                  <a:lnTo>
                    <a:pt x="238" y="5"/>
                  </a:lnTo>
                  <a:lnTo>
                    <a:pt x="249" y="13"/>
                  </a:lnTo>
                  <a:lnTo>
                    <a:pt x="258" y="25"/>
                  </a:lnTo>
                  <a:lnTo>
                    <a:pt x="259" y="28"/>
                  </a:lnTo>
                  <a:lnTo>
                    <a:pt x="261" y="33"/>
                  </a:lnTo>
                  <a:lnTo>
                    <a:pt x="263" y="40"/>
                  </a:lnTo>
                  <a:lnTo>
                    <a:pt x="264" y="48"/>
                  </a:lnTo>
                  <a:lnTo>
                    <a:pt x="264" y="60"/>
                  </a:lnTo>
                  <a:lnTo>
                    <a:pt x="261" y="73"/>
                  </a:lnTo>
                  <a:lnTo>
                    <a:pt x="255" y="88"/>
                  </a:lnTo>
                  <a:lnTo>
                    <a:pt x="246" y="105"/>
                  </a:lnTo>
                  <a:lnTo>
                    <a:pt x="232" y="125"/>
                  </a:lnTo>
                  <a:lnTo>
                    <a:pt x="213" y="147"/>
                  </a:lnTo>
                  <a:lnTo>
                    <a:pt x="187" y="172"/>
                  </a:lnTo>
                  <a:lnTo>
                    <a:pt x="156" y="199"/>
                  </a:lnTo>
                  <a:lnTo>
                    <a:pt x="124" y="227"/>
                  </a:lnTo>
                  <a:lnTo>
                    <a:pt x="100" y="254"/>
                  </a:lnTo>
                  <a:lnTo>
                    <a:pt x="82" y="278"/>
                  </a:lnTo>
                  <a:lnTo>
                    <a:pt x="69" y="301"/>
                  </a:lnTo>
                  <a:lnTo>
                    <a:pt x="60" y="323"/>
                  </a:lnTo>
                  <a:lnTo>
                    <a:pt x="55" y="341"/>
                  </a:lnTo>
                  <a:lnTo>
                    <a:pt x="54" y="358"/>
                  </a:lnTo>
                  <a:lnTo>
                    <a:pt x="54" y="372"/>
                  </a:lnTo>
                  <a:lnTo>
                    <a:pt x="55" y="382"/>
                  </a:lnTo>
                  <a:lnTo>
                    <a:pt x="58" y="390"/>
                  </a:lnTo>
                  <a:lnTo>
                    <a:pt x="59" y="395"/>
                  </a:lnTo>
                  <a:lnTo>
                    <a:pt x="60" y="397"/>
                  </a:lnTo>
                  <a:lnTo>
                    <a:pt x="58" y="396"/>
                  </a:lnTo>
                  <a:lnTo>
                    <a:pt x="54" y="392"/>
                  </a:lnTo>
                  <a:lnTo>
                    <a:pt x="46" y="387"/>
                  </a:lnTo>
                  <a:lnTo>
                    <a:pt x="37" y="379"/>
                  </a:lnTo>
                  <a:lnTo>
                    <a:pt x="28" y="370"/>
                  </a:lnTo>
                  <a:lnTo>
                    <a:pt x="18" y="359"/>
                  </a:lnTo>
                  <a:lnTo>
                    <a:pt x="10" y="345"/>
                  </a:lnTo>
                  <a:lnTo>
                    <a:pt x="4" y="330"/>
                  </a:lnTo>
                  <a:lnTo>
                    <a:pt x="0" y="313"/>
                  </a:lnTo>
                  <a:lnTo>
                    <a:pt x="0" y="294"/>
                  </a:lnTo>
                  <a:lnTo>
                    <a:pt x="5" y="272"/>
                  </a:lnTo>
                  <a:lnTo>
                    <a:pt x="14" y="249"/>
                  </a:lnTo>
                  <a:lnTo>
                    <a:pt x="29" y="225"/>
                  </a:lnTo>
                  <a:lnTo>
                    <a:pt x="53" y="199"/>
                  </a:lnTo>
                  <a:lnTo>
                    <a:pt x="83" y="171"/>
                  </a:lnTo>
                  <a:lnTo>
                    <a:pt x="117" y="142"/>
                  </a:lnTo>
                  <a:lnTo>
                    <a:pt x="145" y="116"/>
                  </a:lnTo>
                  <a:lnTo>
                    <a:pt x="167" y="94"/>
                  </a:lnTo>
                  <a:lnTo>
                    <a:pt x="185" y="75"/>
                  </a:lnTo>
                  <a:lnTo>
                    <a:pt x="199" y="57"/>
                  </a:lnTo>
                  <a:lnTo>
                    <a:pt x="209" y="43"/>
                  </a:lnTo>
                  <a:lnTo>
                    <a:pt x="215" y="32"/>
                  </a:lnTo>
                  <a:lnTo>
                    <a:pt x="219" y="22"/>
                  </a:lnTo>
                  <a:lnTo>
                    <a:pt x="222" y="14"/>
                  </a:lnTo>
                  <a:lnTo>
                    <a:pt x="222" y="9"/>
                  </a:lnTo>
                  <a:lnTo>
                    <a:pt x="222" y="4"/>
                  </a:lnTo>
                  <a:lnTo>
                    <a:pt x="220" y="1"/>
                  </a:lnTo>
                  <a:lnTo>
                    <a:pt x="220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solidFill>
                  <a:srgbClr val="2F2F2F"/>
                </a:solidFill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634807" y="647288"/>
              <a:ext cx="67327" cy="54514"/>
            </a:xfrm>
            <a:custGeom>
              <a:avLst/>
              <a:gdLst>
                <a:gd name="T0" fmla="*/ 110 w 211"/>
                <a:gd name="T1" fmla="*/ 19 h 172"/>
                <a:gd name="T2" fmla="*/ 92 w 211"/>
                <a:gd name="T3" fmla="*/ 31 h 172"/>
                <a:gd name="T4" fmla="*/ 83 w 211"/>
                <a:gd name="T5" fmla="*/ 40 h 172"/>
                <a:gd name="T6" fmla="*/ 78 w 211"/>
                <a:gd name="T7" fmla="*/ 40 h 172"/>
                <a:gd name="T8" fmla="*/ 75 w 211"/>
                <a:gd name="T9" fmla="*/ 41 h 172"/>
                <a:gd name="T10" fmla="*/ 73 w 211"/>
                <a:gd name="T11" fmla="*/ 57 h 172"/>
                <a:gd name="T12" fmla="*/ 84 w 211"/>
                <a:gd name="T13" fmla="*/ 79 h 172"/>
                <a:gd name="T14" fmla="*/ 107 w 211"/>
                <a:gd name="T15" fmla="*/ 91 h 172"/>
                <a:gd name="T16" fmla="*/ 133 w 211"/>
                <a:gd name="T17" fmla="*/ 91 h 172"/>
                <a:gd name="T18" fmla="*/ 153 w 211"/>
                <a:gd name="T19" fmla="*/ 78 h 172"/>
                <a:gd name="T20" fmla="*/ 159 w 211"/>
                <a:gd name="T21" fmla="*/ 50 h 172"/>
                <a:gd name="T22" fmla="*/ 142 w 211"/>
                <a:gd name="T23" fmla="*/ 54 h 172"/>
                <a:gd name="T24" fmla="*/ 124 w 211"/>
                <a:gd name="T25" fmla="*/ 60 h 172"/>
                <a:gd name="T26" fmla="*/ 110 w 211"/>
                <a:gd name="T27" fmla="*/ 61 h 172"/>
                <a:gd name="T28" fmla="*/ 103 w 211"/>
                <a:gd name="T29" fmla="*/ 50 h 172"/>
                <a:gd name="T30" fmla="*/ 109 w 211"/>
                <a:gd name="T31" fmla="*/ 40 h 172"/>
                <a:gd name="T32" fmla="*/ 121 w 211"/>
                <a:gd name="T33" fmla="*/ 38 h 172"/>
                <a:gd name="T34" fmla="*/ 133 w 211"/>
                <a:gd name="T35" fmla="*/ 37 h 172"/>
                <a:gd name="T36" fmla="*/ 136 w 211"/>
                <a:gd name="T37" fmla="*/ 32 h 172"/>
                <a:gd name="T38" fmla="*/ 137 w 211"/>
                <a:gd name="T39" fmla="*/ 27 h 172"/>
                <a:gd name="T40" fmla="*/ 137 w 211"/>
                <a:gd name="T41" fmla="*/ 22 h 172"/>
                <a:gd name="T42" fmla="*/ 123 w 211"/>
                <a:gd name="T43" fmla="*/ 18 h 172"/>
                <a:gd name="T44" fmla="*/ 100 w 211"/>
                <a:gd name="T45" fmla="*/ 1 h 172"/>
                <a:gd name="T46" fmla="*/ 146 w 211"/>
                <a:gd name="T47" fmla="*/ 13 h 172"/>
                <a:gd name="T48" fmla="*/ 178 w 211"/>
                <a:gd name="T49" fmla="*/ 34 h 172"/>
                <a:gd name="T50" fmla="*/ 197 w 211"/>
                <a:gd name="T51" fmla="*/ 63 h 172"/>
                <a:gd name="T52" fmla="*/ 207 w 211"/>
                <a:gd name="T53" fmla="*/ 93 h 172"/>
                <a:gd name="T54" fmla="*/ 211 w 211"/>
                <a:gd name="T55" fmla="*/ 124 h 172"/>
                <a:gd name="T56" fmla="*/ 209 w 211"/>
                <a:gd name="T57" fmla="*/ 152 h 172"/>
                <a:gd name="T58" fmla="*/ 205 w 211"/>
                <a:gd name="T59" fmla="*/ 172 h 172"/>
                <a:gd name="T60" fmla="*/ 188 w 211"/>
                <a:gd name="T61" fmla="*/ 167 h 172"/>
                <a:gd name="T62" fmla="*/ 180 w 211"/>
                <a:gd name="T63" fmla="*/ 149 h 172"/>
                <a:gd name="T64" fmla="*/ 189 w 211"/>
                <a:gd name="T65" fmla="*/ 134 h 172"/>
                <a:gd name="T66" fmla="*/ 174 w 211"/>
                <a:gd name="T67" fmla="*/ 120 h 172"/>
                <a:gd name="T68" fmla="*/ 146 w 211"/>
                <a:gd name="T69" fmla="*/ 114 h 172"/>
                <a:gd name="T70" fmla="*/ 112 w 211"/>
                <a:gd name="T71" fmla="*/ 109 h 172"/>
                <a:gd name="T72" fmla="*/ 75 w 211"/>
                <a:gd name="T73" fmla="*/ 96 h 172"/>
                <a:gd name="T74" fmla="*/ 46 w 211"/>
                <a:gd name="T75" fmla="*/ 68 h 172"/>
                <a:gd name="T76" fmla="*/ 25 w 211"/>
                <a:gd name="T77" fmla="*/ 37 h 172"/>
                <a:gd name="T78" fmla="*/ 7 w 211"/>
                <a:gd name="T79" fmla="*/ 14 h 172"/>
                <a:gd name="T80" fmla="*/ 37 w 211"/>
                <a:gd name="T81" fmla="*/ 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172">
                  <a:moveTo>
                    <a:pt x="123" y="18"/>
                  </a:moveTo>
                  <a:lnTo>
                    <a:pt x="110" y="19"/>
                  </a:lnTo>
                  <a:lnTo>
                    <a:pt x="100" y="24"/>
                  </a:lnTo>
                  <a:lnTo>
                    <a:pt x="92" y="31"/>
                  </a:lnTo>
                  <a:lnTo>
                    <a:pt x="86" y="38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7" y="41"/>
                  </a:lnTo>
                  <a:lnTo>
                    <a:pt x="75" y="41"/>
                  </a:lnTo>
                  <a:lnTo>
                    <a:pt x="74" y="43"/>
                  </a:lnTo>
                  <a:lnTo>
                    <a:pt x="73" y="57"/>
                  </a:lnTo>
                  <a:lnTo>
                    <a:pt x="77" y="69"/>
                  </a:lnTo>
                  <a:lnTo>
                    <a:pt x="84" y="79"/>
                  </a:lnTo>
                  <a:lnTo>
                    <a:pt x="95" y="86"/>
                  </a:lnTo>
                  <a:lnTo>
                    <a:pt x="107" y="91"/>
                  </a:lnTo>
                  <a:lnTo>
                    <a:pt x="120" y="92"/>
                  </a:lnTo>
                  <a:lnTo>
                    <a:pt x="133" y="91"/>
                  </a:lnTo>
                  <a:lnTo>
                    <a:pt x="145" y="87"/>
                  </a:lnTo>
                  <a:lnTo>
                    <a:pt x="153" y="78"/>
                  </a:lnTo>
                  <a:lnTo>
                    <a:pt x="159" y="66"/>
                  </a:lnTo>
                  <a:lnTo>
                    <a:pt x="159" y="50"/>
                  </a:lnTo>
                  <a:lnTo>
                    <a:pt x="151" y="51"/>
                  </a:lnTo>
                  <a:lnTo>
                    <a:pt x="142" y="54"/>
                  </a:lnTo>
                  <a:lnTo>
                    <a:pt x="133" y="56"/>
                  </a:lnTo>
                  <a:lnTo>
                    <a:pt x="124" y="60"/>
                  </a:lnTo>
                  <a:lnTo>
                    <a:pt x="116" y="61"/>
                  </a:lnTo>
                  <a:lnTo>
                    <a:pt x="110" y="61"/>
                  </a:lnTo>
                  <a:lnTo>
                    <a:pt x="105" y="57"/>
                  </a:lnTo>
                  <a:lnTo>
                    <a:pt x="103" y="50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5" y="40"/>
                  </a:lnTo>
                  <a:lnTo>
                    <a:pt x="121" y="38"/>
                  </a:lnTo>
                  <a:lnTo>
                    <a:pt x="128" y="38"/>
                  </a:lnTo>
                  <a:lnTo>
                    <a:pt x="133" y="37"/>
                  </a:lnTo>
                  <a:lnTo>
                    <a:pt x="134" y="34"/>
                  </a:lnTo>
                  <a:lnTo>
                    <a:pt x="136" y="32"/>
                  </a:lnTo>
                  <a:lnTo>
                    <a:pt x="137" y="29"/>
                  </a:lnTo>
                  <a:lnTo>
                    <a:pt x="137" y="27"/>
                  </a:lnTo>
                  <a:lnTo>
                    <a:pt x="137" y="23"/>
                  </a:lnTo>
                  <a:lnTo>
                    <a:pt x="137" y="22"/>
                  </a:lnTo>
                  <a:lnTo>
                    <a:pt x="134" y="20"/>
                  </a:lnTo>
                  <a:lnTo>
                    <a:pt x="123" y="18"/>
                  </a:lnTo>
                  <a:close/>
                  <a:moveTo>
                    <a:pt x="70" y="0"/>
                  </a:moveTo>
                  <a:lnTo>
                    <a:pt x="100" y="1"/>
                  </a:lnTo>
                  <a:lnTo>
                    <a:pt x="124" y="5"/>
                  </a:lnTo>
                  <a:lnTo>
                    <a:pt x="146" y="13"/>
                  </a:lnTo>
                  <a:lnTo>
                    <a:pt x="162" y="23"/>
                  </a:lnTo>
                  <a:lnTo>
                    <a:pt x="178" y="34"/>
                  </a:lnTo>
                  <a:lnTo>
                    <a:pt x="188" y="47"/>
                  </a:lnTo>
                  <a:lnTo>
                    <a:pt x="197" y="63"/>
                  </a:lnTo>
                  <a:lnTo>
                    <a:pt x="203" y="78"/>
                  </a:lnTo>
                  <a:lnTo>
                    <a:pt x="207" y="93"/>
                  </a:lnTo>
                  <a:lnTo>
                    <a:pt x="210" y="110"/>
                  </a:lnTo>
                  <a:lnTo>
                    <a:pt x="211" y="124"/>
                  </a:lnTo>
                  <a:lnTo>
                    <a:pt x="211" y="139"/>
                  </a:lnTo>
                  <a:lnTo>
                    <a:pt x="209" y="152"/>
                  </a:lnTo>
                  <a:lnTo>
                    <a:pt x="207" y="164"/>
                  </a:lnTo>
                  <a:lnTo>
                    <a:pt x="205" y="172"/>
                  </a:lnTo>
                  <a:lnTo>
                    <a:pt x="196" y="171"/>
                  </a:lnTo>
                  <a:lnTo>
                    <a:pt x="188" y="167"/>
                  </a:lnTo>
                  <a:lnTo>
                    <a:pt x="183" y="158"/>
                  </a:lnTo>
                  <a:lnTo>
                    <a:pt x="180" y="149"/>
                  </a:lnTo>
                  <a:lnTo>
                    <a:pt x="183" y="141"/>
                  </a:lnTo>
                  <a:lnTo>
                    <a:pt x="189" y="134"/>
                  </a:lnTo>
                  <a:lnTo>
                    <a:pt x="183" y="125"/>
                  </a:lnTo>
                  <a:lnTo>
                    <a:pt x="174" y="120"/>
                  </a:lnTo>
                  <a:lnTo>
                    <a:pt x="161" y="116"/>
                  </a:lnTo>
                  <a:lnTo>
                    <a:pt x="146" y="114"/>
                  </a:lnTo>
                  <a:lnTo>
                    <a:pt x="129" y="111"/>
                  </a:lnTo>
                  <a:lnTo>
                    <a:pt x="112" y="109"/>
                  </a:lnTo>
                  <a:lnTo>
                    <a:pt x="95" y="103"/>
                  </a:lnTo>
                  <a:lnTo>
                    <a:pt x="75" y="96"/>
                  </a:lnTo>
                  <a:lnTo>
                    <a:pt x="60" y="83"/>
                  </a:lnTo>
                  <a:lnTo>
                    <a:pt x="46" y="68"/>
                  </a:lnTo>
                  <a:lnTo>
                    <a:pt x="36" y="52"/>
                  </a:lnTo>
                  <a:lnTo>
                    <a:pt x="25" y="37"/>
                  </a:lnTo>
                  <a:lnTo>
                    <a:pt x="16" y="23"/>
                  </a:lnTo>
                  <a:lnTo>
                    <a:pt x="7" y="14"/>
                  </a:lnTo>
                  <a:lnTo>
                    <a:pt x="0" y="9"/>
                  </a:lnTo>
                  <a:lnTo>
                    <a:pt x="37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solidFill>
                  <a:srgbClr val="2F2F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84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rgbClr val="39B9BE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Clr>
          <a:srgbClr val="39B9BE"/>
        </a:buClr>
        <a:buFont typeface="Calibri" panose="020F0502020204030204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spcBef>
          <a:spcPct val="20000"/>
        </a:spcBef>
        <a:buClr>
          <a:srgbClr val="39B9B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spcBef>
          <a:spcPct val="20000"/>
        </a:spcBef>
        <a:buClr>
          <a:srgbClr val="39B9BE"/>
        </a:buClr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39B9BE"/>
        </a:buClr>
        <a:buFont typeface="Calibri" panose="020F050202020403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80975" algn="l" defTabSz="914400" rtl="0" eaLnBrk="1" latinLnBrk="0" hangingPunct="1">
        <a:spcBef>
          <a:spcPct val="20000"/>
        </a:spcBef>
        <a:buClr>
          <a:srgbClr val="39B9B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3071" y="6356350"/>
            <a:ext cx="1793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5875" y="6376070"/>
            <a:ext cx="4775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0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C3"/>
                </a:solidFill>
              </a:defRPr>
            </a:lvl1pPr>
          </a:lstStyle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84966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A617-8E63-4D77-835B-D4794C93E79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FAD9-B39C-4B78-ABD2-3B00251A94F3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74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3071" y="6356350"/>
            <a:ext cx="1793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5875" y="6376070"/>
            <a:ext cx="4775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0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C3"/>
                </a:solidFill>
              </a:defRPr>
            </a:lvl1pPr>
          </a:lstStyle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7288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3071" y="6356350"/>
            <a:ext cx="1793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white"/>
                </a:solidFill>
              </a:rPr>
              <a:pPr/>
              <a:t>29/11/2016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5875" y="6376070"/>
            <a:ext cx="4775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0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C3"/>
                </a:solidFill>
              </a:defRPr>
            </a:lvl1pPr>
          </a:lstStyle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7196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EFA160-2B7F-4F87-BDA9-B144A320C9CD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29/11/2016</a:t>
            </a:fld>
            <a:endParaRPr lang="nl-BE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75A97-DC8C-416C-B732-CD59CB49834B}" type="slidenum">
              <a:rPr lang="nl-BE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BE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92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en-US" altLang="nl-BE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en-US" alt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2988" y="6356350"/>
            <a:ext cx="179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3E6CB2E5-B0AD-45E7-91E9-2123926E89E3}" type="datetimeFigureOut">
              <a:rPr lang="nl-BE"/>
              <a:pPr>
                <a:defRPr/>
              </a:pPr>
              <a:t>29/11/2016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5375" y="6375400"/>
            <a:ext cx="4776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825" y="6356350"/>
            <a:ext cx="504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83C3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4B0AC4-7AE2-4E6A-BE3C-F8377620E250}" type="slidenum">
              <a:rPr lang="nl-BE" altLang="nl-BE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BE" altLang="nl-BE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40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3071" y="6356350"/>
            <a:ext cx="1793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5875" y="6376070"/>
            <a:ext cx="4775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26" y="6356351"/>
            <a:ext cx="50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C3"/>
                </a:solidFill>
              </a:defRPr>
            </a:lvl1pPr>
          </a:lstStyle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4973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3071" y="6356350"/>
            <a:ext cx="1793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5A82-C67D-41B0-9267-2BBBB0F74B5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29/11/2016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5875" y="6376070"/>
            <a:ext cx="4775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26" y="6356351"/>
            <a:ext cx="50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C3"/>
                </a:solidFill>
              </a:defRPr>
            </a:lvl1pPr>
          </a:lstStyle>
          <a:p>
            <a:fld id="{5C1266E4-20AA-434A-AF83-3247A3AA903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9531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ThKWFpc_MAhXsAsAKHXrkCzoQjRwIBw&amp;url=http://nathalystrimsalon.nl/uncategorized/gekke-gewoontes/&amp;psig=AFQjCNFYMhMMYlgswsnrhFBkMcemnWMtdw&amp;ust=1462962191330499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absym-bvas.be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171700" y="3240504"/>
            <a:ext cx="6539163" cy="1307003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Werken in netwerken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894114" y="4988378"/>
            <a:ext cx="6768193" cy="449035"/>
          </a:xfrm>
        </p:spPr>
        <p:txBody>
          <a:bodyPr>
            <a:normAutofit/>
          </a:bodyPr>
          <a:lstStyle/>
          <a:p>
            <a:r>
              <a:rPr lang="nl-BE" dirty="0" smtClean="0"/>
              <a:t>Peter Degadt, gedelegeerd bestuurder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1926771" y="5429250"/>
            <a:ext cx="6498772" cy="889906"/>
          </a:xfrm>
        </p:spPr>
        <p:txBody>
          <a:bodyPr/>
          <a:lstStyle/>
          <a:p>
            <a:r>
              <a:rPr lang="nl-BE" dirty="0" smtClean="0"/>
              <a:t>Avondsymposium ASGB, 1 december 2016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3727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561967"/>
            <a:ext cx="7886700" cy="36149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Groeiend draagvlak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Een nieuw zorgmodel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Netwerk-issues</a:t>
            </a:r>
          </a:p>
          <a:p>
            <a:pPr lvl="1"/>
            <a:r>
              <a:rPr lang="nl-BE" dirty="0" err="1" smtClean="0">
                <a:solidFill>
                  <a:schemeClr val="bg1">
                    <a:lumMod val="65000"/>
                  </a:schemeClr>
                </a:solidFill>
              </a:rPr>
              <a:t>Governance</a:t>
            </a:r>
            <a:endParaRPr lang="nl-B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Financiering</a:t>
            </a:r>
          </a:p>
        </p:txBody>
      </p:sp>
    </p:spTree>
    <p:extLst>
      <p:ext uri="{BB962C8B-B14F-4D97-AF65-F5344CB8AC3E}">
        <p14:creationId xmlns:p14="http://schemas.microsoft.com/office/powerpoint/2010/main" xmlns="" val="12537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600" b="1" dirty="0" smtClean="0">
                <a:solidFill>
                  <a:srgbClr val="870B14"/>
                </a:solidFill>
              </a:rPr>
              <a:t>2. Een nieuw zorgmodel</a:t>
            </a:r>
            <a:endParaRPr lang="nl-BE" sz="3600" b="1" dirty="0">
              <a:solidFill>
                <a:srgbClr val="870B14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862C-D34D-4E4E-B25B-4012C02E1DA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531226818"/>
              </p:ext>
            </p:extLst>
          </p:nvPr>
        </p:nvGraphicFramePr>
        <p:xfrm>
          <a:off x="367394" y="1698171"/>
          <a:ext cx="3780064" cy="333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4433208" y="1583872"/>
            <a:ext cx="45393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BE" altLang="nl-BE" sz="2800" dirty="0" smtClean="0">
                <a:solidFill>
                  <a:prstClr val="black"/>
                </a:solidFill>
              </a:rPr>
              <a:t>Instroom </a:t>
            </a:r>
            <a:r>
              <a:rPr lang="nl-BE" altLang="nl-BE" sz="2800" dirty="0">
                <a:solidFill>
                  <a:prstClr val="black"/>
                </a:solidFill>
              </a:rPr>
              <a:t>patiënten focussen, zorgtrajecten aflijnen </a:t>
            </a:r>
            <a:endParaRPr lang="nl-BE" altLang="nl-BE" sz="2800" dirty="0" smtClean="0">
              <a:solidFill>
                <a:prstClr val="black"/>
              </a:solidFill>
            </a:endParaRPr>
          </a:p>
          <a:p>
            <a:pPr marL="180000"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BE" altLang="nl-BE" sz="2800" dirty="0" smtClean="0">
                <a:solidFill>
                  <a:prstClr val="black"/>
                </a:solidFill>
              </a:rPr>
              <a:t> Doorstroom </a:t>
            </a:r>
            <a:r>
              <a:rPr lang="nl-BE" altLang="nl-BE" sz="2800" dirty="0">
                <a:solidFill>
                  <a:prstClr val="black"/>
                </a:solidFill>
              </a:rPr>
              <a:t>moet vlotter</a:t>
            </a:r>
          </a:p>
          <a:p>
            <a:pPr marL="180000"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nl-BE" altLang="nl-BE" sz="2800" dirty="0" smtClean="0">
                <a:solidFill>
                  <a:prstClr val="black"/>
                </a:solidFill>
              </a:rPr>
              <a:t> Nieuwe </a:t>
            </a:r>
            <a:r>
              <a:rPr lang="nl-BE" altLang="nl-BE" sz="2800" dirty="0">
                <a:solidFill>
                  <a:prstClr val="black"/>
                </a:solidFill>
              </a:rPr>
              <a:t>organisatiemodellen een kans geven </a:t>
            </a:r>
            <a:endParaRPr lang="nl-BE" altLang="nl-BE" sz="2800" dirty="0" smtClean="0">
              <a:solidFill>
                <a:prstClr val="black"/>
              </a:solidFill>
            </a:endParaRPr>
          </a:p>
          <a:p>
            <a:pPr lvl="1">
              <a:defRPr/>
            </a:pPr>
            <a:endParaRPr lang="nl-BE" alt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8744"/>
          </a:xfrm>
        </p:spPr>
        <p:txBody>
          <a:bodyPr/>
          <a:lstStyle/>
          <a:p>
            <a:pPr algn="ctr"/>
            <a:r>
              <a:rPr lang="nl-BE" dirty="0" smtClean="0"/>
              <a:t>Juni 2016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0776" y="2207504"/>
            <a:ext cx="5255108" cy="31141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1514345"/>
            <a:ext cx="2808259" cy="22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379" y="998502"/>
            <a:ext cx="5391015" cy="808211"/>
          </a:xfrm>
        </p:spPr>
        <p:txBody>
          <a:bodyPr>
            <a:noAutofit/>
          </a:bodyPr>
          <a:lstStyle/>
          <a:p>
            <a:r>
              <a:rPr lang="nl-BE" sz="2052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Monotype ziekenhuizen :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54378" y="1402608"/>
            <a:ext cx="3396444" cy="24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710" kern="0" dirty="0">
              <a:solidFill>
                <a:srgbClr val="000066"/>
              </a:solidFill>
              <a:cs typeface="Arial" panose="020B0604020202020204" pitchFamily="34" charset="0"/>
              <a:sym typeface="Arial"/>
            </a:endParaRPr>
          </a:p>
          <a:p>
            <a:pPr marL="183263" indent="-183263">
              <a:buFont typeface="Arial" panose="020B0604020202020204" pitchFamily="34" charset="0"/>
              <a:buChar char="•"/>
            </a:pP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63 </a:t>
            </a:r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ziekenhuizen:</a:t>
            </a:r>
          </a:p>
          <a:p>
            <a:pPr marL="476485" lvl="1" indent="-183263">
              <a:buFont typeface="Arial" panose="020B0604020202020204" pitchFamily="34" charset="0"/>
              <a:buChar char="•"/>
            </a:pP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51 </a:t>
            </a:r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: acute ziekenhuizen</a:t>
            </a:r>
          </a:p>
          <a:p>
            <a:pPr marL="476485" lvl="1" indent="-183263">
              <a:buFont typeface="Arial" panose="020B0604020202020204" pitchFamily="34" charset="0"/>
              <a:buChar char="•"/>
            </a:pP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8 </a:t>
            </a:r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categorale ziekenhuizen</a:t>
            </a:r>
          </a:p>
          <a:p>
            <a:pPr marL="476485" lvl="1" indent="-183263">
              <a:buFont typeface="Arial" panose="020B0604020202020204" pitchFamily="34" charset="0"/>
              <a:buChar char="•"/>
            </a:pPr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3+1 universitaire ziekenhuizen</a:t>
            </a:r>
          </a:p>
          <a:p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  <a:p>
            <a:pPr marL="183263" indent="-183263">
              <a:buFont typeface="Arial" panose="020B0604020202020204" pitchFamily="34" charset="0"/>
              <a:buChar char="•"/>
            </a:pPr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gemiddeld aantal bedden  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	    </a:t>
            </a:r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alle 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ziekenhuizen: </a:t>
            </a:r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	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	487 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  <a:p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   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fusieziekenhuizen: </a:t>
            </a:r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	608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905621" y="1346646"/>
            <a:ext cx="1718608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97" b="1" u="sng" kern="0" dirty="0">
                <a:solidFill>
                  <a:srgbClr val="000000"/>
                </a:solidFill>
                <a:cs typeface="Arial"/>
                <a:sym typeface="Arial"/>
              </a:rPr>
              <a:t>Groot-</a:t>
            </a:r>
            <a:r>
              <a:rPr lang="nl-BE" sz="1197" b="1" u="sng" kern="0" dirty="0" err="1">
                <a:solidFill>
                  <a:srgbClr val="000000"/>
                </a:solidFill>
                <a:cs typeface="Arial"/>
                <a:sym typeface="Arial"/>
              </a:rPr>
              <a:t>supraregionaal</a:t>
            </a:r>
            <a:endParaRPr lang="nl-BE" sz="1197" b="1" u="sng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190197" y="4553972"/>
            <a:ext cx="1263719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97" b="1" u="sng" kern="0" dirty="0">
                <a:solidFill>
                  <a:srgbClr val="000000"/>
                </a:solidFill>
                <a:cs typeface="Arial"/>
                <a:sym typeface="Arial"/>
              </a:rPr>
              <a:t>Klein-lokaa</a:t>
            </a:r>
            <a:r>
              <a:rPr lang="nl-BE" sz="1197" b="1" kern="0" dirty="0">
                <a:solidFill>
                  <a:srgbClr val="000000"/>
                </a:solidFill>
                <a:cs typeface="Arial"/>
                <a:sym typeface="Arial"/>
              </a:rPr>
              <a:t>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444208" y="3197301"/>
            <a:ext cx="2048311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97" b="1" u="sng" kern="0" dirty="0">
                <a:solidFill>
                  <a:srgbClr val="000000"/>
                </a:solidFill>
                <a:cs typeface="Arial"/>
                <a:sym typeface="Arial"/>
              </a:rPr>
              <a:t>Middelgroot-regionaal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0823" y="1591332"/>
            <a:ext cx="2293385" cy="162164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645" y="3434534"/>
            <a:ext cx="1621552" cy="114659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575" y="4830523"/>
            <a:ext cx="1174841" cy="830725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720000" y="116632"/>
            <a:ext cx="7632848" cy="1008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39B9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BEGRIPPENKADER: ZORGOPDRACHTEN</a:t>
            </a:r>
            <a:endParaRPr lang="nl-BE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11574" y="4149866"/>
            <a:ext cx="5391015" cy="8082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39B9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52" u="sng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DYNAMIEKEN :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31046" y="4664630"/>
            <a:ext cx="561316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3263" indent="-183263">
              <a:buFont typeface="Arial" panose="020B0604020202020204" pitchFamily="34" charset="0"/>
              <a:buChar char="•"/>
            </a:pP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Competitie voor maximaliseren van schaalgrootte</a:t>
            </a:r>
          </a:p>
          <a:p>
            <a:pPr marL="183263" indent="-183263">
              <a:buFont typeface="Arial" panose="020B0604020202020204" pitchFamily="34" charset="0"/>
              <a:buChar char="•"/>
            </a:pP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Concurrentiemodel om alle functies te kunnen aanbieden  </a:t>
            </a:r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(stimulus in heel wat </a:t>
            </a:r>
            <a:r>
              <a:rPr lang="nl-BE" sz="1710" i="1" kern="0" dirty="0" err="1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KB’s</a:t>
            </a:r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)</a:t>
            </a:r>
          </a:p>
          <a:p>
            <a:pPr marL="183263" indent="-183263">
              <a:buFont typeface="Arial" panose="020B0604020202020204" pitchFamily="34" charset="0"/>
              <a:buChar char="•"/>
            </a:pP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Nastreven van meest gespecialiseerde en technologische  functies  </a:t>
            </a:r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(stimulus in financieringssysteem)</a:t>
            </a:r>
          </a:p>
        </p:txBody>
      </p:sp>
    </p:spTree>
    <p:extLst>
      <p:ext uri="{BB962C8B-B14F-4D97-AF65-F5344CB8AC3E}">
        <p14:creationId xmlns:p14="http://schemas.microsoft.com/office/powerpoint/2010/main" xmlns="" val="351331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al 26"/>
          <p:cNvSpPr/>
          <p:nvPr/>
        </p:nvSpPr>
        <p:spPr>
          <a:xfrm>
            <a:off x="7668344" y="5805948"/>
            <a:ext cx="1440160" cy="6473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20000" y="116632"/>
            <a:ext cx="7632848" cy="1008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39B9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BEGRIPPENKADER: ZORGOPDRACHTEN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414858" y="2594345"/>
            <a:ext cx="216143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i="1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Supergespecialiseerde </a:t>
            </a:r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zorgfuncties</a:t>
            </a:r>
            <a:endParaRPr lang="nl-BE" sz="1710" i="1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82809" y="3746473"/>
            <a:ext cx="2316983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Gespecialiseerde zorg- functies</a:t>
            </a:r>
            <a:endParaRPr lang="nl-BE" sz="1710" i="1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38354" y="4970609"/>
            <a:ext cx="216143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Basis zorgfuncties</a:t>
            </a:r>
            <a:endParaRPr lang="nl-BE" sz="1710" i="1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823289" y="2284071"/>
            <a:ext cx="2211863" cy="114492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Zeldzame ziekten</a:t>
            </a:r>
          </a:p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Transplantatie</a:t>
            </a:r>
          </a:p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Brandwonden</a:t>
            </a:r>
          </a:p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NICU - PICU</a:t>
            </a:r>
            <a:endParaRPr lang="nl-BE" sz="1710" i="1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839284" y="3573016"/>
            <a:ext cx="2411981" cy="88178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Oncologisch diagnostisch/interventie</a:t>
            </a:r>
          </a:p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Gespecialiseerd ZP Kind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854202" y="4970609"/>
            <a:ext cx="2180950" cy="88178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Geriatrie</a:t>
            </a:r>
          </a:p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Spoedfunctie</a:t>
            </a:r>
          </a:p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Basis ZP Kind</a:t>
            </a:r>
            <a:endParaRPr lang="nl-BE" sz="1710" i="1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251265" y="4957879"/>
            <a:ext cx="2180950" cy="6186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Gewone bevalling</a:t>
            </a:r>
          </a:p>
          <a:p>
            <a:r>
              <a:rPr lang="nl-BE" sz="1710" i="1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K</a:t>
            </a:r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abinetschirurgie</a:t>
            </a:r>
            <a:endParaRPr lang="nl-BE" sz="1710" i="1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2839284" y="5877829"/>
            <a:ext cx="4901068" cy="125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3141730" y="6022403"/>
            <a:ext cx="153388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“Solutionshop”</a:t>
            </a:r>
            <a:endParaRPr lang="nl-BE" sz="1710" i="1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258140" y="6025846"/>
            <a:ext cx="233819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“</a:t>
            </a:r>
            <a:r>
              <a:rPr lang="nl-BE" sz="1710" i="1" kern="0" dirty="0" err="1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Focused</a:t>
            </a:r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nl-BE" sz="1710" i="1" kern="0" dirty="0" err="1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factory</a:t>
            </a:r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”   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…..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7812360" y="5805948"/>
            <a:ext cx="11875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Modus </a:t>
            </a:r>
            <a:r>
              <a:rPr lang="nl-BE" sz="1710" kern="0" dirty="0" err="1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operandus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Ovaal 27"/>
          <p:cNvSpPr/>
          <p:nvPr/>
        </p:nvSpPr>
        <p:spPr>
          <a:xfrm>
            <a:off x="683568" y="1772816"/>
            <a:ext cx="1656184" cy="6406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938632" y="1957106"/>
            <a:ext cx="164241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Zorgfuncties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2" name="Rechte verbindingslijn met pijl 31"/>
          <p:cNvCxnSpPr/>
          <p:nvPr/>
        </p:nvCxnSpPr>
        <p:spPr>
          <a:xfrm flipH="1" flipV="1">
            <a:off x="2576296" y="2060848"/>
            <a:ext cx="17552" cy="386087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5364842" y="3573016"/>
            <a:ext cx="2180950" cy="114492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710" i="1" kern="0" dirty="0" err="1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Daghospitaal</a:t>
            </a:r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 chemo</a:t>
            </a:r>
          </a:p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Cataractstraat</a:t>
            </a:r>
          </a:p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Orthopedisch joint </a:t>
            </a:r>
            <a:r>
              <a:rPr lang="nl-BE" sz="1710" i="1" kern="0" dirty="0" err="1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clinic</a:t>
            </a:r>
            <a:endParaRPr lang="nl-BE" sz="1710" i="1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336763" y="2378321"/>
            <a:ext cx="2180950" cy="6186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710" i="1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Hartritme-centrum</a:t>
            </a:r>
          </a:p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…</a:t>
            </a: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806664" y="1052736"/>
            <a:ext cx="5391015" cy="8082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39B9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52" u="sng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Taakdifferentiatie:</a:t>
            </a:r>
          </a:p>
        </p:txBody>
      </p:sp>
    </p:spTree>
    <p:extLst>
      <p:ext uri="{BB962C8B-B14F-4D97-AF65-F5344CB8AC3E}">
        <p14:creationId xmlns:p14="http://schemas.microsoft.com/office/powerpoint/2010/main" xmlns="" val="125177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al 26"/>
          <p:cNvSpPr/>
          <p:nvPr/>
        </p:nvSpPr>
        <p:spPr>
          <a:xfrm>
            <a:off x="7304960" y="4444521"/>
            <a:ext cx="1590540" cy="6406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20000" y="116632"/>
            <a:ext cx="7632848" cy="1008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39B9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BEGRIPPENKADER  : Samenwerkingsverbanden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134938" y="2569462"/>
            <a:ext cx="84477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f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usie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30881" y="3068960"/>
            <a:ext cx="231698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groepering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30881" y="3717032"/>
            <a:ext cx="116485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associatie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2576296" y="4448156"/>
            <a:ext cx="4901068" cy="125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2700348" y="4558018"/>
            <a:ext cx="153388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horizontale netwerken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4558665" y="4574516"/>
            <a:ext cx="233819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v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erticale</a:t>
            </a:r>
          </a:p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netwerken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7493700" y="4499127"/>
            <a:ext cx="129916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Netwerken</a:t>
            </a:r>
          </a:p>
          <a:p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  art 10/11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Ovaal 27"/>
          <p:cNvSpPr/>
          <p:nvPr/>
        </p:nvSpPr>
        <p:spPr>
          <a:xfrm>
            <a:off x="683568" y="1772816"/>
            <a:ext cx="1656184" cy="6406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938632" y="1957106"/>
            <a:ext cx="164241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Structureel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2" name="Rechte verbindingslijn met pijl 31"/>
          <p:cNvCxnSpPr/>
          <p:nvPr/>
        </p:nvCxnSpPr>
        <p:spPr>
          <a:xfrm flipV="1">
            <a:off x="2576296" y="2060849"/>
            <a:ext cx="0" cy="207512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 txBox="1">
            <a:spLocks/>
          </p:cNvSpPr>
          <p:nvPr/>
        </p:nvSpPr>
        <p:spPr>
          <a:xfrm>
            <a:off x="806664" y="1052736"/>
            <a:ext cx="5391015" cy="8082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39B9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52" u="sng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Taakdifferentiatie:</a:t>
            </a:r>
          </a:p>
        </p:txBody>
      </p:sp>
      <p:cxnSp>
        <p:nvCxnSpPr>
          <p:cNvPr id="30" name="Rechte verbindingslijn met pijl 29"/>
          <p:cNvCxnSpPr/>
          <p:nvPr/>
        </p:nvCxnSpPr>
        <p:spPr>
          <a:xfrm flipV="1">
            <a:off x="2628886" y="2712790"/>
            <a:ext cx="4570104" cy="159331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2931726" y="3079401"/>
            <a:ext cx="2316983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m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ulticentrische</a:t>
            </a:r>
          </a:p>
          <a:p>
            <a:r>
              <a:rPr lang="nl-BE" sz="1710" kern="0" dirty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a</a:t>
            </a:r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rtsen-associatie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4888530" y="2564904"/>
            <a:ext cx="231698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expertuitwisseling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6425773" y="1628800"/>
            <a:ext cx="2341125" cy="1057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6854651" y="1993760"/>
            <a:ext cx="191224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Samenwerking </a:t>
            </a:r>
          </a:p>
          <a:p>
            <a:r>
              <a:rPr lang="nl-BE" sz="1710" kern="0" dirty="0" smtClean="0">
                <a:solidFill>
                  <a:srgbClr val="2F2F2F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rPr>
              <a:t>Artsen </a:t>
            </a:r>
            <a:endParaRPr lang="nl-BE" sz="1710" kern="0" dirty="0">
              <a:solidFill>
                <a:srgbClr val="2F2F2F">
                  <a:lumMod val="65000"/>
                  <a:lumOff val="35000"/>
                </a:srgb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666840" y="5437362"/>
            <a:ext cx="325708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BE" sz="1600" i="1" u="sng" dirty="0" smtClean="0">
                <a:solidFill>
                  <a:srgbClr val="2F2F2F"/>
                </a:solidFill>
              </a:rPr>
              <a:t>Duurzaamheidstoets :</a:t>
            </a:r>
          </a:p>
          <a:p>
            <a:r>
              <a:rPr lang="nl-BE" sz="1600" i="1" dirty="0" smtClean="0">
                <a:solidFill>
                  <a:srgbClr val="2F2F2F"/>
                </a:solidFill>
              </a:rPr>
              <a:t>-</a:t>
            </a:r>
            <a:r>
              <a:rPr lang="nl-BE" sz="1600" i="1" dirty="0">
                <a:solidFill>
                  <a:srgbClr val="2F2F2F"/>
                </a:solidFill>
              </a:rPr>
              <a:t>ziekenhuiswet</a:t>
            </a:r>
          </a:p>
          <a:p>
            <a:r>
              <a:rPr lang="nl-BE" sz="1600" i="1" dirty="0">
                <a:solidFill>
                  <a:srgbClr val="2F2F2F"/>
                </a:solidFill>
              </a:rPr>
              <a:t>-</a:t>
            </a:r>
            <a:r>
              <a:rPr lang="nl-BE" sz="1600" i="1" dirty="0" err="1">
                <a:solidFill>
                  <a:srgbClr val="2F2F2F"/>
                </a:solidFill>
              </a:rPr>
              <a:t>arbeidsrechterlijk</a:t>
            </a:r>
            <a:r>
              <a:rPr lang="nl-BE" sz="1600" i="1" dirty="0">
                <a:solidFill>
                  <a:srgbClr val="2F2F2F"/>
                </a:solidFill>
              </a:rPr>
              <a:t>, </a:t>
            </a:r>
            <a:r>
              <a:rPr lang="nl-BE" sz="1600" i="1" dirty="0" smtClean="0">
                <a:solidFill>
                  <a:srgbClr val="2F2F2F"/>
                </a:solidFill>
              </a:rPr>
              <a:t>financieel, </a:t>
            </a:r>
            <a:r>
              <a:rPr lang="nl-BE" sz="1600" i="1" dirty="0">
                <a:solidFill>
                  <a:srgbClr val="2F2F2F"/>
                </a:solidFill>
              </a:rPr>
              <a:t>BTW</a:t>
            </a:r>
            <a:r>
              <a:rPr lang="nl-BE" sz="1600" i="1" dirty="0" smtClean="0">
                <a:solidFill>
                  <a:srgbClr val="2F2F2F"/>
                </a:solidFill>
              </a:rPr>
              <a:t>,…</a:t>
            </a:r>
            <a:endParaRPr lang="nl-BE" sz="1200" u="sng" dirty="0">
              <a:solidFill>
                <a:srgbClr val="2F2F2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90218" y="5458996"/>
            <a:ext cx="235399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i="1" u="sng" dirty="0" err="1">
                <a:solidFill>
                  <a:srgbClr val="2F2F2F"/>
                </a:solidFill>
              </a:rPr>
              <a:t>Governance</a:t>
            </a:r>
            <a:r>
              <a:rPr lang="nl-BE" sz="1600" i="1" u="sng" dirty="0">
                <a:solidFill>
                  <a:srgbClr val="2F2F2F"/>
                </a:solidFill>
              </a:rPr>
              <a:t> </a:t>
            </a:r>
          </a:p>
          <a:p>
            <a:r>
              <a:rPr lang="nl-BE" sz="1600" i="1" dirty="0">
                <a:solidFill>
                  <a:srgbClr val="2F2F2F"/>
                </a:solidFill>
              </a:rPr>
              <a:t>-beheer</a:t>
            </a:r>
          </a:p>
          <a:p>
            <a:r>
              <a:rPr lang="nl-BE" sz="1600" i="1" dirty="0">
                <a:solidFill>
                  <a:srgbClr val="2F2F2F"/>
                </a:solidFill>
              </a:rPr>
              <a:t>-medische </a:t>
            </a:r>
            <a:r>
              <a:rPr lang="nl-BE" sz="1600" i="1" dirty="0" smtClean="0">
                <a:solidFill>
                  <a:srgbClr val="2F2F2F"/>
                </a:solidFill>
              </a:rPr>
              <a:t>raad</a:t>
            </a:r>
            <a:endParaRPr lang="nl-BE" sz="1600" i="1" dirty="0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4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57312" cy="1008112"/>
          </a:xfrm>
        </p:spPr>
        <p:txBody>
          <a:bodyPr/>
          <a:lstStyle/>
          <a:p>
            <a:r>
              <a:rPr lang="nl-BE" dirty="0" smtClean="0"/>
              <a:t>BEGRIPPENKADER: LOGISCHE </a:t>
            </a:r>
            <a:r>
              <a:rPr lang="nl-BE" dirty="0" err="1" smtClean="0"/>
              <a:t>ZorgGEBIEDEN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pPr/>
              <a:t>29.11.16</a:t>
            </a:fld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268760"/>
            <a:ext cx="8064000" cy="4896544"/>
          </a:xfrm>
        </p:spPr>
        <p:txBody>
          <a:bodyPr>
            <a:normAutofit/>
          </a:bodyPr>
          <a:lstStyle/>
          <a:p>
            <a:r>
              <a:rPr lang="nl-BE" dirty="0" smtClean="0"/>
              <a:t>Consensus :</a:t>
            </a:r>
          </a:p>
          <a:p>
            <a:pPr lvl="1"/>
            <a:r>
              <a:rPr lang="nl-BE" dirty="0" smtClean="0"/>
              <a:t>Behoeften gebaseerd zorglandschap moet vertrekken van omschrijfbare populatie</a:t>
            </a:r>
          </a:p>
          <a:p>
            <a:pPr lvl="1"/>
            <a:r>
              <a:rPr lang="nl-BE" dirty="0" smtClean="0"/>
              <a:t>Nuttig om populaties te omschrijven in zorggebieden (</a:t>
            </a:r>
            <a:r>
              <a:rPr lang="nl-BE" dirty="0" err="1" smtClean="0"/>
              <a:t>catchment</a:t>
            </a:r>
            <a:r>
              <a:rPr lang="nl-BE" dirty="0" smtClean="0"/>
              <a:t> area’s)</a:t>
            </a:r>
          </a:p>
          <a:p>
            <a:pPr lvl="1"/>
            <a:r>
              <a:rPr lang="nl-BE" dirty="0" smtClean="0"/>
              <a:t>Respecteren van vrije keuze van zorgvrager</a:t>
            </a:r>
          </a:p>
          <a:p>
            <a:pPr lvl="1"/>
            <a:r>
              <a:rPr lang="nl-BE" dirty="0" smtClean="0"/>
              <a:t>Ordening van landschap door logica vertrekkende van populatiebehoefte </a:t>
            </a:r>
          </a:p>
          <a:p>
            <a:pPr lvl="1"/>
            <a:r>
              <a:rPr lang="nl-BE" dirty="0" smtClean="0"/>
              <a:t>Eenduidigheid en consistentie</a:t>
            </a:r>
          </a:p>
          <a:p>
            <a:endParaRPr lang="nl-BE" sz="1500" dirty="0"/>
          </a:p>
          <a:p>
            <a:r>
              <a:rPr lang="nl-BE" dirty="0" smtClean="0"/>
              <a:t>Criterium Bereikbaarheid </a:t>
            </a:r>
            <a:r>
              <a:rPr lang="nl-BE" dirty="0" err="1" smtClean="0"/>
              <a:t>ifv</a:t>
            </a:r>
            <a:r>
              <a:rPr lang="nl-BE" dirty="0" smtClean="0"/>
              <a:t>  toegankelijkheid / acute zorg</a:t>
            </a:r>
          </a:p>
          <a:p>
            <a:endParaRPr lang="nl-BE" sz="1500" dirty="0"/>
          </a:p>
          <a:p>
            <a:r>
              <a:rPr lang="nl-BE" dirty="0" smtClean="0"/>
              <a:t>Criterium Bevolkingsaantallen </a:t>
            </a:r>
            <a:r>
              <a:rPr lang="nl-BE" dirty="0" err="1" smtClean="0"/>
              <a:t>ifv</a:t>
            </a:r>
            <a:r>
              <a:rPr lang="nl-BE" dirty="0" smtClean="0"/>
              <a:t>  expertise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830563" y="5517232"/>
            <a:ext cx="7709989" cy="951837"/>
          </a:xfrm>
          <a:prstGeom prst="rect">
            <a:avLst/>
          </a:prstGeom>
          <a:noFill/>
        </p:spPr>
        <p:txBody>
          <a:bodyPr wrap="square" lIns="89193" tIns="44596" rIns="89193" bIns="44596" rtlCol="0">
            <a:spAutoFit/>
          </a:bodyPr>
          <a:lstStyle/>
          <a:p>
            <a:r>
              <a:rPr lang="nl-BE" sz="1400" i="1" dirty="0">
                <a:solidFill>
                  <a:srgbClr val="2F2F2F">
                    <a:lumMod val="65000"/>
                    <a:lumOff val="35000"/>
                  </a:srgbClr>
                </a:solidFill>
              </a:rPr>
              <a:t>(</a:t>
            </a:r>
            <a:r>
              <a:rPr lang="nl-BE" sz="1400" i="1" dirty="0" smtClean="0">
                <a:solidFill>
                  <a:srgbClr val="2F2F2F">
                    <a:lumMod val="65000"/>
                    <a:lumOff val="35000"/>
                  </a:srgbClr>
                </a:solidFill>
              </a:rPr>
              <a:t>Referenties: </a:t>
            </a:r>
          </a:p>
          <a:p>
            <a:r>
              <a:rPr lang="nl-BE" sz="1400" i="1" dirty="0">
                <a:solidFill>
                  <a:srgbClr val="2F2F2F">
                    <a:lumMod val="65000"/>
                    <a:lumOff val="35000"/>
                  </a:srgbClr>
                </a:solidFill>
              </a:rPr>
              <a:t>- studie en het concrete voorstel van </a:t>
            </a:r>
            <a:r>
              <a:rPr lang="nl-BE" sz="1400" i="1" dirty="0" err="1">
                <a:solidFill>
                  <a:srgbClr val="2F2F2F">
                    <a:lumMod val="65000"/>
                    <a:lumOff val="35000"/>
                  </a:srgbClr>
                </a:solidFill>
              </a:rPr>
              <a:t>Zorgnet-Icuro</a:t>
            </a:r>
            <a:r>
              <a:rPr lang="nl-BE" sz="1400" i="1" dirty="0">
                <a:solidFill>
                  <a:srgbClr val="2F2F2F">
                    <a:lumMod val="65000"/>
                    <a:lumOff val="35000"/>
                  </a:srgbClr>
                </a:solidFill>
              </a:rPr>
              <a:t> inzake regionale </a:t>
            </a:r>
            <a:r>
              <a:rPr lang="nl-BE" sz="1400" i="1" dirty="0" smtClean="0">
                <a:solidFill>
                  <a:srgbClr val="2F2F2F">
                    <a:lumMod val="65000"/>
                    <a:lumOff val="35000"/>
                  </a:srgbClr>
                </a:solidFill>
              </a:rPr>
              <a:t>ziekenhuisnetwerken, 2015 </a:t>
            </a:r>
            <a:endParaRPr lang="nl-BE" sz="1400" i="1" dirty="0">
              <a:solidFill>
                <a:srgbClr val="2F2F2F">
                  <a:lumMod val="65000"/>
                  <a:lumOff val="35000"/>
                </a:srgbClr>
              </a:solidFill>
            </a:endParaRPr>
          </a:p>
          <a:p>
            <a:r>
              <a:rPr lang="nl-BE" sz="1400" i="1" dirty="0" smtClean="0">
                <a:solidFill>
                  <a:srgbClr val="2F2F2F">
                    <a:lumMod val="65000"/>
                    <a:lumOff val="35000"/>
                  </a:srgbClr>
                </a:solidFill>
              </a:rPr>
              <a:t>- ontwerptekst </a:t>
            </a:r>
            <a:r>
              <a:rPr lang="nl-BE" sz="1400" i="1" dirty="0">
                <a:solidFill>
                  <a:srgbClr val="2F2F2F">
                    <a:lumMod val="65000"/>
                    <a:lumOff val="35000"/>
                  </a:srgbClr>
                </a:solidFill>
              </a:rPr>
              <a:t>Vlaams Ziekenhuis Netwerk KU Leuven – ‘Een visie op zorgnetwerken’</a:t>
            </a:r>
          </a:p>
          <a:p>
            <a:r>
              <a:rPr lang="nl-BE" sz="1400" i="1" dirty="0" smtClean="0">
                <a:solidFill>
                  <a:srgbClr val="2F2F2F">
                    <a:lumMod val="65000"/>
                    <a:lumOff val="35000"/>
                  </a:srgbClr>
                </a:solidFill>
              </a:rPr>
              <a:t>- visietekst </a:t>
            </a:r>
            <a:r>
              <a:rPr lang="nl-BE" sz="1400" i="1" dirty="0">
                <a:solidFill>
                  <a:srgbClr val="2F2F2F">
                    <a:lumMod val="65000"/>
                    <a:lumOff val="35000"/>
                  </a:srgbClr>
                </a:solidFill>
              </a:rPr>
              <a:t>UZ Gent op taakverdeling en samenwerking tussen </a:t>
            </a:r>
            <a:r>
              <a:rPr lang="nl-BE" sz="1400" i="1" dirty="0" smtClean="0">
                <a:solidFill>
                  <a:srgbClr val="2F2F2F">
                    <a:lumMod val="65000"/>
                    <a:lumOff val="35000"/>
                  </a:srgbClr>
                </a:solidFill>
              </a:rPr>
              <a:t>ziekenhuizen</a:t>
            </a:r>
            <a:r>
              <a:rPr lang="nl-BE" sz="1400" i="1" dirty="0">
                <a:solidFill>
                  <a:srgbClr val="2F2F2F">
                    <a:lumMod val="65000"/>
                    <a:lumOff val="35000"/>
                  </a:srgb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8716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8744"/>
          </a:xfrm>
        </p:spPr>
        <p:txBody>
          <a:bodyPr/>
          <a:lstStyle/>
          <a:p>
            <a:pPr algn="ctr"/>
            <a:r>
              <a:rPr lang="nl-BE" dirty="0" smtClean="0"/>
              <a:t>Oktober 2016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905" y="1690689"/>
            <a:ext cx="2819400" cy="2971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716" y="3690551"/>
            <a:ext cx="1743974" cy="12080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21211" y="1565189"/>
            <a:ext cx="49344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C00000"/>
                </a:solidFill>
              </a:rPr>
              <a:t>Visienota Netwerken</a:t>
            </a:r>
            <a:r>
              <a:rPr lang="nl-BE" sz="2800" dirty="0" smtClean="0"/>
              <a:t>:</a:t>
            </a:r>
          </a:p>
          <a:p>
            <a:endParaRPr lang="nl-BE" sz="2800" dirty="0"/>
          </a:p>
          <a:p>
            <a:r>
              <a:rPr lang="nl-BE" sz="2800" dirty="0" smtClean="0"/>
              <a:t>versnelde doorvoering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9020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el 1"/>
          <p:cNvSpPr>
            <a:spLocks noGrp="1"/>
          </p:cNvSpPr>
          <p:nvPr>
            <p:ph type="title"/>
          </p:nvPr>
        </p:nvSpPr>
        <p:spPr>
          <a:xfrm>
            <a:off x="2776150" y="365126"/>
            <a:ext cx="6211331" cy="689318"/>
          </a:xfrm>
        </p:spPr>
        <p:txBody>
          <a:bodyPr/>
          <a:lstStyle/>
          <a:p>
            <a:pPr algn="ctr" eaLnBrk="1" hangingPunct="1"/>
            <a:r>
              <a:rPr lang="nl-BE" altLang="nl-BE" sz="3200" dirty="0" smtClean="0"/>
              <a:t>Visienota De Block: netwerken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273643"/>
            <a:ext cx="7886700" cy="39033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400" dirty="0" smtClean="0"/>
              <a:t>Netwerk = </a:t>
            </a:r>
            <a:r>
              <a:rPr lang="nl-BE" sz="2400" b="1" dirty="0" smtClean="0">
                <a:solidFill>
                  <a:srgbClr val="0083C3"/>
                </a:solidFill>
              </a:rPr>
              <a:t>“basiseenheid</a:t>
            </a:r>
            <a:r>
              <a:rPr lang="nl-BE" sz="2400" b="1" dirty="0">
                <a:solidFill>
                  <a:srgbClr val="0083C3"/>
                </a:solidFill>
              </a:rPr>
              <a:t>” </a:t>
            </a:r>
            <a:r>
              <a:rPr lang="nl-BE" sz="2400" dirty="0"/>
              <a:t>in </a:t>
            </a:r>
            <a:r>
              <a:rPr lang="nl-BE" sz="2400" dirty="0" smtClean="0"/>
              <a:t>ziekenhuislandschap: voorwaarde om als ziekenhuis te functioneren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BE" sz="2400" dirty="0" smtClean="0"/>
              <a:t>Bepaalt </a:t>
            </a:r>
            <a:r>
              <a:rPr lang="nl-BE" sz="2400" b="1" dirty="0" smtClean="0">
                <a:solidFill>
                  <a:srgbClr val="0083C3"/>
                </a:solidFill>
              </a:rPr>
              <a:t>strategie</a:t>
            </a:r>
            <a:r>
              <a:rPr lang="nl-BE" sz="2400" dirty="0" smtClean="0"/>
              <a:t> en </a:t>
            </a:r>
            <a:r>
              <a:rPr lang="nl-BE" sz="2400" b="1" dirty="0" smtClean="0">
                <a:solidFill>
                  <a:srgbClr val="0083C3"/>
                </a:solidFill>
              </a:rPr>
              <a:t>taakverdeling</a:t>
            </a:r>
            <a:r>
              <a:rPr lang="nl-BE" sz="2400" dirty="0" smtClean="0"/>
              <a:t> tussen ziekenhuizen (binnen programmatie)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BE" sz="2400" dirty="0" smtClean="0"/>
              <a:t>400.000-500.000 “potentiële” patiënten -&gt; </a:t>
            </a:r>
            <a:r>
              <a:rPr lang="nl-BE" sz="2400" b="1" u="sng" dirty="0" smtClean="0">
                <a:solidFill>
                  <a:srgbClr val="0083C3"/>
                </a:solidFill>
              </a:rPr>
              <a:t>25 netwerken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000" dirty="0" smtClean="0"/>
              <a:t>Combinatie demografie én reële patiëntenstromen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000" dirty="0" smtClean="0"/>
              <a:t>Kan bestaan uit ziekenhuizen in verschillende </a:t>
            </a:r>
            <a:r>
              <a:rPr lang="nl-BE" sz="2000" dirty="0" err="1" smtClean="0"/>
              <a:t>gedefedereerde</a:t>
            </a:r>
            <a:r>
              <a:rPr lang="nl-BE" sz="2000" dirty="0" smtClean="0"/>
              <a:t> entiteiten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BE" sz="2400" b="1" dirty="0" smtClean="0">
                <a:solidFill>
                  <a:srgbClr val="0083C3"/>
                </a:solidFill>
              </a:rPr>
              <a:t>Geografisch</a:t>
            </a:r>
            <a:r>
              <a:rPr lang="nl-BE" sz="2400" dirty="0" smtClean="0">
                <a:solidFill>
                  <a:srgbClr val="0083C3"/>
                </a:solidFill>
              </a:rPr>
              <a:t> </a:t>
            </a:r>
            <a:r>
              <a:rPr lang="nl-BE" sz="2400" dirty="0" smtClean="0"/>
              <a:t>aaneensluitend – overlap is mogelijk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nl-BE" sz="21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nl-BE" sz="21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nl-BE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BE" sz="24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84" y="225640"/>
            <a:ext cx="2623107" cy="17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6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el 1"/>
          <p:cNvSpPr>
            <a:spLocks noGrp="1"/>
          </p:cNvSpPr>
          <p:nvPr>
            <p:ph type="title"/>
          </p:nvPr>
        </p:nvSpPr>
        <p:spPr>
          <a:xfrm>
            <a:off x="3006810" y="365126"/>
            <a:ext cx="5840628" cy="689318"/>
          </a:xfrm>
        </p:spPr>
        <p:txBody>
          <a:bodyPr/>
          <a:lstStyle/>
          <a:p>
            <a:pPr algn="ctr" eaLnBrk="1" hangingPunct="1"/>
            <a:r>
              <a:rPr lang="nl-BE" altLang="nl-BE" sz="3200" dirty="0" smtClean="0"/>
              <a:t>Visienota De Block: netwerken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215977"/>
            <a:ext cx="7886700" cy="39609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400" dirty="0" smtClean="0"/>
              <a:t>Ook </a:t>
            </a:r>
            <a:r>
              <a:rPr lang="nl-BE" sz="2400" b="1" dirty="0" smtClean="0">
                <a:solidFill>
                  <a:srgbClr val="0083C3"/>
                </a:solidFill>
              </a:rPr>
              <a:t>referentienetwerken</a:t>
            </a:r>
            <a:r>
              <a:rPr lang="nl-BE" sz="2400" dirty="0" smtClean="0">
                <a:solidFill>
                  <a:srgbClr val="0083C3"/>
                </a:solidFill>
              </a:rPr>
              <a:t> </a:t>
            </a:r>
            <a:r>
              <a:rPr lang="nl-BE" sz="2400" dirty="0" smtClean="0"/>
              <a:t>(referentie en universitaire functies)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000" dirty="0" smtClean="0"/>
              <a:t>Niet noodzakelijk geografisch aaneensluitend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000" dirty="0" smtClean="0"/>
              <a:t>Gehele netwerk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000" dirty="0" smtClean="0"/>
              <a:t>Kan variëren per onderwerp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BE" sz="2400" b="1" dirty="0" err="1" smtClean="0">
                <a:solidFill>
                  <a:srgbClr val="0083C3"/>
                </a:solidFill>
              </a:rPr>
              <a:t>Governance</a:t>
            </a:r>
            <a:r>
              <a:rPr lang="nl-BE" sz="2400" dirty="0" smtClean="0"/>
              <a:t>: betrokkenheid artsen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BE" sz="2400" dirty="0" smtClean="0"/>
              <a:t>Stop shift naar privaat ambulant (cf. art. 81 ziekenhuiswet)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000" dirty="0" smtClean="0"/>
              <a:t>Bepaalde functies niet toelaten buiten ziekenhuizen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100" dirty="0" smtClean="0"/>
              <a:t>Boven bepaalde k-waarde IN ziekenhuis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nl-BE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BE" sz="2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22" y="168675"/>
            <a:ext cx="2623107" cy="17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4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463113"/>
            <a:ext cx="7886700" cy="37138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Groeiend draagvlak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Een nieuw zorgmodel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Netwerk-issues</a:t>
            </a:r>
          </a:p>
          <a:p>
            <a:pPr lvl="1"/>
            <a:r>
              <a:rPr lang="nl-BE" dirty="0" err="1" smtClean="0">
                <a:solidFill>
                  <a:schemeClr val="bg1">
                    <a:lumMod val="65000"/>
                  </a:schemeClr>
                </a:solidFill>
              </a:rPr>
              <a:t>Governance</a:t>
            </a:r>
            <a:endParaRPr lang="nl-B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Financiering</a:t>
            </a:r>
          </a:p>
        </p:txBody>
      </p:sp>
    </p:spTree>
    <p:extLst>
      <p:ext uri="{BB962C8B-B14F-4D97-AF65-F5344CB8AC3E}">
        <p14:creationId xmlns:p14="http://schemas.microsoft.com/office/powerpoint/2010/main" xmlns="" val="36614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/>
          <p:cNvSpPr>
            <a:spLocks noGrp="1"/>
          </p:cNvSpPr>
          <p:nvPr>
            <p:ph type="title"/>
          </p:nvPr>
        </p:nvSpPr>
        <p:spPr>
          <a:xfrm>
            <a:off x="3393988" y="365125"/>
            <a:ext cx="5527589" cy="573989"/>
          </a:xfrm>
        </p:spPr>
        <p:txBody>
          <a:bodyPr/>
          <a:lstStyle/>
          <a:p>
            <a:pPr eaLnBrk="1" hangingPunct="1"/>
            <a:r>
              <a:rPr lang="nl-BE" altLang="nl-BE" sz="3200" dirty="0"/>
              <a:t>Visienota De Block: netwerken</a:t>
            </a:r>
            <a:endParaRPr lang="nl-BE" altLang="nl-BE" sz="32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496065"/>
            <a:ext cx="7886700" cy="36808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400" b="1" dirty="0" smtClean="0">
                <a:solidFill>
                  <a:srgbClr val="0083C3"/>
                </a:solidFill>
              </a:rPr>
              <a:t>Afbouw capaciteit </a:t>
            </a:r>
            <a:r>
              <a:rPr lang="nl-BE" sz="2400" dirty="0" smtClean="0"/>
              <a:t>via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2000" dirty="0" smtClean="0"/>
              <a:t>Onmiddellijke stand-</a:t>
            </a:r>
            <a:r>
              <a:rPr lang="nl-BE" sz="2000" dirty="0" err="1" smtClean="0"/>
              <a:t>still</a:t>
            </a:r>
            <a:r>
              <a:rPr lang="nl-BE" sz="2000" dirty="0" smtClean="0"/>
              <a:t> via moratorium (verbeurdverklaring verschil erkende/verantwoorde bedden)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2000" dirty="0" smtClean="0"/>
              <a:t>Aanpassing programmatie van “de ziekenhuisbedden”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nl-BE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BE" sz="2400" dirty="0" smtClean="0"/>
              <a:t>Nieuw traject van het </a:t>
            </a:r>
            <a:r>
              <a:rPr lang="nl-BE" sz="2400" b="1" dirty="0" smtClean="0">
                <a:solidFill>
                  <a:srgbClr val="0083C3"/>
                </a:solidFill>
              </a:rPr>
              <a:t>programmatieproces</a:t>
            </a:r>
            <a:r>
              <a:rPr lang="nl-BE" sz="2400" dirty="0" smtClean="0">
                <a:solidFill>
                  <a:srgbClr val="0083C3"/>
                </a:solidFill>
              </a:rPr>
              <a:t> </a:t>
            </a:r>
            <a:r>
              <a:rPr lang="nl-BE" sz="2400" dirty="0" smtClean="0"/>
              <a:t>rekening houdend met bevoegdheden (IMC – regio’s – minister van Volksgezondheid – Ministerraad federaal) -&gt; </a:t>
            </a:r>
            <a:r>
              <a:rPr lang="nl-BE" sz="2400" b="1" dirty="0" smtClean="0"/>
              <a:t>verdeelbesluit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sz="2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22" y="168675"/>
            <a:ext cx="2623107" cy="17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9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/>
          <p:cNvSpPr>
            <a:spLocks noGrp="1"/>
          </p:cNvSpPr>
          <p:nvPr>
            <p:ph type="title"/>
          </p:nvPr>
        </p:nvSpPr>
        <p:spPr>
          <a:xfrm>
            <a:off x="3393988" y="365125"/>
            <a:ext cx="5527589" cy="573989"/>
          </a:xfrm>
        </p:spPr>
        <p:txBody>
          <a:bodyPr/>
          <a:lstStyle/>
          <a:p>
            <a:pPr eaLnBrk="1" hangingPunct="1"/>
            <a:r>
              <a:rPr lang="nl-BE" altLang="nl-BE" sz="3200" dirty="0"/>
              <a:t>Visienota De Block: netwerken</a:t>
            </a:r>
            <a:endParaRPr lang="nl-BE" altLang="nl-BE" sz="32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644345"/>
            <a:ext cx="7886700" cy="353261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400" b="1" dirty="0">
                <a:solidFill>
                  <a:srgbClr val="0083C3"/>
                </a:solidFill>
              </a:rPr>
              <a:t>Programmatieprogramma</a:t>
            </a:r>
            <a:r>
              <a:rPr lang="nl-BE" sz="2400" dirty="0"/>
              <a:t>: “alles binnen 7 jaar geprogrammeerd”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000" dirty="0"/>
              <a:t>Prioriteiten: materniteit, pediatrie, spoed, </a:t>
            </a:r>
            <a:r>
              <a:rPr lang="nl-BE" sz="2000" dirty="0" err="1"/>
              <a:t>stroke</a:t>
            </a:r>
            <a:r>
              <a:rPr lang="nl-BE" sz="2000" dirty="0"/>
              <a:t>, </a:t>
            </a:r>
            <a:r>
              <a:rPr lang="nl-BE" sz="2000" dirty="0" smtClean="0"/>
              <a:t>traumacentra, intensieve zorgen, neonatale intensieve zorgen, concentratie heelkundige ingrepen (slokdarm, pancreas, long..)…</a:t>
            </a:r>
            <a:endParaRPr lang="nl-BE" sz="20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nl-BE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BE" sz="2400" dirty="0" smtClean="0"/>
              <a:t>Doelstelling: beperking op capaciteit resulteert in </a:t>
            </a:r>
            <a:r>
              <a:rPr lang="nl-BE" sz="2400" b="1" dirty="0" smtClean="0">
                <a:solidFill>
                  <a:srgbClr val="0083C3"/>
                </a:solidFill>
              </a:rPr>
              <a:t>kostenbesparing</a:t>
            </a:r>
            <a:r>
              <a:rPr lang="nl-BE" sz="2400" dirty="0" smtClean="0">
                <a:solidFill>
                  <a:srgbClr val="0083C3"/>
                </a:solidFill>
              </a:rPr>
              <a:t> </a:t>
            </a:r>
            <a:r>
              <a:rPr lang="nl-BE" sz="2400" dirty="0" smtClean="0"/>
              <a:t>(cf. 36 mio op kruissnelheid). Shared </a:t>
            </a:r>
            <a:r>
              <a:rPr lang="nl-BE" sz="2400" dirty="0" err="1" smtClean="0"/>
              <a:t>savings</a:t>
            </a:r>
            <a:r>
              <a:rPr lang="nl-BE" sz="2400" dirty="0" smtClean="0"/>
              <a:t>: ZH – overheid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22" y="168675"/>
            <a:ext cx="2623107" cy="17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3253"/>
            <a:ext cx="7886700" cy="638875"/>
          </a:xfrm>
        </p:spPr>
        <p:txBody>
          <a:bodyPr>
            <a:noAutofit/>
          </a:bodyPr>
          <a:lstStyle/>
          <a:p>
            <a:r>
              <a:rPr lang="nl-BE" sz="2800" b="1" dirty="0" smtClean="0">
                <a:solidFill>
                  <a:srgbClr val="C00000"/>
                </a:solidFill>
              </a:rPr>
              <a:t>Ondertussen in de praktijk….</a:t>
            </a:r>
            <a:endParaRPr lang="nl-BE" sz="2800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8" t="10325" r="3597" b="14474"/>
          <a:stretch/>
        </p:blipFill>
        <p:spPr bwMode="auto">
          <a:xfrm>
            <a:off x="191970" y="1096134"/>
            <a:ext cx="9186453" cy="418381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38100">
            <a:noFill/>
            <a:miter lim="800000"/>
            <a:headEnd/>
            <a:tailEnd/>
          </a:ln>
          <a:extLst/>
        </p:spPr>
      </p:pic>
      <p:sp>
        <p:nvSpPr>
          <p:cNvPr id="4" name="Ovaal 3"/>
          <p:cNvSpPr/>
          <p:nvPr/>
        </p:nvSpPr>
        <p:spPr>
          <a:xfrm rot="20771952">
            <a:off x="-220100" y="2147339"/>
            <a:ext cx="3526239" cy="1005910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Noord-West-Vlaanderen</a:t>
            </a:r>
          </a:p>
        </p:txBody>
      </p:sp>
      <p:sp>
        <p:nvSpPr>
          <p:cNvPr id="7" name="Ovaal 6"/>
          <p:cNvSpPr/>
          <p:nvPr/>
        </p:nvSpPr>
        <p:spPr>
          <a:xfrm rot="21437792">
            <a:off x="4669509" y="1927152"/>
            <a:ext cx="1326435" cy="1176277"/>
          </a:xfrm>
          <a:prstGeom prst="ellipse">
            <a:avLst/>
          </a:prstGeom>
          <a:solidFill>
            <a:schemeClr val="accent3">
              <a:lumMod val="75000"/>
              <a:alpha val="2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smtClean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al 8"/>
          <p:cNvSpPr/>
          <p:nvPr/>
        </p:nvSpPr>
        <p:spPr>
          <a:xfrm rot="3092136">
            <a:off x="7263247" y="2408842"/>
            <a:ext cx="2016403" cy="1225664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Limburg NO</a:t>
            </a:r>
          </a:p>
        </p:txBody>
      </p:sp>
      <p:sp>
        <p:nvSpPr>
          <p:cNvPr id="8" name="Ovaal 7"/>
          <p:cNvSpPr/>
          <p:nvPr/>
        </p:nvSpPr>
        <p:spPr>
          <a:xfrm rot="2969936">
            <a:off x="6466750" y="3348682"/>
            <a:ext cx="2112276" cy="1033039"/>
          </a:xfrm>
          <a:prstGeom prst="ellipse">
            <a:avLst/>
          </a:prstGeom>
          <a:solidFill>
            <a:schemeClr val="bg2">
              <a:lumMod val="25000"/>
              <a:alpha val="2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Limburg ZW</a:t>
            </a:r>
          </a:p>
        </p:txBody>
      </p:sp>
      <p:sp>
        <p:nvSpPr>
          <p:cNvPr id="10" name="Ovaal 9"/>
          <p:cNvSpPr/>
          <p:nvPr/>
        </p:nvSpPr>
        <p:spPr>
          <a:xfrm rot="21437792">
            <a:off x="6021310" y="1854218"/>
            <a:ext cx="1142715" cy="1175592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Kempen</a:t>
            </a:r>
          </a:p>
          <a:p>
            <a:pPr algn="ctr"/>
            <a:endParaRPr lang="nl-BE" sz="1400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al 12"/>
          <p:cNvSpPr/>
          <p:nvPr/>
        </p:nvSpPr>
        <p:spPr>
          <a:xfrm rot="21437792">
            <a:off x="3435328" y="2572167"/>
            <a:ext cx="1339013" cy="74318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Waasland</a:t>
            </a:r>
          </a:p>
        </p:txBody>
      </p:sp>
      <p:sp>
        <p:nvSpPr>
          <p:cNvPr id="14" name="Ovaal 13"/>
          <p:cNvSpPr/>
          <p:nvPr/>
        </p:nvSpPr>
        <p:spPr>
          <a:xfrm rot="21437792">
            <a:off x="4929367" y="1937352"/>
            <a:ext cx="968229" cy="924137"/>
          </a:xfrm>
          <a:prstGeom prst="ellipse">
            <a:avLst/>
          </a:prstGeom>
          <a:solidFill>
            <a:schemeClr val="tx2">
              <a:lumMod val="50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A’pen</a:t>
            </a:r>
            <a:endParaRPr lang="nl-BE" sz="1600" dirty="0" smtClean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794076" y="3869871"/>
            <a:ext cx="527137" cy="4572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5588331" y="3410406"/>
            <a:ext cx="1057397" cy="1010484"/>
          </a:xfrm>
          <a:prstGeom prst="ellipse">
            <a:avLst/>
          </a:prstGeom>
          <a:solidFill>
            <a:schemeClr val="accent6">
              <a:lumMod val="75000"/>
              <a:alpha val="14000"/>
            </a:schemeClr>
          </a:solidFill>
          <a:ln w="22225">
            <a:solidFill>
              <a:srgbClr val="FF0000"/>
            </a:solidFill>
          </a:ln>
          <a:effectLst>
            <a:outerShdw blurRad="50800" dist="50800" dir="5400000" algn="ctr" rotWithShape="0">
              <a:srgbClr val="FADCD6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 smtClean="0">
                <a:solidFill>
                  <a:srgbClr val="C00000"/>
                </a:solidFill>
              </a:rPr>
              <a:t>Oost-Brabant</a:t>
            </a:r>
            <a:endParaRPr lang="nl-BE" sz="1200" b="1" dirty="0">
              <a:solidFill>
                <a:srgbClr val="C00000"/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4572558" y="3963690"/>
            <a:ext cx="527137" cy="4572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err="1" smtClean="0">
                <a:solidFill>
                  <a:schemeClr val="tx1"/>
                </a:solidFill>
              </a:rPr>
              <a:t>BXl</a:t>
            </a:r>
            <a:endParaRPr lang="nl-BE" sz="1100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401100" y="3278659"/>
            <a:ext cx="1125858" cy="1141462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 smtClean="0">
                <a:solidFill>
                  <a:schemeClr val="tx1"/>
                </a:solidFill>
              </a:rPr>
              <a:t>Aalst</a:t>
            </a:r>
            <a:br>
              <a:rPr lang="nl-BE" sz="1200" b="1" dirty="0" smtClean="0">
                <a:solidFill>
                  <a:schemeClr val="tx1"/>
                </a:solidFill>
              </a:rPr>
            </a:br>
            <a:r>
              <a:rPr lang="nl-BE" sz="1200" b="1" dirty="0" err="1" smtClean="0">
                <a:solidFill>
                  <a:schemeClr val="tx1"/>
                </a:solidFill>
              </a:rPr>
              <a:t>Dender-monde</a:t>
            </a:r>
            <a:endParaRPr lang="nl-BE" sz="1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1200" b="1" dirty="0" smtClean="0">
                <a:solidFill>
                  <a:schemeClr val="tx1"/>
                </a:solidFill>
              </a:rPr>
              <a:t>Wetteren</a:t>
            </a:r>
          </a:p>
          <a:p>
            <a:pPr algn="ctr"/>
            <a:r>
              <a:rPr lang="nl-BE" sz="1200" b="1" dirty="0" err="1" smtClean="0">
                <a:solidFill>
                  <a:schemeClr val="tx1"/>
                </a:solidFill>
              </a:rPr>
              <a:t>Geraards-bergen</a:t>
            </a:r>
            <a:endParaRPr lang="nl-BE" sz="1200" b="1" dirty="0">
              <a:solidFill>
                <a:schemeClr val="tx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 rot="20659212">
            <a:off x="780197" y="3165951"/>
            <a:ext cx="1691387" cy="882740"/>
          </a:xfrm>
          <a:prstGeom prst="ellipse">
            <a:avLst/>
          </a:prstGeom>
          <a:solidFill>
            <a:srgbClr val="F4A99A">
              <a:alpha val="20000"/>
            </a:srgbClr>
          </a:solidFill>
          <a:ln w="15875">
            <a:solidFill>
              <a:srgbClr val="F4A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1128583" y="3278659"/>
            <a:ext cx="1211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870B14"/>
                </a:solidFill>
              </a:rPr>
              <a:t>Ieper-Roeselare</a:t>
            </a:r>
          </a:p>
          <a:p>
            <a:r>
              <a:rPr lang="nl-BE" sz="1400" b="1" dirty="0" smtClean="0">
                <a:solidFill>
                  <a:srgbClr val="870B14"/>
                </a:solidFill>
              </a:rPr>
              <a:t>Torhout</a:t>
            </a:r>
            <a:endParaRPr lang="nl-BE" sz="1400" b="1" dirty="0">
              <a:solidFill>
                <a:srgbClr val="870B14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 rot="19710870">
            <a:off x="1682539" y="3432447"/>
            <a:ext cx="1882961" cy="649696"/>
          </a:xfrm>
          <a:prstGeom prst="ellipse">
            <a:avLst/>
          </a:prstGeom>
          <a:solidFill>
            <a:schemeClr val="accent4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accent4">
                    <a:lumMod val="50000"/>
                  </a:schemeClr>
                </a:solidFill>
              </a:rPr>
              <a:t>Zuid-W-</a:t>
            </a:r>
            <a:r>
              <a:rPr lang="nl-BE" dirty="0" err="1" smtClean="0">
                <a:solidFill>
                  <a:schemeClr val="accent4">
                    <a:lumMod val="50000"/>
                  </a:schemeClr>
                </a:solidFill>
              </a:rPr>
              <a:t>Vl</a:t>
            </a:r>
            <a:r>
              <a:rPr lang="nl-BE" dirty="0" smtClean="0">
                <a:solidFill>
                  <a:schemeClr val="accent4">
                    <a:lumMod val="50000"/>
                  </a:schemeClr>
                </a:solidFill>
              </a:rPr>
              <a:t> + O-</a:t>
            </a:r>
            <a:r>
              <a:rPr lang="nl-BE" dirty="0" err="1" smtClean="0">
                <a:solidFill>
                  <a:schemeClr val="accent4">
                    <a:lumMod val="50000"/>
                  </a:schemeClr>
                </a:solidFill>
              </a:rPr>
              <a:t>Vl</a:t>
            </a:r>
            <a:endParaRPr lang="nl-B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Ovaal 17"/>
          <p:cNvSpPr/>
          <p:nvPr/>
        </p:nvSpPr>
        <p:spPr>
          <a:xfrm>
            <a:off x="5214864" y="2943757"/>
            <a:ext cx="1046284" cy="52335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870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 smtClean="0">
                <a:solidFill>
                  <a:srgbClr val="870B14"/>
                </a:solidFill>
              </a:rPr>
              <a:t>Mechelen-Lier-</a:t>
            </a:r>
            <a:r>
              <a:rPr lang="nl-BE" sz="1000" dirty="0" err="1" smtClean="0">
                <a:solidFill>
                  <a:srgbClr val="870B14"/>
                </a:solidFill>
              </a:rPr>
              <a:t>Bonh</a:t>
            </a:r>
            <a:endParaRPr lang="nl-BE" sz="1000" dirty="0">
              <a:solidFill>
                <a:srgbClr val="870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0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471351"/>
            <a:ext cx="7886700" cy="37056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Groeiend draagvlak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Een nieuw zorgmodel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Netwerk-issues</a:t>
            </a:r>
          </a:p>
          <a:p>
            <a:pPr lvl="1"/>
            <a:r>
              <a:rPr lang="nl-BE" dirty="0" err="1" smtClean="0"/>
              <a:t>Governance</a:t>
            </a:r>
            <a:endParaRPr lang="nl-BE" dirty="0" smtClean="0"/>
          </a:p>
          <a:p>
            <a:pPr lvl="1"/>
            <a:r>
              <a:rPr lang="nl-BE" dirty="0" smtClean="0"/>
              <a:t>Financiering</a:t>
            </a:r>
          </a:p>
        </p:txBody>
      </p:sp>
    </p:spTree>
    <p:extLst>
      <p:ext uri="{BB962C8B-B14F-4D97-AF65-F5344CB8AC3E}">
        <p14:creationId xmlns:p14="http://schemas.microsoft.com/office/powerpoint/2010/main" xmlns="" val="4813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0419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Medische organisatie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24000"/>
            <a:ext cx="8004604" cy="4769707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Afstemming van </a:t>
            </a:r>
            <a:r>
              <a:rPr lang="nl-BE" b="1" dirty="0" smtClean="0">
                <a:solidFill>
                  <a:srgbClr val="0083C3"/>
                </a:solidFill>
              </a:rPr>
              <a:t>pathologie-aanbod</a:t>
            </a:r>
            <a:r>
              <a:rPr lang="nl-BE" dirty="0" smtClean="0"/>
              <a:t>  binnen het netwerk: wie doet wat? Heeft invloed op </a:t>
            </a:r>
          </a:p>
          <a:p>
            <a:pPr lvl="1"/>
            <a:r>
              <a:rPr lang="nl-BE" dirty="0" smtClean="0"/>
              <a:t>Subspecialisatie</a:t>
            </a:r>
          </a:p>
          <a:p>
            <a:pPr lvl="1"/>
            <a:r>
              <a:rPr lang="nl-BE" dirty="0" smtClean="0"/>
              <a:t>Wachtsysteem </a:t>
            </a:r>
          </a:p>
          <a:p>
            <a:pPr lvl="1"/>
            <a:r>
              <a:rPr lang="nl-BE" dirty="0" smtClean="0"/>
              <a:t>Investeringen medische technologie </a:t>
            </a:r>
          </a:p>
          <a:p>
            <a:pPr lvl="1"/>
            <a:r>
              <a:rPr lang="nl-BE" dirty="0" smtClean="0"/>
              <a:t>Aanwerving van nieuwe artsen: welk profiel wordt gezocht?  </a:t>
            </a:r>
          </a:p>
          <a:p>
            <a:r>
              <a:rPr lang="nl-BE" dirty="0" smtClean="0"/>
              <a:t>Mobiele patiënt én mobiele arts: </a:t>
            </a:r>
            <a:r>
              <a:rPr lang="nl-BE" b="1" dirty="0" err="1" smtClean="0">
                <a:solidFill>
                  <a:srgbClr val="0083C3"/>
                </a:solidFill>
              </a:rPr>
              <a:t>ziekenhuisoverschrijdende</a:t>
            </a:r>
            <a:r>
              <a:rPr lang="nl-BE" dirty="0" smtClean="0">
                <a:solidFill>
                  <a:srgbClr val="0083C3"/>
                </a:solidFill>
              </a:rPr>
              <a:t> </a:t>
            </a:r>
            <a:r>
              <a:rPr lang="nl-BE" dirty="0" smtClean="0"/>
              <a:t>associaties en netwerkartsen </a:t>
            </a:r>
          </a:p>
          <a:p>
            <a:r>
              <a:rPr lang="nl-BE" dirty="0" smtClean="0"/>
              <a:t>Afstemming Algemene regeling, medisch reglement en financiële regeling</a:t>
            </a:r>
          </a:p>
          <a:p>
            <a:r>
              <a:rPr lang="nl-BE" dirty="0" smtClean="0"/>
              <a:t>HR- beleid (aanwerving, functionering en evaluatie)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4594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2928"/>
          </a:xfrm>
        </p:spPr>
        <p:txBody>
          <a:bodyPr/>
          <a:lstStyle/>
          <a:p>
            <a:pPr algn="ctr"/>
            <a:r>
              <a:rPr lang="nl-BE" dirty="0" smtClean="0"/>
              <a:t>Medische structuren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Betrokkenheid van de artsen bij het strategisch beleid van het netwerk</a:t>
            </a:r>
          </a:p>
          <a:p>
            <a:r>
              <a:rPr lang="nl-BE" dirty="0" smtClean="0"/>
              <a:t>Coördinatie van het aanbod </a:t>
            </a:r>
          </a:p>
          <a:p>
            <a:r>
              <a:rPr lang="nl-BE" dirty="0" smtClean="0"/>
              <a:t>Verhouding MR ziekenhuis – MR netwerk</a:t>
            </a:r>
          </a:p>
          <a:p>
            <a:r>
              <a:rPr lang="nl-BE" dirty="0" smtClean="0"/>
              <a:t>Hoofdartsen binnen het netwerk </a:t>
            </a:r>
          </a:p>
          <a:p>
            <a:r>
              <a:rPr lang="nl-BE" dirty="0" smtClean="0"/>
              <a:t>Medische diensthoofden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9265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Andere inhoudelijke afspraken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EPD</a:t>
            </a:r>
          </a:p>
          <a:p>
            <a:r>
              <a:rPr lang="nl-BE" dirty="0" smtClean="0"/>
              <a:t>Kwaliteitssysteem en accreditering</a:t>
            </a:r>
          </a:p>
          <a:p>
            <a:r>
              <a:rPr lang="nl-BE" dirty="0" smtClean="0"/>
              <a:t>Ethische invalshoek</a:t>
            </a:r>
          </a:p>
          <a:p>
            <a:r>
              <a:rPr lang="nl-BE" dirty="0" smtClean="0"/>
              <a:t>Aansprakelijkheid en verzekeringen  </a:t>
            </a:r>
          </a:p>
          <a:p>
            <a:r>
              <a:rPr lang="nl-BE" dirty="0" smtClean="0"/>
              <a:t>Afstemming met andere netwerken (GGZ, </a:t>
            </a:r>
            <a:r>
              <a:rPr lang="nl-BE" dirty="0" err="1" smtClean="0"/>
              <a:t>eerstelijn</a:t>
            </a:r>
            <a:r>
              <a:rPr lang="nl-BE" dirty="0" smtClean="0"/>
              <a:t>,…) </a:t>
            </a:r>
          </a:p>
          <a:p>
            <a:r>
              <a:rPr lang="nl-BE" dirty="0" smtClean="0"/>
              <a:t>…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b="1" dirty="0" smtClean="0">
                <a:solidFill>
                  <a:srgbClr val="C00000"/>
                </a:solidFill>
              </a:rPr>
              <a:t>Voorwaarde: aanpassing ziekenhuiswetgeving</a:t>
            </a:r>
            <a:endParaRPr lang="nl-B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6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519" y="365127"/>
            <a:ext cx="8358831" cy="648128"/>
          </a:xfrm>
        </p:spPr>
        <p:txBody>
          <a:bodyPr>
            <a:normAutofit fontScale="90000"/>
          </a:bodyPr>
          <a:lstStyle/>
          <a:p>
            <a:r>
              <a:rPr lang="nl-BE" sz="3200" dirty="0"/>
              <a:t>Budgettaire context: </a:t>
            </a:r>
            <a:r>
              <a:rPr lang="nl-BE" sz="3200" dirty="0" smtClean="0"/>
              <a:t>besparingen ziekenhuizen 2017, meer dan 100 </a:t>
            </a:r>
            <a:r>
              <a:rPr lang="nl-BE" sz="3200" dirty="0" err="1" smtClean="0"/>
              <a:t>mio</a:t>
            </a:r>
            <a:r>
              <a:rPr lang="nl-BE" sz="3200" dirty="0" smtClean="0"/>
              <a:t>.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6519" y="1982144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b="1" dirty="0" smtClean="0"/>
              <a:t>Netwerken = besparen</a:t>
            </a:r>
          </a:p>
          <a:p>
            <a:pPr marL="0" indent="0" algn="ctr">
              <a:buNone/>
            </a:pPr>
            <a:endParaRPr lang="nl-BE" dirty="0"/>
          </a:p>
          <a:p>
            <a:r>
              <a:rPr lang="nl-BE" dirty="0" smtClean="0"/>
              <a:t>Efficiëntiewinsten door samenwerking worden </a:t>
            </a:r>
            <a:r>
              <a:rPr lang="nl-BE" dirty="0" err="1" smtClean="0"/>
              <a:t>voorafgenomen</a:t>
            </a:r>
            <a:r>
              <a:rPr lang="nl-BE" dirty="0" smtClean="0"/>
              <a:t> door de overheid en integraal bespaard.</a:t>
            </a:r>
          </a:p>
          <a:p>
            <a:r>
              <a:rPr lang="nl-BE" dirty="0" smtClean="0"/>
              <a:t>Zouden geherinvesteerd moeten worden in sector:</a:t>
            </a:r>
          </a:p>
          <a:p>
            <a:pPr lvl="1"/>
            <a:r>
              <a:rPr lang="nl-BE" dirty="0" smtClean="0"/>
              <a:t>ICT – EPD</a:t>
            </a:r>
          </a:p>
          <a:p>
            <a:pPr lvl="1"/>
            <a:r>
              <a:rPr lang="nl-BE" dirty="0" smtClean="0"/>
              <a:t>Personeel:</a:t>
            </a:r>
          </a:p>
          <a:p>
            <a:pPr lvl="2"/>
            <a:r>
              <a:rPr lang="nl-BE" dirty="0"/>
              <a:t>b</a:t>
            </a:r>
            <a:r>
              <a:rPr lang="nl-BE" dirty="0" smtClean="0"/>
              <a:t>etere omkadering</a:t>
            </a:r>
          </a:p>
          <a:p>
            <a:pPr lvl="2"/>
            <a:r>
              <a:rPr lang="nl-BE" dirty="0" smtClean="0"/>
              <a:t>Werkbaar werk</a:t>
            </a:r>
          </a:p>
          <a:p>
            <a:pPr lvl="1"/>
            <a:r>
              <a:rPr lang="nl-BE" dirty="0" smtClean="0"/>
              <a:t>Kwaliteitsbeleid</a:t>
            </a:r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9943" y="883122"/>
            <a:ext cx="2761538" cy="19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7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Netwerken: nood aan </a:t>
            </a:r>
            <a:r>
              <a:rPr lang="nl-BE" sz="3200" dirty="0" smtClean="0"/>
              <a:t>stabiliteit komende jaren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825625"/>
            <a:ext cx="8365225" cy="4351338"/>
          </a:xfrm>
        </p:spPr>
        <p:txBody>
          <a:bodyPr>
            <a:normAutofit/>
          </a:bodyPr>
          <a:lstStyle/>
          <a:p>
            <a:r>
              <a:rPr lang="nl-BE" dirty="0" smtClean="0"/>
              <a:t>Helder budgettair en juridisch perspectief moet toelaten om te herorganiseren binnen het netwerk. </a:t>
            </a:r>
          </a:p>
          <a:p>
            <a:r>
              <a:rPr lang="nl-BE" dirty="0" smtClean="0"/>
              <a:t>Via concentratie en rationalisatie kostenstructuur optimaliseren.</a:t>
            </a:r>
          </a:p>
          <a:p>
            <a:pPr lvl="1"/>
            <a:r>
              <a:rPr lang="nl-BE" dirty="0" smtClean="0"/>
              <a:t>Bv. diensten samenvoegen</a:t>
            </a:r>
          </a:p>
          <a:p>
            <a:pPr lvl="1"/>
            <a:r>
              <a:rPr lang="nl-BE" dirty="0" err="1" smtClean="0"/>
              <a:t>Focused</a:t>
            </a:r>
            <a:r>
              <a:rPr lang="nl-BE" dirty="0" smtClean="0"/>
              <a:t> </a:t>
            </a:r>
            <a:r>
              <a:rPr lang="nl-BE" dirty="0" err="1" smtClean="0"/>
              <a:t>factories</a:t>
            </a:r>
            <a:r>
              <a:rPr lang="nl-BE" dirty="0"/>
              <a:t> </a:t>
            </a:r>
            <a:r>
              <a:rPr lang="nl-BE" dirty="0" smtClean="0"/>
              <a:t>(dagziekenhuis, G-dienst, consultaties, …)</a:t>
            </a:r>
          </a:p>
          <a:p>
            <a:pPr lvl="1"/>
            <a:r>
              <a:rPr lang="nl-BE" dirty="0" smtClean="0"/>
              <a:t>Gespecialiseerde naar eerste opvang spoed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xmlns="" val="26041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Transparantie in de honoraria: werkingskosten vs. professioneel gedeelte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841981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i="1" dirty="0" smtClean="0"/>
              <a:t>Cf. Plan van Aanpak april 2015</a:t>
            </a:r>
          </a:p>
          <a:p>
            <a:endParaRPr lang="nl-BE" dirty="0"/>
          </a:p>
          <a:p>
            <a:r>
              <a:rPr lang="nl-BE" dirty="0" smtClean="0"/>
              <a:t>Studie vanuit onderzoeksteam ULB (</a:t>
            </a:r>
            <a:r>
              <a:rPr lang="nl-BE" dirty="0" err="1" smtClean="0"/>
              <a:t>école</a:t>
            </a:r>
            <a:r>
              <a:rPr lang="nl-BE" dirty="0" smtClean="0"/>
              <a:t> de santé </a:t>
            </a:r>
            <a:r>
              <a:rPr lang="nl-BE" dirty="0" err="1" smtClean="0"/>
              <a:t>publique</a:t>
            </a:r>
            <a:r>
              <a:rPr lang="nl-BE" smtClean="0"/>
              <a:t>)</a:t>
            </a:r>
            <a:br>
              <a:rPr lang="nl-BE" smtClean="0"/>
            </a:br>
            <a:endParaRPr lang="nl-BE" dirty="0" smtClean="0"/>
          </a:p>
          <a:p>
            <a:r>
              <a:rPr lang="nl-BE" dirty="0" smtClean="0"/>
              <a:t>Via bevraging bij specialisten zelf: inschatting per nomenclatuurnummer van</a:t>
            </a:r>
          </a:p>
          <a:p>
            <a:pPr lvl="1"/>
            <a:r>
              <a:rPr lang="nl-BE" dirty="0" smtClean="0"/>
              <a:t>Uitvoeringsduur</a:t>
            </a:r>
          </a:p>
          <a:p>
            <a:pPr lvl="1"/>
            <a:r>
              <a:rPr lang="nl-BE" dirty="0" smtClean="0"/>
              <a:t>Complexiteit</a:t>
            </a:r>
          </a:p>
          <a:p>
            <a:pPr lvl="1"/>
            <a:r>
              <a:rPr lang="nl-BE" dirty="0" smtClean="0"/>
              <a:t>Risico </a:t>
            </a:r>
          </a:p>
          <a:p>
            <a:r>
              <a:rPr lang="nl-BE" altLang="nl-BE" dirty="0" smtClean="0"/>
              <a:t>Ongeveer 350 geselecteerde </a:t>
            </a:r>
            <a:r>
              <a:rPr lang="nl-BE" altLang="nl-BE" dirty="0"/>
              <a:t>codes: codes die 80% van de </a:t>
            </a:r>
            <a:r>
              <a:rPr lang="nl-BE" altLang="nl-BE" dirty="0" err="1"/>
              <a:t>riziv</a:t>
            </a:r>
            <a:r>
              <a:rPr lang="nl-BE" altLang="nl-BE" dirty="0"/>
              <a:t>-uitgaven vertegenwoordigen, per </a:t>
            </a:r>
            <a:r>
              <a:rPr lang="nl-BE" altLang="nl-BE" dirty="0" smtClean="0"/>
              <a:t>hoofdstuk</a:t>
            </a:r>
          </a:p>
          <a:p>
            <a:endParaRPr lang="nl-BE" altLang="nl-BE" dirty="0"/>
          </a:p>
          <a:p>
            <a:r>
              <a:rPr lang="nl-BE" altLang="nl-BE" dirty="0"/>
              <a:t>Herijking: eerst wetenschappelijke studie, opgenomen in bestuursovereenkomst RIZIV</a:t>
            </a:r>
          </a:p>
          <a:p>
            <a:endParaRPr lang="nl-BE" dirty="0"/>
          </a:p>
          <a:p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4963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73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>
                <a:solidFill>
                  <a:srgbClr val="870B14"/>
                </a:solidFill>
              </a:rPr>
              <a:t>1. Een groeiend draagvlak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2014: algemene sense of </a:t>
            </a:r>
            <a:r>
              <a:rPr lang="nl-BE" dirty="0" err="1" smtClean="0"/>
              <a:t>urgency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862C-D34D-4E4E-B25B-4012C02E1DA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59" y="2060812"/>
            <a:ext cx="2092976" cy="30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07224" y="1616528"/>
            <a:ext cx="56673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 smtClean="0">
              <a:solidFill>
                <a:srgbClr val="0070C0"/>
              </a:solidFill>
            </a:endParaRPr>
          </a:p>
          <a:p>
            <a:r>
              <a:rPr lang="nl-BE" sz="2000" b="1" dirty="0" smtClean="0">
                <a:solidFill>
                  <a:srgbClr val="0070C0"/>
                </a:solidFill>
              </a:rPr>
              <a:t>Consensus aan de vooravond van de verkiezingen noodzaak hervorming ziekenhuisfinanciering</a:t>
            </a:r>
          </a:p>
          <a:p>
            <a:endParaRPr lang="nl-BE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prstClr val="black"/>
                </a:solidFill>
              </a:rPr>
              <a:t>Prestatiefinanciering </a:t>
            </a:r>
            <a:r>
              <a:rPr lang="nl-BE" sz="2000" dirty="0">
                <a:solidFill>
                  <a:prstClr val="black"/>
                </a:solidFill>
              </a:rPr>
              <a:t>werkt stimulerend en </a:t>
            </a:r>
            <a:r>
              <a:rPr lang="nl-BE" sz="2000" dirty="0" smtClean="0">
                <a:solidFill>
                  <a:prstClr val="black"/>
                </a:solidFill>
              </a:rPr>
              <a:t>innoverend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prstClr val="black"/>
                </a:solidFill>
              </a:rPr>
              <a:t>Maar… de </a:t>
            </a:r>
            <a:r>
              <a:rPr lang="nl-BE" sz="2000" dirty="0">
                <a:solidFill>
                  <a:prstClr val="black"/>
                </a:solidFill>
              </a:rPr>
              <a:t>limieten </a:t>
            </a:r>
            <a:r>
              <a:rPr lang="nl-BE" sz="2000" dirty="0" smtClean="0">
                <a:solidFill>
                  <a:prstClr val="black"/>
                </a:solidFill>
              </a:rPr>
              <a:t>zijn bereikt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prstClr val="black"/>
                </a:solidFill>
              </a:rPr>
              <a:t>Het genereert </a:t>
            </a:r>
            <a:r>
              <a:rPr lang="nl-BE" sz="2000" dirty="0" err="1">
                <a:solidFill>
                  <a:prstClr val="black"/>
                </a:solidFill>
              </a:rPr>
              <a:t>onderzorg</a:t>
            </a:r>
            <a:r>
              <a:rPr lang="nl-BE" sz="2000" dirty="0">
                <a:solidFill>
                  <a:prstClr val="black"/>
                </a:solidFill>
              </a:rPr>
              <a:t> en </a:t>
            </a:r>
            <a:r>
              <a:rPr lang="nl-BE" sz="2000" dirty="0" err="1">
                <a:solidFill>
                  <a:prstClr val="black"/>
                </a:solidFill>
              </a:rPr>
              <a:t>overzorg</a:t>
            </a:r>
            <a:r>
              <a:rPr lang="nl-BE" sz="2000" dirty="0">
                <a:solidFill>
                  <a:prstClr val="black"/>
                </a:solidFill>
              </a:rPr>
              <a:t> </a:t>
            </a:r>
            <a:endParaRPr lang="nl-BE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prstClr val="black"/>
                </a:solidFill>
              </a:rPr>
              <a:t>Niet </a:t>
            </a:r>
            <a:r>
              <a:rPr lang="nl-BE" sz="2000" dirty="0">
                <a:solidFill>
                  <a:prstClr val="black"/>
                </a:solidFill>
              </a:rPr>
              <a:t>geschikt voor nieuwe uitdagingen chronische </a:t>
            </a:r>
            <a:r>
              <a:rPr lang="nl-BE" sz="2000" dirty="0" smtClean="0">
                <a:solidFill>
                  <a:prstClr val="black"/>
                </a:solidFill>
              </a:rPr>
              <a:t>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prstClr val="black"/>
                </a:solidFill>
              </a:rPr>
              <a:t>Niet </a:t>
            </a:r>
            <a:r>
              <a:rPr lang="nl-BE" sz="2000" dirty="0">
                <a:solidFill>
                  <a:prstClr val="black"/>
                </a:solidFill>
              </a:rPr>
              <a:t>stimulerend voor samenwerking </a:t>
            </a:r>
            <a:r>
              <a:rPr lang="nl-BE" sz="2000" dirty="0" smtClean="0">
                <a:solidFill>
                  <a:prstClr val="black"/>
                </a:solidFill>
              </a:rPr>
              <a:t>tussen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prstClr val="black"/>
                </a:solidFill>
              </a:rPr>
              <a:t>Multidisciplinariteit </a:t>
            </a:r>
            <a:r>
              <a:rPr lang="nl-BE" sz="2000" dirty="0">
                <a:solidFill>
                  <a:prstClr val="black"/>
                </a:solidFill>
              </a:rPr>
              <a:t>is </a:t>
            </a:r>
            <a:r>
              <a:rPr lang="nl-BE" sz="2000" dirty="0" smtClean="0">
                <a:solidFill>
                  <a:prstClr val="black"/>
                </a:solidFill>
              </a:rPr>
              <a:t>essentieel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prstClr val="black"/>
                </a:solidFill>
              </a:rPr>
              <a:t>Ook de besluitvorming </a:t>
            </a:r>
            <a:r>
              <a:rPr lang="nl-BE" sz="2000" dirty="0" smtClean="0">
                <a:solidFill>
                  <a:prstClr val="black"/>
                </a:solidFill>
              </a:rPr>
              <a:t>(bv. </a:t>
            </a:r>
            <a:r>
              <a:rPr lang="nl-BE" sz="2000" dirty="0" err="1" smtClean="0">
                <a:solidFill>
                  <a:prstClr val="black"/>
                </a:solidFill>
              </a:rPr>
              <a:t>medicomut</a:t>
            </a:r>
            <a:r>
              <a:rPr lang="nl-BE" sz="2000" dirty="0">
                <a:solidFill>
                  <a:prstClr val="black"/>
                </a:solidFill>
              </a:rPr>
              <a:t>) </a:t>
            </a:r>
            <a:r>
              <a:rPr lang="nl-BE" sz="2000" dirty="0" smtClean="0">
                <a:solidFill>
                  <a:prstClr val="black"/>
                </a:solidFill>
              </a:rPr>
              <a:t>staat ter </a:t>
            </a:r>
            <a:r>
              <a:rPr lang="nl-BE" sz="2000" dirty="0">
                <a:solidFill>
                  <a:prstClr val="black"/>
                </a:solidFill>
              </a:rPr>
              <a:t>discussie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 smtClean="0">
              <a:solidFill>
                <a:prstClr val="black"/>
              </a:solidFill>
            </a:endParaRPr>
          </a:p>
          <a:p>
            <a:endParaRPr lang="nl-B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870B14"/>
                </a:solidFill>
              </a:rPr>
              <a:t>Besluit</a:t>
            </a:r>
            <a:endParaRPr lang="nl-BE" dirty="0">
              <a:solidFill>
                <a:srgbClr val="870B1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504303"/>
            <a:ext cx="7886700" cy="3672660"/>
          </a:xfrm>
        </p:spPr>
        <p:txBody>
          <a:bodyPr/>
          <a:lstStyle/>
          <a:p>
            <a:r>
              <a:rPr lang="nl-BE" dirty="0" smtClean="0"/>
              <a:t>Ziekenhuizen groeperen zich in netwerken met als doel:</a:t>
            </a:r>
          </a:p>
          <a:p>
            <a:pPr lvl="1"/>
            <a:r>
              <a:rPr lang="nl-BE" dirty="0" smtClean="0"/>
              <a:t>Spreiding basiszorg</a:t>
            </a:r>
          </a:p>
          <a:p>
            <a:pPr lvl="1"/>
            <a:r>
              <a:rPr lang="nl-BE" dirty="0" smtClean="0"/>
              <a:t>Concentratie gespecialiseerde programma’s</a:t>
            </a:r>
          </a:p>
          <a:p>
            <a:r>
              <a:rPr lang="nl-BE" dirty="0" smtClean="0"/>
              <a:t>Nog belangrijke issues</a:t>
            </a:r>
          </a:p>
          <a:p>
            <a:pPr lvl="1"/>
            <a:r>
              <a:rPr lang="nl-BE" dirty="0" err="1" smtClean="0"/>
              <a:t>Governance</a:t>
            </a:r>
            <a:endParaRPr lang="nl-BE" dirty="0"/>
          </a:p>
          <a:p>
            <a:pPr lvl="1"/>
            <a:r>
              <a:rPr lang="nl-BE" dirty="0" smtClean="0"/>
              <a:t>Financiering</a:t>
            </a:r>
          </a:p>
        </p:txBody>
      </p:sp>
    </p:spTree>
    <p:extLst>
      <p:ext uri="{BB962C8B-B14F-4D97-AF65-F5344CB8AC3E}">
        <p14:creationId xmlns:p14="http://schemas.microsoft.com/office/powerpoint/2010/main" xmlns="" val="1955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348038" y="5013325"/>
            <a:ext cx="4968875" cy="36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900"/>
              </a:lnSpc>
              <a:defRPr/>
            </a:pPr>
            <a:endParaRPr lang="nl-BE" sz="24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00200" y="5193406"/>
            <a:ext cx="659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D</a:t>
            </a:r>
            <a:r>
              <a:rPr lang="nl-BE" sz="3200" dirty="0" smtClean="0">
                <a:solidFill>
                  <a:schemeClr val="bg1"/>
                </a:solidFill>
              </a:rPr>
              <a:t>ank voor uw aandacht!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738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0338"/>
          </a:xfrm>
        </p:spPr>
        <p:txBody>
          <a:bodyPr/>
          <a:lstStyle/>
          <a:p>
            <a:pPr algn="ctr"/>
            <a:r>
              <a:rPr lang="nl-BE" dirty="0" smtClean="0"/>
              <a:t>Vicieuze cirkel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2982165"/>
              </p:ext>
            </p:extLst>
          </p:nvPr>
        </p:nvGraphicFramePr>
        <p:xfrm>
          <a:off x="628650" y="1270862"/>
          <a:ext cx="7886700" cy="4906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nathalystrimsalon.nl/wp-content/uploads/2015/04/dog-chasing-tail-300x199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25919"/>
          <a:stretch/>
        </p:blipFill>
        <p:spPr bwMode="auto">
          <a:xfrm>
            <a:off x="3343702" y="2442949"/>
            <a:ext cx="2702256" cy="232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493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644979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Voorstellen voor verandering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862C-D34D-4E4E-B25B-4012C02E1DAD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6" t="28693" r="13846" b="29769"/>
          <a:stretch/>
        </p:blipFill>
        <p:spPr bwMode="auto">
          <a:xfrm>
            <a:off x="334786" y="5184321"/>
            <a:ext cx="3423298" cy="10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9" t="11387" r="19918" b="15756"/>
          <a:stretch/>
        </p:blipFill>
        <p:spPr bwMode="auto">
          <a:xfrm>
            <a:off x="780221" y="1127683"/>
            <a:ext cx="4821436" cy="33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univ-hospitals.be/fr/img/ruzb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375" y="1871696"/>
            <a:ext cx="1325755" cy="15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073" y="1468140"/>
            <a:ext cx="1468451" cy="13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ssociation Belge des syndicats médicaux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749" y="3573469"/>
            <a:ext cx="1815849" cy="8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760" y="4778950"/>
            <a:ext cx="5619716" cy="8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65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07819"/>
            <a:ext cx="7886700" cy="477982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Voorstellen voor verandering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7407"/>
            <a:ext cx="2854208" cy="4115507"/>
          </a:xfrm>
        </p:spPr>
      </p:pic>
      <p:sp>
        <p:nvSpPr>
          <p:cNvPr id="3" name="Tekstvak 2"/>
          <p:cNvSpPr txBox="1"/>
          <p:nvPr/>
        </p:nvSpPr>
        <p:spPr>
          <a:xfrm>
            <a:off x="277586" y="922565"/>
            <a:ext cx="148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prstClr val="black"/>
                </a:solidFill>
              </a:rPr>
              <a:t>2013</a:t>
            </a:r>
            <a:endParaRPr lang="nl-BE" sz="4000" b="1" dirty="0">
              <a:solidFill>
                <a:prstClr val="black"/>
              </a:solidFill>
            </a:endParaRPr>
          </a:p>
        </p:txBody>
      </p:sp>
      <p:sp>
        <p:nvSpPr>
          <p:cNvPr id="5" name="PIJL-OMLAAG 4"/>
          <p:cNvSpPr/>
          <p:nvPr/>
        </p:nvSpPr>
        <p:spPr>
          <a:xfrm>
            <a:off x="1529335" y="922565"/>
            <a:ext cx="364782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14015" y="872311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prstClr val="black"/>
                </a:solidFill>
              </a:rPr>
              <a:t>2014</a:t>
            </a:r>
            <a:endParaRPr lang="nl-BE" sz="3600" b="1" dirty="0">
              <a:solidFill>
                <a:prstClr val="black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086" y="1992110"/>
            <a:ext cx="2821516" cy="39861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hthoek 6"/>
          <p:cNvSpPr/>
          <p:nvPr/>
        </p:nvSpPr>
        <p:spPr>
          <a:xfrm>
            <a:off x="4252040" y="324433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BE" sz="1600" b="1" dirty="0">
              <a:solidFill>
                <a:prstClr val="black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068564" y="882702"/>
            <a:ext cx="17094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prstClr val="black"/>
                </a:solidFill>
              </a:rPr>
              <a:t>2015</a:t>
            </a:r>
            <a:endParaRPr lang="nl-BE" sz="4000" b="1" dirty="0">
              <a:solidFill>
                <a:prstClr val="black"/>
              </a:solidFill>
            </a:endParaRPr>
          </a:p>
          <a:p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12" name="PIJL-OMLAAG 11"/>
          <p:cNvSpPr/>
          <p:nvPr/>
        </p:nvSpPr>
        <p:spPr>
          <a:xfrm>
            <a:off x="7786889" y="1072562"/>
            <a:ext cx="364782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655520" y="1036865"/>
            <a:ext cx="364782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2268" y="1867587"/>
            <a:ext cx="3029006" cy="43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1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964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Draagvlak voor veranderingen </a:t>
            </a:r>
            <a:r>
              <a:rPr lang="nl-BE" dirty="0" smtClean="0">
                <a:sym typeface="Wingdings" panose="05000000000000000000" pitchFamily="2" charset="2"/>
              </a:rPr>
              <a:t> beleid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b="1" dirty="0" smtClean="0"/>
              <a:t>Vlaams Regeerakkoord 2014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		</a:t>
            </a:r>
            <a:endParaRPr lang="nl-BE" dirty="0"/>
          </a:p>
          <a:p>
            <a:pPr marL="0" indent="0">
              <a:buNone/>
            </a:pPr>
            <a:r>
              <a:rPr lang="nl-BE" sz="2600" dirty="0"/>
              <a:t>“</a:t>
            </a:r>
            <a:r>
              <a:rPr lang="nl-BE" sz="2600" i="1" dirty="0"/>
              <a:t>Door de fusiegolf van de voorbije decennia kende het gemiddelde Vlaamse ziekenhuis een beduidende schaalvergroting. Er dient een </a:t>
            </a:r>
            <a:r>
              <a:rPr lang="nl-BE" sz="2600" b="1" i="1" dirty="0"/>
              <a:t>kader gecreëerd </a:t>
            </a:r>
            <a:r>
              <a:rPr lang="nl-BE" sz="2600" i="1" dirty="0"/>
              <a:t>te worden </a:t>
            </a:r>
            <a:r>
              <a:rPr lang="nl-BE" sz="2600" b="1" i="1" dirty="0"/>
              <a:t>dat een verdere duplicatie en onnodige diffusie van hoogtechnologisch en hooggespecialiseerd aanbod afremt</a:t>
            </a:r>
            <a:r>
              <a:rPr lang="nl-BE" sz="2600" i="1" dirty="0" smtClean="0"/>
              <a:t>.</a:t>
            </a:r>
          </a:p>
          <a:p>
            <a:pPr marL="0" indent="0">
              <a:buNone/>
            </a:pPr>
            <a:r>
              <a:rPr lang="nl-BE" sz="2600" i="1" dirty="0"/>
              <a:t>We zetten in op netwerken waarbij enerzijds samenwerking tussen </a:t>
            </a:r>
            <a:r>
              <a:rPr lang="nl-BE" sz="2600" b="1" i="1" dirty="0"/>
              <a:t>ziekenhuizen onderling </a:t>
            </a:r>
            <a:r>
              <a:rPr lang="nl-BE" sz="2600" i="1" dirty="0"/>
              <a:t>wordt gestimuleerd en anderzijds ook horizontale netwerken met partners in de regio in zorg en welzijn worden aangemoedigd</a:t>
            </a:r>
            <a:r>
              <a:rPr lang="nl-BE" sz="2600" i="1" dirty="0" smtClean="0"/>
              <a:t>.”</a:t>
            </a:r>
            <a:endParaRPr lang="nl-BE" sz="2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7485">
            <a:off x="5289714" y="1085666"/>
            <a:ext cx="3445329" cy="174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Federaal regeerakkoord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237013"/>
            <a:ext cx="7886700" cy="3939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/>
              <a:t>“</a:t>
            </a:r>
            <a:r>
              <a:rPr lang="nl-BE" sz="2000" i="1" dirty="0" smtClean="0"/>
              <a:t>De </a:t>
            </a:r>
            <a:r>
              <a:rPr lang="nl-BE" sz="2000" i="1" dirty="0"/>
              <a:t>nieuwe organisatie van de sector </a:t>
            </a:r>
            <a:r>
              <a:rPr lang="nl-BE" sz="2000" b="1" i="1" dirty="0"/>
              <a:t>gaat uit van de behoeften van de patiënt</a:t>
            </a:r>
            <a:r>
              <a:rPr lang="nl-BE" sz="2000" i="1" dirty="0"/>
              <a:t> </a:t>
            </a:r>
            <a:r>
              <a:rPr lang="nl-BE" sz="2000" i="1" dirty="0" smtClean="0"/>
              <a:t>en bevordert </a:t>
            </a:r>
            <a:r>
              <a:rPr lang="nl-BE" sz="2000" i="1" dirty="0"/>
              <a:t>de </a:t>
            </a:r>
            <a:r>
              <a:rPr lang="nl-BE" sz="2000" b="1" i="1" dirty="0"/>
              <a:t>samenwerking</a:t>
            </a:r>
            <a:r>
              <a:rPr lang="nl-BE" sz="2000" i="1" dirty="0"/>
              <a:t> tussen academische, gespecialiseerde </a:t>
            </a:r>
            <a:r>
              <a:rPr lang="nl-BE" sz="2000" i="1" dirty="0" smtClean="0"/>
              <a:t>en basisziekenhuizen </a:t>
            </a:r>
            <a:r>
              <a:rPr lang="nl-BE" sz="2000" i="1" dirty="0"/>
              <a:t>in een </a:t>
            </a:r>
            <a:r>
              <a:rPr lang="nl-BE" sz="2000" b="1" i="1" dirty="0"/>
              <a:t>klinisch netwerk</a:t>
            </a:r>
            <a:r>
              <a:rPr lang="nl-BE" sz="2000" i="1" dirty="0"/>
              <a:t>, evenals de samenwerking tussen </a:t>
            </a:r>
            <a:r>
              <a:rPr lang="nl-BE" sz="2000" i="1" dirty="0" smtClean="0"/>
              <a:t>de ziekenhuizen </a:t>
            </a:r>
            <a:r>
              <a:rPr lang="nl-BE" sz="2000" i="1" dirty="0"/>
              <a:t>en extramurale </a:t>
            </a:r>
            <a:r>
              <a:rPr lang="nl-BE" sz="2000" i="1" dirty="0" smtClean="0"/>
              <a:t>zorgverleners</a:t>
            </a:r>
            <a:r>
              <a:rPr lang="nl-BE" sz="2000" dirty="0" smtClean="0"/>
              <a:t>”</a:t>
            </a:r>
            <a:br>
              <a:rPr lang="nl-BE" sz="2000" dirty="0" smtClean="0"/>
            </a:br>
            <a:endParaRPr lang="nl-BE" sz="2000" dirty="0" smtClean="0"/>
          </a:p>
          <a:p>
            <a:pPr marL="0" indent="0">
              <a:buNone/>
            </a:pPr>
            <a:r>
              <a:rPr lang="nl-BE" sz="2000" dirty="0" smtClean="0"/>
              <a:t>“</a:t>
            </a:r>
            <a:r>
              <a:rPr lang="nl-BE" sz="2000" i="1" dirty="0" smtClean="0"/>
              <a:t>Naar </a:t>
            </a:r>
            <a:r>
              <a:rPr lang="nl-BE" sz="2000" i="1" dirty="0"/>
              <a:t>het voorbeeld van de vermaatschappelijking van de </a:t>
            </a:r>
            <a:r>
              <a:rPr lang="nl-BE" sz="2000" i="1" dirty="0" smtClean="0"/>
              <a:t>geestelijke gezondheidszorg </a:t>
            </a:r>
            <a:r>
              <a:rPr lang="nl-BE" sz="2000" i="1" dirty="0"/>
              <a:t>worden soortgelijke netwerken opgezet voor </a:t>
            </a:r>
            <a:r>
              <a:rPr lang="nl-BE" sz="2000" b="1" i="1" dirty="0"/>
              <a:t>chronische </a:t>
            </a:r>
            <a:r>
              <a:rPr lang="nl-BE" sz="2000" b="1" i="1" dirty="0" smtClean="0"/>
              <a:t>en vergrijzing </a:t>
            </a:r>
            <a:r>
              <a:rPr lang="nl-BE" sz="2000" b="1" i="1" dirty="0"/>
              <a:t>gerelateerde </a:t>
            </a:r>
            <a:r>
              <a:rPr lang="nl-BE" sz="2000" b="1" i="1" dirty="0" smtClean="0"/>
              <a:t>aandoeningen </a:t>
            </a:r>
            <a:r>
              <a:rPr lang="nl-BE" sz="2000" i="1" dirty="0" smtClean="0"/>
              <a:t>[….] </a:t>
            </a:r>
            <a:r>
              <a:rPr lang="nl-BE" sz="2000" i="1" dirty="0"/>
              <a:t>Alle </a:t>
            </a:r>
            <a:r>
              <a:rPr lang="nl-BE" sz="2000" b="1" i="1" dirty="0"/>
              <a:t>reglementaire hinderpalen </a:t>
            </a:r>
            <a:r>
              <a:rPr lang="nl-BE" sz="2000" i="1" dirty="0"/>
              <a:t>voor een </a:t>
            </a:r>
            <a:r>
              <a:rPr lang="nl-BE" sz="2000" i="1" dirty="0" smtClean="0"/>
              <a:t>patiëntgerichte samenwerking </a:t>
            </a:r>
            <a:r>
              <a:rPr lang="nl-BE" sz="2000" i="1" dirty="0"/>
              <a:t>van zorgverleners in horizontale of verticale netwerken worden </a:t>
            </a:r>
            <a:r>
              <a:rPr lang="nl-BE" sz="2000" i="1" dirty="0" smtClean="0"/>
              <a:t>in kaart </a:t>
            </a:r>
            <a:r>
              <a:rPr lang="nl-BE" sz="2000" i="1" dirty="0"/>
              <a:t>gebracht en </a:t>
            </a:r>
            <a:r>
              <a:rPr lang="nl-BE" sz="2000" b="1" i="1" dirty="0" smtClean="0"/>
              <a:t>opgeruimd</a:t>
            </a:r>
            <a:r>
              <a:rPr lang="nl-BE" sz="2000" i="1" dirty="0" smtClean="0"/>
              <a:t>”</a:t>
            </a:r>
            <a:r>
              <a:rPr lang="nl-BE" sz="2000" dirty="0" smtClean="0"/>
              <a:t>.</a:t>
            </a:r>
            <a:endParaRPr lang="nl-B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497" y="114301"/>
            <a:ext cx="2706516" cy="175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1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964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Draagvlak voor veranderingen </a:t>
            </a:r>
            <a:r>
              <a:rPr lang="nl-BE" dirty="0" smtClean="0">
                <a:sym typeface="Wingdings" panose="05000000000000000000" pitchFamily="2" charset="2"/>
              </a:rPr>
              <a:t> beleid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795155"/>
            <a:ext cx="7886700" cy="3381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b="1" dirty="0" smtClean="0"/>
              <a:t>Federaal Regeerakkoord 2014</a:t>
            </a:r>
            <a:r>
              <a:rPr lang="nl-BE" dirty="0" smtClean="0"/>
              <a:t>: </a:t>
            </a:r>
            <a:br>
              <a:rPr lang="nl-BE" dirty="0" smtClean="0"/>
            </a:br>
            <a:r>
              <a:rPr lang="nl-BE" dirty="0" smtClean="0"/>
              <a:t>		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werven minister De Block</a:t>
            </a:r>
            <a:endParaRPr lang="nl-BE" dirty="0"/>
          </a:p>
          <a:p>
            <a:pPr marL="514350" indent="-514350">
              <a:buAutoNum type="arabicPeriod"/>
            </a:pPr>
            <a:r>
              <a:rPr lang="nl-BE" dirty="0" smtClean="0"/>
              <a:t>Hervorming ziekenhuisfinanciering</a:t>
            </a:r>
          </a:p>
          <a:p>
            <a:pPr marL="514350" indent="-514350">
              <a:buAutoNum type="arabicPeriod"/>
            </a:pPr>
            <a:r>
              <a:rPr lang="nl-BE" dirty="0" smtClean="0"/>
              <a:t>Netwerken</a:t>
            </a:r>
          </a:p>
          <a:p>
            <a:pPr marL="514350" indent="-514350">
              <a:buAutoNum type="arabicPeriod"/>
            </a:pPr>
            <a:r>
              <a:rPr lang="nl-BE" dirty="0" smtClean="0"/>
              <a:t>Herijking nomenclatuur</a:t>
            </a:r>
          </a:p>
          <a:p>
            <a:pPr marL="514350" indent="-514350">
              <a:buAutoNum type="arabicPeriod"/>
            </a:pPr>
            <a:r>
              <a:rPr lang="nl-BE" dirty="0" smtClean="0"/>
              <a:t>Herschrijven KB78</a:t>
            </a:r>
          </a:p>
          <a:p>
            <a:endParaRPr lang="nl-B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3938">
            <a:off x="5553814" y="1355055"/>
            <a:ext cx="3086395" cy="19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5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zorgnet-icuro" id="{734C0CC9-8DB2-4C3E-B5DF-7D94789B421A}" vid="{96594BED-8F77-43CC-A043-C571AB2D4776}"/>
    </a:ext>
  </a:extLst>
</a:theme>
</file>

<file path=ppt/theme/theme10.xml><?xml version="1.0" encoding="utf-8"?>
<a:theme xmlns:a="http://schemas.openxmlformats.org/drawingml/2006/main" name="3_zorgnet-icuro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1" id="{3B81C6E5-301E-497C-A83D-87805DE8B9A1}" vid="{88E37F3C-0583-4BC1-BDD9-DD001BC2D619}"/>
    </a:ext>
  </a:extLst>
</a:theme>
</file>

<file path=ppt/theme/theme11.xml><?xml version="1.0" encoding="utf-8"?>
<a:theme xmlns:a="http://schemas.openxmlformats.org/drawingml/2006/main" name="Office Theme">
  <a:themeElements>
    <a:clrScheme name="AZG new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zorgnet-icuro" id="{734C0CC9-8DB2-4C3E-B5DF-7D94789B421A}" vid="{96594BED-8F77-43CC-A043-C571AB2D4776}"/>
    </a:ext>
  </a:extLst>
</a:theme>
</file>

<file path=ppt/theme/theme3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zorgnet-icuro" id="{734C0CC9-8DB2-4C3E-B5DF-7D94789B421A}" vid="{96594BED-8F77-43CC-A043-C571AB2D4776}"/>
    </a:ext>
  </a:extLst>
</a:theme>
</file>

<file path=ppt/theme/theme5.xml><?xml version="1.0" encoding="utf-8"?>
<a:theme xmlns:a="http://schemas.openxmlformats.org/drawingml/2006/main" name="1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zorgnet-icuro" id="{734C0CC9-8DB2-4C3E-B5DF-7D94789B421A}" vid="{96594BED-8F77-43CC-A043-C571AB2D4776}"/>
    </a:ext>
  </a:extLst>
</a:theme>
</file>

<file path=ppt/theme/theme6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zorgnet-icuro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1" id="{3B81C6E5-301E-497C-A83D-87805DE8B9A1}" vid="{88E37F3C-0583-4BC1-BDD9-DD001BC2D619}"/>
    </a:ext>
  </a:extLst>
</a:theme>
</file>

<file path=ppt/theme/theme8.xml><?xml version="1.0" encoding="utf-8"?>
<a:theme xmlns:a="http://schemas.openxmlformats.org/drawingml/2006/main" name="1_zorgnet-icuro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1" id="{3B81C6E5-301E-497C-A83D-87805DE8B9A1}" vid="{88E37F3C-0583-4BC1-BDD9-DD001BC2D619}"/>
    </a:ext>
  </a:extLst>
</a:theme>
</file>

<file path=ppt/theme/theme9.xml><?xml version="1.0" encoding="utf-8"?>
<a:theme xmlns:a="http://schemas.openxmlformats.org/drawingml/2006/main" name="2_zorgnet-icuro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1" id="{3B81C6E5-301E-497C-A83D-87805DE8B9A1}" vid="{88E37F3C-0583-4BC1-BDD9-DD001BC2D6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zorgnet-icuro</Template>
  <TotalTime>1354</TotalTime>
  <Words>955</Words>
  <Application>Microsoft Office PowerPoint</Application>
  <PresentationFormat>Diavoorstelling (4:3)</PresentationFormat>
  <Paragraphs>260</Paragraphs>
  <Slides>31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11</vt:i4>
      </vt:variant>
      <vt:variant>
        <vt:lpstr>Diatitels</vt:lpstr>
      </vt:variant>
      <vt:variant>
        <vt:i4>31</vt:i4>
      </vt:variant>
    </vt:vector>
  </HeadingPairs>
  <TitlesOfParts>
    <vt:vector size="42" baseType="lpstr">
      <vt:lpstr>Kantoorthema</vt:lpstr>
      <vt:lpstr>3_Kantoorthema</vt:lpstr>
      <vt:lpstr>5_Kantoorthema</vt:lpstr>
      <vt:lpstr>8_Kantoorthema</vt:lpstr>
      <vt:lpstr>11_Kantoorthema</vt:lpstr>
      <vt:lpstr>Aangepast ontwerp</vt:lpstr>
      <vt:lpstr>zorgnet-icuro</vt:lpstr>
      <vt:lpstr>1_zorgnet-icuro</vt:lpstr>
      <vt:lpstr>2_zorgnet-icuro</vt:lpstr>
      <vt:lpstr>3_zorgnet-icuro</vt:lpstr>
      <vt:lpstr>Office Theme</vt:lpstr>
      <vt:lpstr>Werken in netwerken</vt:lpstr>
      <vt:lpstr>Overzicht</vt:lpstr>
      <vt:lpstr> 1. Een groeiend draagvlak  2014: algemene sense of urgency</vt:lpstr>
      <vt:lpstr>Vicieuze cirkel</vt:lpstr>
      <vt:lpstr>Voorstellen voor verandering</vt:lpstr>
      <vt:lpstr>Voorstellen voor verandering</vt:lpstr>
      <vt:lpstr>Draagvlak voor veranderingen  beleid</vt:lpstr>
      <vt:lpstr>Federaal regeerakkoord </vt:lpstr>
      <vt:lpstr>Draagvlak voor veranderingen  beleid</vt:lpstr>
      <vt:lpstr>Overzicht</vt:lpstr>
      <vt:lpstr>2. Een nieuw zorgmodel</vt:lpstr>
      <vt:lpstr>Juni 2016</vt:lpstr>
      <vt:lpstr>Monotype ziekenhuizen :</vt:lpstr>
      <vt:lpstr>Dia 14</vt:lpstr>
      <vt:lpstr>Dia 15</vt:lpstr>
      <vt:lpstr>BEGRIPPENKADER: LOGISCHE ZorgGEBIEDEN</vt:lpstr>
      <vt:lpstr>Oktober 2016</vt:lpstr>
      <vt:lpstr>Visienota De Block: netwerken</vt:lpstr>
      <vt:lpstr>Visienota De Block: netwerken</vt:lpstr>
      <vt:lpstr>Visienota De Block: netwerken</vt:lpstr>
      <vt:lpstr>Visienota De Block: netwerken</vt:lpstr>
      <vt:lpstr>Ondertussen in de praktijk….</vt:lpstr>
      <vt:lpstr>Overzicht</vt:lpstr>
      <vt:lpstr>Medische organisatie </vt:lpstr>
      <vt:lpstr>Medische structuren </vt:lpstr>
      <vt:lpstr>Andere inhoudelijke afspraken</vt:lpstr>
      <vt:lpstr>Budgettaire context: besparingen ziekenhuizen 2017, meer dan 100 mio.</vt:lpstr>
      <vt:lpstr>Netwerken: nood aan stabiliteit komende jaren</vt:lpstr>
      <vt:lpstr>Transparantie in de honoraria: werkingskosten vs. professioneel gedeelte</vt:lpstr>
      <vt:lpstr>Besluit</vt:lpstr>
      <vt:lpstr>Dia 31</vt:lpstr>
    </vt:vector>
  </TitlesOfParts>
  <Company>Zorgnet-Icuro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Vanmarsenille</dc:creator>
  <cp:lastModifiedBy>ASGB</cp:lastModifiedBy>
  <cp:revision>109</cp:revision>
  <cp:lastPrinted>2016-11-18T13:44:56Z</cp:lastPrinted>
  <dcterms:created xsi:type="dcterms:W3CDTF">2015-09-28T13:08:58Z</dcterms:created>
  <dcterms:modified xsi:type="dcterms:W3CDTF">2016-11-29T08:10:14Z</dcterms:modified>
</cp:coreProperties>
</file>