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1CACB"/>
          </a:solidFill>
        </a:fill>
      </a:tcStyle>
    </a:wholeTbl>
    <a:band2H>
      <a:tcTxStyle/>
      <a:tcStyle>
        <a:tcBdr/>
        <a:fill>
          <a:solidFill>
            <a:srgbClr val="F8E6E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CCF"/>
          </a:solidFill>
        </a:fill>
      </a:tcStyle>
    </a:wholeTbl>
    <a:band2H>
      <a:tcTxStyle/>
      <a:tcStyle>
        <a:tcBdr/>
        <a:fill>
          <a:solidFill>
            <a:srgbClr val="FFE7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DEF"/>
          </a:solidFill>
        </a:fill>
      </a:tcStyle>
    </a:wholeTbl>
    <a:band2H>
      <a:tcTxStyle/>
      <a:tcStyle>
        <a:tcBdr/>
        <a:fill>
          <a:solidFill>
            <a:srgbClr val="FFF6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FE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999999"/>
              </a:solidFill>
              <a:prstDash val="solid"/>
              <a:round/>
            </a:ln>
          </a:top>
          <a:bottom>
            <a:ln w="254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999999"/>
              </a:solidFill>
              <a:prstDash val="solid"/>
              <a:round/>
            </a:ln>
          </a:top>
          <a:bottom>
            <a:ln w="254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DDD"/>
          </a:solidFill>
        </a:fill>
      </a:tcStyle>
    </a:wholeTbl>
    <a:band2H>
      <a:tcTxStyle/>
      <a:tcStyle>
        <a:tcBdr/>
        <a:fill>
          <a:solidFill>
            <a:srgbClr val="EFEFE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99999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99999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9999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999999"/>
              </a:solidFill>
              <a:prstDash val="solid"/>
              <a:round/>
            </a:ln>
          </a:left>
          <a:right>
            <a:ln w="12700" cap="flat">
              <a:solidFill>
                <a:srgbClr val="999999"/>
              </a:solidFill>
              <a:prstDash val="solid"/>
              <a:round/>
            </a:ln>
          </a:right>
          <a:top>
            <a:ln w="12700" cap="flat">
              <a:solidFill>
                <a:srgbClr val="999999"/>
              </a:solidFill>
              <a:prstDash val="solid"/>
              <a:round/>
            </a:ln>
          </a:top>
          <a:bottom>
            <a:ln w="127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solidFill>
                <a:srgbClr val="999999"/>
              </a:solidFill>
              <a:prstDash val="solid"/>
              <a:round/>
            </a:ln>
          </a:insideH>
          <a:insideV>
            <a:ln w="12700" cap="flat">
              <a:solidFill>
                <a:srgbClr val="999999"/>
              </a:solidFill>
              <a:prstDash val="solid"/>
              <a:round/>
            </a:ln>
          </a:insideV>
        </a:tcBdr>
        <a:fill>
          <a:solidFill>
            <a:srgbClr val="99999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999999"/>
              </a:solidFill>
              <a:prstDash val="solid"/>
              <a:round/>
            </a:ln>
          </a:left>
          <a:right>
            <a:ln w="12700" cap="flat">
              <a:solidFill>
                <a:srgbClr val="999999"/>
              </a:solidFill>
              <a:prstDash val="solid"/>
              <a:round/>
            </a:ln>
          </a:right>
          <a:top>
            <a:ln w="12700" cap="flat">
              <a:solidFill>
                <a:srgbClr val="999999"/>
              </a:solidFill>
              <a:prstDash val="solid"/>
              <a:round/>
            </a:ln>
          </a:top>
          <a:bottom>
            <a:ln w="127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solidFill>
                <a:srgbClr val="999999"/>
              </a:solidFill>
              <a:prstDash val="solid"/>
              <a:round/>
            </a:ln>
          </a:insideH>
          <a:insideV>
            <a:ln w="12700" cap="flat">
              <a:solidFill>
                <a:srgbClr val="999999"/>
              </a:solidFill>
              <a:prstDash val="solid"/>
              <a:round/>
            </a:ln>
          </a:insideV>
        </a:tcBdr>
        <a:fill>
          <a:solidFill>
            <a:srgbClr val="999999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999999"/>
              </a:solidFill>
              <a:prstDash val="solid"/>
              <a:round/>
            </a:ln>
          </a:left>
          <a:right>
            <a:ln w="12700" cap="flat">
              <a:solidFill>
                <a:srgbClr val="999999"/>
              </a:solidFill>
              <a:prstDash val="solid"/>
              <a:round/>
            </a:ln>
          </a:right>
          <a:top>
            <a:ln w="50800" cap="flat">
              <a:solidFill>
                <a:srgbClr val="999999"/>
              </a:solidFill>
              <a:prstDash val="solid"/>
              <a:round/>
            </a:ln>
          </a:top>
          <a:bottom>
            <a:ln w="127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solidFill>
                <a:srgbClr val="999999"/>
              </a:solidFill>
              <a:prstDash val="solid"/>
              <a:round/>
            </a:ln>
          </a:insideH>
          <a:insideV>
            <a:ln w="12700" cap="flat">
              <a:solidFill>
                <a:srgbClr val="999999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999999"/>
              </a:solidFill>
              <a:prstDash val="solid"/>
              <a:round/>
            </a:ln>
          </a:left>
          <a:right>
            <a:ln w="12700" cap="flat">
              <a:solidFill>
                <a:srgbClr val="999999"/>
              </a:solidFill>
              <a:prstDash val="solid"/>
              <a:round/>
            </a:ln>
          </a:right>
          <a:top>
            <a:ln w="12700" cap="flat">
              <a:solidFill>
                <a:srgbClr val="999999"/>
              </a:solidFill>
              <a:prstDash val="solid"/>
              <a:round/>
            </a:ln>
          </a:top>
          <a:bottom>
            <a:ln w="254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solidFill>
                <a:srgbClr val="999999"/>
              </a:solidFill>
              <a:prstDash val="solid"/>
              <a:round/>
            </a:ln>
          </a:insideH>
          <a:insideV>
            <a:ln w="12700" cap="flat">
              <a:solidFill>
                <a:srgbClr val="999999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/>
          <p:cNvSpPr/>
          <p:nvPr/>
        </p:nvSpPr>
        <p:spPr>
          <a:xfrm>
            <a:off x="0" y="-1"/>
            <a:ext cx="9144000" cy="42304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179999" tIns="179999" rIns="179999" bIns="17999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Titeltekst"/>
          <p:cNvSpPr txBox="1">
            <a:spLocks noGrp="1"/>
          </p:cNvSpPr>
          <p:nvPr>
            <p:ph type="title"/>
          </p:nvPr>
        </p:nvSpPr>
        <p:spPr>
          <a:xfrm>
            <a:off x="838200" y="1482725"/>
            <a:ext cx="7550150" cy="76200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r>
              <a:t>Titeltekst</a:t>
            </a:r>
          </a:p>
        </p:txBody>
      </p:sp>
      <p:sp>
        <p:nvSpPr>
          <p:cNvPr id="16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375795" y="4778473"/>
            <a:ext cx="6400801" cy="42703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0"/>
              </a:spcBef>
              <a:buClrTx/>
              <a:buSzTx/>
              <a:buNone/>
              <a:defRPr>
                <a:solidFill>
                  <a:srgbClr val="999999"/>
                </a:solidFill>
              </a:defRPr>
            </a:lvl1pPr>
            <a:lvl2pPr algn="ctr">
              <a:lnSpc>
                <a:spcPct val="110000"/>
              </a:lnSpc>
              <a:spcBef>
                <a:spcPts val="0"/>
              </a:spcBef>
              <a:buClrTx/>
              <a:defRPr>
                <a:solidFill>
                  <a:srgbClr val="999999"/>
                </a:solidFill>
              </a:defRPr>
            </a:lvl2pPr>
            <a:lvl3pPr algn="ctr">
              <a:lnSpc>
                <a:spcPct val="110000"/>
              </a:lnSpc>
              <a:spcBef>
                <a:spcPts val="0"/>
              </a:spcBef>
              <a:buClrTx/>
              <a:defRPr>
                <a:solidFill>
                  <a:srgbClr val="999999"/>
                </a:solidFill>
              </a:defRPr>
            </a:lvl3pPr>
            <a:lvl4pPr algn="ctr">
              <a:lnSpc>
                <a:spcPct val="110000"/>
              </a:lnSpc>
              <a:spcBef>
                <a:spcPts val="0"/>
              </a:spcBef>
              <a:buClrTx/>
              <a:defRPr>
                <a:solidFill>
                  <a:srgbClr val="999999"/>
                </a:solidFill>
              </a:defRPr>
            </a:lvl4pPr>
            <a:lvl5pPr algn="ctr">
              <a:lnSpc>
                <a:spcPct val="110000"/>
              </a:lnSpc>
              <a:spcBef>
                <a:spcPts val="0"/>
              </a:spcBef>
              <a:buClrTx/>
              <a:defRPr>
                <a:solidFill>
                  <a:srgbClr val="999999"/>
                </a:solid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7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356350"/>
            <a:ext cx="2133600" cy="3683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97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9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eltekst"/>
          <p:cNvSpPr txBox="1">
            <a:spLocks noGrp="1"/>
          </p:cNvSpPr>
          <p:nvPr>
            <p:ph type="title"/>
          </p:nvPr>
        </p:nvSpPr>
        <p:spPr>
          <a:xfrm>
            <a:off x="6713538" y="1117600"/>
            <a:ext cx="2106613" cy="48260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106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392113" y="1117600"/>
            <a:ext cx="6169026" cy="4826000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0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eltekst"/>
          <p:cNvSpPr txBox="1">
            <a:spLocks noGrp="1"/>
          </p:cNvSpPr>
          <p:nvPr>
            <p:ph type="title"/>
          </p:nvPr>
        </p:nvSpPr>
        <p:spPr>
          <a:xfrm>
            <a:off x="392113" y="203200"/>
            <a:ext cx="7524220" cy="4572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11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eltekst"/>
          <p:cNvSpPr txBox="1">
            <a:spLocks noGrp="1"/>
          </p:cNvSpPr>
          <p:nvPr>
            <p:ph type="title"/>
          </p:nvPr>
        </p:nvSpPr>
        <p:spPr>
          <a:xfrm>
            <a:off x="392113" y="203200"/>
            <a:ext cx="7456487" cy="4572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12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eltekst"/>
          <p:cNvSpPr txBox="1">
            <a:spLocks noGrp="1"/>
          </p:cNvSpPr>
          <p:nvPr>
            <p:ph type="title"/>
          </p:nvPr>
        </p:nvSpPr>
        <p:spPr>
          <a:xfrm>
            <a:off x="392113" y="203200"/>
            <a:ext cx="7541154" cy="4572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131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441325" y="1190625"/>
            <a:ext cx="4113213" cy="2300289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3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5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6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elteks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b="1" cap="all"/>
            </a:lvl1pPr>
          </a:lstStyle>
          <a:p>
            <a:r>
              <a:t>Titeltekst</a:t>
            </a:r>
          </a:p>
        </p:txBody>
      </p:sp>
      <p:sp>
        <p:nvSpPr>
          <p:cNvPr id="34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43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441325" y="1190625"/>
            <a:ext cx="4113213" cy="475297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657225" indent="-211137">
              <a:spcBef>
                <a:spcPts val="600"/>
              </a:spcBef>
              <a:defRPr sz="2800"/>
            </a:lvl2pPr>
            <a:lvl3pPr marL="1059814" indent="-253364">
              <a:spcBef>
                <a:spcPts val="600"/>
              </a:spcBef>
              <a:defRPr sz="2800"/>
            </a:lvl3pPr>
            <a:lvl4pPr marL="1440921" indent="-274109">
              <a:spcBef>
                <a:spcPts val="600"/>
              </a:spcBef>
              <a:defRPr sz="2800"/>
            </a:lvl4pPr>
            <a:lvl5pPr marL="1805516" indent="-281516">
              <a:spcBef>
                <a:spcPts val="600"/>
              </a:spcBef>
              <a:defRPr sz="28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 b="1"/>
            </a:lvl1pPr>
            <a:lvl2pPr marL="0" indent="457200">
              <a:spcBef>
                <a:spcPts val="500"/>
              </a:spcBef>
              <a:buClrTx/>
              <a:buSzTx/>
              <a:buNone/>
              <a:defRPr sz="2400" b="1"/>
            </a:lvl2pPr>
            <a:lvl3pPr marL="0" indent="914400">
              <a:spcBef>
                <a:spcPts val="500"/>
              </a:spcBef>
              <a:buClrTx/>
              <a:buSzTx/>
              <a:buNone/>
              <a:defRPr sz="2400" b="1"/>
            </a:lvl3pPr>
            <a:lvl4pPr marL="0" indent="1371600">
              <a:spcBef>
                <a:spcPts val="500"/>
              </a:spcBef>
              <a:buClrTx/>
              <a:buSzTx/>
              <a:buNone/>
              <a:defRPr sz="2400" b="1"/>
            </a:lvl4pPr>
            <a:lvl5pPr marL="0" indent="1828800">
              <a:spcBef>
                <a:spcPts val="500"/>
              </a:spcBef>
              <a:buClrTx/>
              <a:buSzTx/>
              <a:buNone/>
              <a:defRPr sz="2400" b="1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2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ClrTx/>
              <a:buSzTx/>
              <a:buNone/>
              <a:defRPr sz="2400" b="1"/>
            </a:pPr>
            <a:endParaRPr/>
          </a:p>
        </p:txBody>
      </p:sp>
      <p:sp>
        <p:nvSpPr>
          <p:cNvPr id="53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5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6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eltekst"/>
          <p:cNvSpPr txBox="1">
            <a:spLocks noGrp="1"/>
          </p:cNvSpPr>
          <p:nvPr>
            <p:ph type="title"/>
          </p:nvPr>
        </p:nvSpPr>
        <p:spPr>
          <a:xfrm>
            <a:off x="457200" y="1170517"/>
            <a:ext cx="3008314" cy="1162051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Titeltekst</a:t>
            </a:r>
          </a:p>
        </p:txBody>
      </p:sp>
      <p:sp>
        <p:nvSpPr>
          <p:cNvPr id="77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3575050" y="1176867"/>
            <a:ext cx="5111750" cy="4949296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652916" indent="-206828">
              <a:spcBef>
                <a:spcPts val="700"/>
              </a:spcBef>
              <a:defRPr sz="3200"/>
            </a:lvl2pPr>
            <a:lvl3pPr marL="1047750" indent="-241300">
              <a:spcBef>
                <a:spcPts val="700"/>
              </a:spcBef>
              <a:defRPr sz="3200"/>
            </a:lvl3pPr>
            <a:lvl4pPr marL="1448752" indent="-281940">
              <a:spcBef>
                <a:spcPts val="700"/>
              </a:spcBef>
              <a:defRPr sz="3200"/>
            </a:lvl4pPr>
            <a:lvl5pPr marL="1813560" indent="-289560">
              <a:spcBef>
                <a:spcPts val="700"/>
              </a:spcBef>
              <a:defRPr sz="32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199" y="2480731"/>
            <a:ext cx="3008315" cy="3645432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None/>
              <a:defRPr sz="1400"/>
            </a:pPr>
            <a:endParaRPr/>
          </a:p>
        </p:txBody>
      </p:sp>
      <p:sp>
        <p:nvSpPr>
          <p:cNvPr id="7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elteks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Titeltekst</a:t>
            </a:r>
          </a:p>
        </p:txBody>
      </p:sp>
      <p:sp>
        <p:nvSpPr>
          <p:cNvPr id="87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1227667"/>
            <a:ext cx="5486401" cy="349990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8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8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/>
          <p:nvPr/>
        </p:nvSpPr>
        <p:spPr>
          <a:xfrm>
            <a:off x="0" y="-1"/>
            <a:ext cx="9144000" cy="84666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179999" tIns="179999" rIns="179999" bIns="17999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Picture 33" descr="Picture 33"/>
          <p:cNvPicPr>
            <a:picLocks noChangeAspect="1"/>
          </p:cNvPicPr>
          <p:nvPr/>
        </p:nvPicPr>
        <p:blipFill>
          <a:blip r:embed="rId16" cstate="print">
            <a:extLst/>
          </a:blip>
          <a:stretch>
            <a:fillRect/>
          </a:stretch>
        </p:blipFill>
        <p:spPr>
          <a:xfrm>
            <a:off x="7999369" y="0"/>
            <a:ext cx="846668" cy="84666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traight Connector 2"/>
          <p:cNvSpPr/>
          <p:nvPr/>
        </p:nvSpPr>
        <p:spPr>
          <a:xfrm>
            <a:off x="423333" y="6239931"/>
            <a:ext cx="8415867" cy="1"/>
          </a:xfrm>
          <a:prstGeom prst="line">
            <a:avLst/>
          </a:prstGeom>
          <a:solidFill>
            <a:srgbClr val="C8DCF0"/>
          </a:solidFill>
          <a:ln w="3175">
            <a:solidFill>
              <a:srgbClr val="999999"/>
            </a:solidFill>
          </a:ln>
        </p:spPr>
        <p:txBody>
          <a:bodyPr lIns="179999" tIns="179999" rIns="179999" bIns="179999" anchor="ctr"/>
          <a:lstStyle/>
          <a:p>
            <a:endParaRPr/>
          </a:p>
        </p:txBody>
      </p:sp>
      <p:sp>
        <p:nvSpPr>
          <p:cNvPr id="5" name="Titeltekst"/>
          <p:cNvSpPr txBox="1">
            <a:spLocks noGrp="1"/>
          </p:cNvSpPr>
          <p:nvPr>
            <p:ph type="title"/>
          </p:nvPr>
        </p:nvSpPr>
        <p:spPr>
          <a:xfrm>
            <a:off x="392113" y="193273"/>
            <a:ext cx="7470369" cy="477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Titeltekst</a:t>
            </a:r>
          </a:p>
        </p:txBody>
      </p:sp>
      <p:sp>
        <p:nvSpPr>
          <p:cNvPr id="6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441325" y="1190625"/>
            <a:ext cx="8378825" cy="4752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642837" y="6390218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spcBef>
                <a:spcPts val="700"/>
              </a:spcBef>
              <a:defRPr sz="1200"/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66700" marR="0" indent="-266700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647171" marR="0" indent="-201083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03266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387078" marR="0" indent="-220266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75021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20741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66461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12181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57901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iziv.fgov.b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4"/>
          <p:cNvSpPr txBox="1">
            <a:spLocks noGrp="1"/>
          </p:cNvSpPr>
          <p:nvPr>
            <p:ph type="title"/>
          </p:nvPr>
        </p:nvSpPr>
        <p:spPr>
          <a:xfrm>
            <a:off x="838200" y="2140943"/>
            <a:ext cx="7550150" cy="769442"/>
          </a:xfrm>
          <a:prstGeom prst="rect">
            <a:avLst/>
          </a:prstGeom>
        </p:spPr>
        <p:txBody>
          <a:bodyPr/>
          <a:lstStyle/>
          <a:p>
            <a:r>
              <a:t>Accreditering</a:t>
            </a:r>
          </a:p>
        </p:txBody>
      </p:sp>
      <p:sp>
        <p:nvSpPr>
          <p:cNvPr id="142" name="Rectangle 7"/>
          <p:cNvSpPr txBox="1">
            <a:spLocks noGrp="1"/>
          </p:cNvSpPr>
          <p:nvPr>
            <p:ph type="body" sz="quarter" idx="1"/>
          </p:nvPr>
        </p:nvSpPr>
        <p:spPr>
          <a:xfrm>
            <a:off x="1407775" y="4639540"/>
            <a:ext cx="6400801" cy="83202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t>Dr. Reinier Hueting</a:t>
            </a:r>
          </a:p>
        </p:txBody>
      </p:sp>
      <p:sp>
        <p:nvSpPr>
          <p:cNvPr id="143" name="Text Box 6"/>
          <p:cNvSpPr txBox="1"/>
          <p:nvPr/>
        </p:nvSpPr>
        <p:spPr>
          <a:xfrm>
            <a:off x="3717820" y="5872403"/>
            <a:ext cx="1781508" cy="45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t>Elewijt – 1 februari 2018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t>www.asgb.be</a:t>
            </a:r>
          </a:p>
        </p:txBody>
      </p:sp>
      <p:pic>
        <p:nvPicPr>
          <p:cNvPr id="144" name="Picture 4" descr="Picture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242024" y="506537"/>
            <a:ext cx="2653855" cy="10729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accrediter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t>accreditering</a:t>
            </a:r>
          </a:p>
        </p:txBody>
      </p:sp>
      <p:sp>
        <p:nvSpPr>
          <p:cNvPr id="147" name="“Engagement van artsen om een kwalitatief hoogstaande dienstverlening te garanderen, via navorming, “peer review” (LOK) en over het algemeen ook een drempelactiviteit van een minimum aantal patiëntencontacten”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endParaRPr/>
          </a:p>
          <a:p>
            <a:pPr marL="266699" indent="-266699">
              <a:defRPr sz="3500"/>
            </a:pPr>
            <a:r>
              <a:t>“Engagement van artsen om een kwalitatief hoogstaande dienstverlening te garanderen, via navorming, “peer review” (LOK) en over het algemeen ook een drempelactiviteit van een minimum aantal patiëntencontacten”</a:t>
            </a:r>
          </a:p>
        </p:txBody>
      </p:sp>
      <p:sp>
        <p:nvSpPr>
          <p:cNvPr id="148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22758" y="6390218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accrediter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t>accreditering</a:t>
            </a:r>
          </a:p>
        </p:txBody>
      </p:sp>
      <p:sp>
        <p:nvSpPr>
          <p:cNvPr id="151" name="Accreditering levert een financieel voordeel:                                     - jaarlijks accrediteringsforfait                                                           - bijkomende honoraria, die naargelang uw specialiteit kunnen variëren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endParaRPr/>
          </a:p>
          <a:p>
            <a:endParaRPr/>
          </a:p>
          <a:p>
            <a:pPr>
              <a:defRPr sz="3100"/>
            </a:pPr>
            <a:r>
              <a:t>Accreditering levert een financieel voordeel:                                     - jaarlijks accrediteringsforfait                                                           - bijkomende honoraria, die naargelang uw specialiteit kunnen variëren</a:t>
            </a:r>
          </a:p>
        </p:txBody>
      </p:sp>
      <p:sp>
        <p:nvSpPr>
          <p:cNvPr id="152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22758" y="6390218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3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accrediter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t>accreditering</a:t>
            </a:r>
          </a:p>
        </p:txBody>
      </p:sp>
      <p:sp>
        <p:nvSpPr>
          <p:cNvPr id="155" name="Eerste voorlopige accreditering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3918" indent="-413918" defTabSz="886968">
              <a:defRPr sz="1940"/>
            </a:pPr>
            <a:r>
              <a:rPr sz="3104"/>
              <a:t>Eerste </a:t>
            </a:r>
            <a:r>
              <a:rPr sz="3104" b="1" u="sng"/>
              <a:t>voorlopige accreditering</a:t>
            </a:r>
            <a:r>
              <a:rPr b="1" u="sng"/>
              <a:t>:</a:t>
            </a:r>
          </a:p>
          <a:p>
            <a:pPr marL="258699" indent="-258699" defTabSz="886968">
              <a:defRPr sz="1940"/>
            </a:pPr>
            <a:endParaRPr/>
          </a:p>
          <a:p>
            <a:pPr marL="258698" indent="-258698" defTabSz="886968">
              <a:defRPr sz="2328"/>
            </a:pPr>
            <a:r>
              <a:t>U moet zijn ingeschreven in een Lokale Kwaliteitsgroep (LOK)</a:t>
            </a:r>
          </a:p>
          <a:p>
            <a:pPr marL="258698" indent="-258698" defTabSz="886968">
              <a:defRPr sz="2328"/>
            </a:pPr>
            <a:r>
              <a:t>U moet uw erkenning hebben aangevraagd</a:t>
            </a:r>
          </a:p>
          <a:p>
            <a:pPr marL="258698" indent="-258698" defTabSz="886968">
              <a:defRPr sz="2328"/>
            </a:pPr>
            <a:r>
              <a:t>voorlopige accreditering aanvragen via webtoepassing RIZIV of op papier</a:t>
            </a:r>
          </a:p>
          <a:p>
            <a:pPr marL="258698" indent="-258698" defTabSz="886968">
              <a:defRPr sz="2328"/>
            </a:pPr>
            <a:r>
              <a:t>Uw accrediteringsperiode vangt aan op de eerste dag van de maand die volgt op de ontvangst door het RIZIV van uw erkenning en uw accrediteringsaanvraag</a:t>
            </a:r>
          </a:p>
          <a:p>
            <a:pPr marL="258698" indent="-258698" defTabSz="886968">
              <a:defRPr sz="2328"/>
            </a:pPr>
            <a:r>
              <a:t>De voorlopige accreditering duurt</a:t>
            </a:r>
            <a:r>
              <a:rPr u="sng"/>
              <a:t> 1 jaar</a:t>
            </a:r>
          </a:p>
          <a:p>
            <a:pPr marL="258698" indent="-258698" defTabSz="886968">
              <a:defRPr sz="2328"/>
            </a:pPr>
            <a:r>
              <a:t>zie: op </a:t>
            </a:r>
            <a:r>
              <a:rPr u="sng">
                <a:uFill>
                  <a:solidFill>
                    <a:srgbClr val="000000"/>
                  </a:solidFill>
                </a:uFill>
                <a:hlinkClick r:id="rId2"/>
              </a:rPr>
              <a:t>riziv.fgov.be</a:t>
            </a:r>
            <a:r>
              <a:t> professionals-&gt;individuele zorgverleners -&gt;artsen-&gt;kwaliteitszorg door artsen-&gt;accreditering</a:t>
            </a:r>
          </a:p>
        </p:txBody>
      </p:sp>
      <p:sp>
        <p:nvSpPr>
          <p:cNvPr id="156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22758" y="6390218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accrediter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t>accreditering</a:t>
            </a:r>
          </a:p>
        </p:txBody>
      </p:sp>
      <p:sp>
        <p:nvSpPr>
          <p:cNvPr id="159" name="voor het verkrijgen van uw accreditering na 1 jaar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66699" indent="-266699">
              <a:defRPr sz="2600"/>
            </a:pPr>
            <a:r>
              <a:t>voor het verkrijgen van uw </a:t>
            </a:r>
            <a:r>
              <a:rPr b="1" u="sng"/>
              <a:t>accreditering</a:t>
            </a:r>
            <a:r>
              <a:rPr b="1"/>
              <a:t> na 1 jaar</a:t>
            </a:r>
            <a:r>
              <a:t>:</a:t>
            </a:r>
          </a:p>
          <a:p>
            <a:endParaRPr/>
          </a:p>
          <a:p>
            <a:r>
              <a:t>minstens 20 accrediteringseenheden (creditpoints of CP’s) hebben gekregen tijdens de referentieperiode van twaalf maanden, waarvan minstens 3 CP’s in de rubriek ‘ethiek en economie’</a:t>
            </a:r>
          </a:p>
          <a:p>
            <a:r>
              <a:t>minstens 2 LOK sessies</a:t>
            </a:r>
          </a:p>
          <a:p>
            <a:r>
              <a:t>er geldt nog geen activiteitsdrempel gedurende de eerste vier praktijkjaren</a:t>
            </a:r>
          </a:p>
          <a:p>
            <a:r>
              <a:t>u vraagt de accreditering aan via de webtoepassing van het RIZIV (of op papier)</a:t>
            </a:r>
          </a:p>
          <a:p>
            <a:r>
              <a:t>De accreditering duurt drie jaar </a:t>
            </a:r>
          </a:p>
        </p:txBody>
      </p:sp>
      <p:sp>
        <p:nvSpPr>
          <p:cNvPr id="160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22758" y="6390218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5</a:t>
            </a:fld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ustom Design">
  <a:themeElements>
    <a:clrScheme name="Custom Design">
      <a:dk1>
        <a:srgbClr val="FFFFFF"/>
      </a:dk1>
      <a:lt1>
        <a:srgbClr val="999999"/>
      </a:lt1>
      <a:dk2>
        <a:srgbClr val="A7A7A7"/>
      </a:dk2>
      <a:lt2>
        <a:srgbClr val="535353"/>
      </a:lt2>
      <a:accent1>
        <a:srgbClr val="D9011F"/>
      </a:accent1>
      <a:accent2>
        <a:srgbClr val="FE0124"/>
      </a:accent2>
      <a:accent3>
        <a:srgbClr val="FE3450"/>
      </a:accent3>
      <a:accent4>
        <a:srgbClr val="FE677C"/>
      </a:accent4>
      <a:accent5>
        <a:srgbClr val="FF99A8"/>
      </a:accent5>
      <a:accent6>
        <a:srgbClr val="FFCDD3"/>
      </a:accent6>
      <a:hlink>
        <a:srgbClr val="0000FF"/>
      </a:hlink>
      <a:folHlink>
        <a:srgbClr val="FF00FF"/>
      </a:folHlink>
    </a:clrScheme>
    <a:fontScheme name="Custom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79999" tIns="179999" rIns="179999" bIns="17999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999999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999999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9011F"/>
      </a:accent1>
      <a:accent2>
        <a:srgbClr val="FE0124"/>
      </a:accent2>
      <a:accent3>
        <a:srgbClr val="FE3450"/>
      </a:accent3>
      <a:accent4>
        <a:srgbClr val="FE677C"/>
      </a:accent4>
      <a:accent5>
        <a:srgbClr val="FF99A8"/>
      </a:accent5>
      <a:accent6>
        <a:srgbClr val="FFCDD3"/>
      </a:accent6>
      <a:hlink>
        <a:srgbClr val="0000FF"/>
      </a:hlink>
      <a:folHlink>
        <a:srgbClr val="FF00FF"/>
      </a:folHlink>
    </a:clrScheme>
    <a:fontScheme name="Custom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79999" tIns="179999" rIns="179999" bIns="17999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999999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999999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Diavoorstelling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Custom Design</vt:lpstr>
      <vt:lpstr>Accreditering</vt:lpstr>
      <vt:lpstr>accreditering</vt:lpstr>
      <vt:lpstr>accreditering</vt:lpstr>
      <vt:lpstr>accreditering</vt:lpstr>
      <vt:lpstr>accreditering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Accreditering</dc:title>
  <dc:creator>ASGB</dc:creator>
  <cp:lastModifiedBy>ASGB</cp:lastModifiedBy>
  <cp:revision>1</cp:revision>
  <dcterms:modified xsi:type="dcterms:W3CDTF">2018-01-29T08:49:39Z</dcterms:modified>
</cp:coreProperties>
</file>